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2" r:id="rId5"/>
    <p:sldId id="273" r:id="rId6"/>
    <p:sldId id="277" r:id="rId7"/>
    <p:sldId id="275" r:id="rId8"/>
    <p:sldId id="276" r:id="rId9"/>
    <p:sldId id="278" r:id="rId10"/>
    <p:sldId id="279" r:id="rId11"/>
    <p:sldId id="280" r:id="rId12"/>
    <p:sldId id="281" r:id="rId13"/>
    <p:sldId id="282" r:id="rId14"/>
    <p:sldId id="284" r:id="rId15"/>
    <p:sldId id="285" r:id="rId16"/>
    <p:sldId id="287" r:id="rId17"/>
    <p:sldId id="286" r:id="rId18"/>
    <p:sldId id="290" r:id="rId19"/>
    <p:sldId id="291" r:id="rId20"/>
    <p:sldId id="293" r:id="rId21"/>
    <p:sldId id="288" r:id="rId22"/>
    <p:sldId id="292" r:id="rId23"/>
    <p:sldId id="294" r:id="rId24"/>
    <p:sldId id="289" r:id="rId25"/>
    <p:sldId id="295" r:id="rId26"/>
    <p:sldId id="296" r:id="rId27"/>
    <p:sldId id="297" r:id="rId28"/>
    <p:sldId id="298" r:id="rId29"/>
    <p:sldId id="299" r:id="rId30"/>
    <p:sldId id="300" r:id="rId31"/>
    <p:sldId id="274" r:id="rId32"/>
    <p:sldId id="271" r:id="rId33"/>
    <p:sldId id="2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127419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45176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1410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190351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73185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66362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22819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7183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81755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468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BFC03-063C-4CC2-B1C0-995F0ED229B2}"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21986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BFC03-063C-4CC2-B1C0-995F0ED229B2}" type="datetimeFigureOut">
              <a:rPr lang="en-US" smtClean="0"/>
              <a:pPr/>
              <a:t>10/8/2018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4D562-07A6-40D3-B002-2F0F01EAE50E}" type="slidenum">
              <a:rPr lang="en-US" smtClean="0"/>
              <a:pPr/>
              <a:t>‹#›</a:t>
            </a:fld>
            <a:endParaRPr lang="en-US" dirty="0"/>
          </a:p>
        </p:txBody>
      </p:sp>
    </p:spTree>
    <p:extLst>
      <p:ext uri="{BB962C8B-B14F-4D97-AF65-F5344CB8AC3E}">
        <p14:creationId xmlns:p14="http://schemas.microsoft.com/office/powerpoint/2010/main" xmlns="" val="395744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819" y="0"/>
            <a:ext cx="9144000" cy="2387600"/>
          </a:xfrm>
        </p:spPr>
        <p:txBody>
          <a:bodyPr>
            <a:normAutofit/>
          </a:bodyPr>
          <a:lstStyle/>
          <a:p>
            <a:r>
              <a:rPr lang="en-US" dirty="0" smtClean="0"/>
              <a:t>Assembly Audit Training</a:t>
            </a:r>
            <a:endParaRPr lang="en-US" dirty="0"/>
          </a:p>
        </p:txBody>
      </p:sp>
      <p:sp>
        <p:nvSpPr>
          <p:cNvPr id="3" name="Subtitle 2"/>
          <p:cNvSpPr>
            <a:spLocks noGrp="1"/>
          </p:cNvSpPr>
          <p:nvPr>
            <p:ph type="subTitle" idx="1"/>
          </p:nvPr>
        </p:nvSpPr>
        <p:spPr>
          <a:xfrm>
            <a:off x="1657002" y="6257954"/>
            <a:ext cx="9144000" cy="425479"/>
          </a:xfrm>
        </p:spPr>
        <p:txBody>
          <a:bodyPr/>
          <a:lstStyle/>
          <a:p>
            <a:r>
              <a:rPr lang="en-US" dirty="0" smtClean="0"/>
              <a:t>Former Master Francesco Iannaggi</a:t>
            </a:r>
            <a:endParaRPr lang="en-US" dirty="0"/>
          </a:p>
        </p:txBody>
      </p:sp>
      <p:pic>
        <p:nvPicPr>
          <p:cNvPr id="4" name="Picture 3" descr="C:\Users\g7750787\Pictures\oheader_logo.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019" y="2509059"/>
            <a:ext cx="3657600" cy="3352800"/>
          </a:xfrm>
          <a:prstGeom prst="rect">
            <a:avLst/>
          </a:prstGeom>
          <a:noFill/>
          <a:ln>
            <a:noFill/>
          </a:ln>
        </p:spPr>
      </p:pic>
    </p:spTree>
    <p:extLst>
      <p:ext uri="{BB962C8B-B14F-4D97-AF65-F5344CB8AC3E}">
        <p14:creationId xmlns:p14="http://schemas.microsoft.com/office/powerpoint/2010/main" xmlns="" val="21063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0560" y="1759131"/>
            <a:ext cx="10868297"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Faithful Comptroller the Board of Trustees receives during the first week of July: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membership transactions for the previous Fraternal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Vouchers for all Financial Transactions of the previous Fraternal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list of Brothers who owe dues and the amount owed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any documentation concerning outstanding obligations</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any investments owned by the Assembly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059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Rectangle 2"/>
          <p:cNvSpPr/>
          <p:nvPr/>
        </p:nvSpPr>
        <p:spPr>
          <a:xfrm>
            <a:off x="574765" y="1536395"/>
            <a:ext cx="11094721"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a:t>
            </a:r>
            <a:r>
              <a:rPr lang="en-US" sz="2400" dirty="0" smtClean="0">
                <a:latin typeface="Times New Roman" panose="02020603050405020304" pitchFamily="18" charset="0"/>
                <a:cs typeface="Times New Roman" panose="02020603050405020304" pitchFamily="18" charset="0"/>
              </a:rPr>
              <a:t>Purser </a:t>
            </a:r>
            <a:r>
              <a:rPr lang="en-US" sz="2400" dirty="0">
                <a:latin typeface="Times New Roman" panose="02020603050405020304" pitchFamily="18" charset="0"/>
                <a:cs typeface="Times New Roman" panose="02020603050405020304" pitchFamily="18" charset="0"/>
              </a:rPr>
              <a:t>the Board of Trustees receives during the first week of July:</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The Vouchers for all Financial </a:t>
            </a:r>
            <a:r>
              <a:rPr lang="en-US" sz="2400" dirty="0" smtClean="0">
                <a:latin typeface="Times New Roman" panose="02020603050405020304" pitchFamily="18" charset="0"/>
                <a:cs typeface="Times New Roman" panose="02020603050405020304" pitchFamily="18" charset="0"/>
              </a:rPr>
              <a:t>Transactions by the Assembly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all Bank Statements for the previous year</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Check Register for the Assembly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statement showing any and all cash on hand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copy of all receipts for expenditures (especially if Assembly uses a bank card)</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A statement of any “special funds/accounts”</a:t>
            </a:r>
            <a:endParaRPr lang="en-US" dirty="0"/>
          </a:p>
        </p:txBody>
      </p:sp>
    </p:spTree>
    <p:extLst>
      <p:ext uri="{BB962C8B-B14F-4D97-AF65-F5344CB8AC3E}">
        <p14:creationId xmlns:p14="http://schemas.microsoft.com/office/powerpoint/2010/main" xmlns="" val="23850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Rectangle 2"/>
          <p:cNvSpPr/>
          <p:nvPr/>
        </p:nvSpPr>
        <p:spPr>
          <a:xfrm>
            <a:off x="444137" y="2202041"/>
            <a:ext cx="1146048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a:t>
            </a:r>
            <a:r>
              <a:rPr lang="en-US" sz="2400" dirty="0" smtClean="0">
                <a:latin typeface="Times New Roman" panose="02020603050405020304" pitchFamily="18" charset="0"/>
                <a:cs typeface="Times New Roman" panose="02020603050405020304" pitchFamily="18" charset="0"/>
              </a:rPr>
              <a:t>Scribe </a:t>
            </a:r>
            <a:r>
              <a:rPr lang="en-US" sz="2400" dirty="0">
                <a:latin typeface="Times New Roman" panose="02020603050405020304" pitchFamily="18" charset="0"/>
                <a:cs typeface="Times New Roman" panose="02020603050405020304" pitchFamily="18" charset="0"/>
              </a:rPr>
              <a:t>the Board of Trustees receives during the first week of July:</a:t>
            </a:r>
          </a:p>
          <a:p>
            <a:pPr marL="914400" lvl="1" indent="-457200">
              <a:buFont typeface="+mj-lt"/>
              <a:buAutoNum type="arabicPeriod"/>
            </a:pPr>
            <a:r>
              <a:rPr lang="en-US" sz="2400" dirty="0" smtClean="0">
                <a:latin typeface="Times New Roman" panose="02020603050405020304" pitchFamily="18" charset="0"/>
                <a:cs typeface="Times New Roman" panose="02020603050405020304" pitchFamily="18" charset="0"/>
              </a:rPr>
              <a:t>The Official Minutes of the Assembly for the previous year</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39931" y="4375390"/>
            <a:ext cx="11364686"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From the Faithful Navigator the Board of Trustees receives during the first week of July:</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A statement showing the number of members for whom he has waved dues and the amount waved</a:t>
            </a:r>
          </a:p>
        </p:txBody>
      </p:sp>
    </p:spTree>
    <p:extLst>
      <p:ext uri="{BB962C8B-B14F-4D97-AF65-F5344CB8AC3E}">
        <p14:creationId xmlns:p14="http://schemas.microsoft.com/office/powerpoint/2010/main" xmlns="" val="282267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66057" y="1690688"/>
            <a:ext cx="11025052" cy="452431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Step 1 – Reconciliation &amp; Justification</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verify each transaction insuring for every deposit and withdrawal there is a voucher</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verify for each dispersement of Assembly funds and that said expenditure was approved and recorded in the Assembly minutes</a:t>
            </a:r>
          </a:p>
          <a:p>
            <a:pPr marL="457200" indent="-457200">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Trustees reconcile each bank statement with Assembly checkbook</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5152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9634" y="1863634"/>
            <a:ext cx="10946675" cy="5078313"/>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Step 2 - Organize and consolidate – preparing for Schedule A, B, and C</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Gather membership information in two Groups Additions and Deductions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Group all income together and all disbursements together</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Classify within the two groups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List all Assets</a:t>
            </a:r>
          </a:p>
          <a:p>
            <a:pPr marL="1028700" lvl="1" indent="-5715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List all liabilities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687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22811" y="1690688"/>
            <a:ext cx="110860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Putting it all together:</a:t>
            </a:r>
            <a:endParaRPr lang="en-US" sz="40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298906144"/>
              </p:ext>
            </p:extLst>
          </p:nvPr>
        </p:nvGraphicFramePr>
        <p:xfrm>
          <a:off x="5860868" y="1596150"/>
          <a:ext cx="4014651" cy="5195672"/>
        </p:xfrm>
        <a:graphic>
          <a:graphicData uri="http://schemas.openxmlformats.org/presentationml/2006/ole">
            <p:oleObj spid="_x0000_s4103" name="Acrobat Document" r:id="rId3" imgW="3958560" imgH="5121360" progId="AcroExch.Document.DC">
              <p:embed/>
            </p:oleObj>
          </a:graphicData>
        </a:graphic>
      </p:graphicFrame>
      <p:pic>
        <p:nvPicPr>
          <p:cNvPr id="4098" name="Picture 2" descr="Image result for group putting pieces of puzzle togeth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540" y="2612435"/>
            <a:ext cx="5088986" cy="2159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2535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8343" y="1367522"/>
            <a:ext cx="938784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The Header:</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577353" y="2244902"/>
            <a:ext cx="11432088" cy="1630411"/>
          </a:xfrm>
          <a:prstGeom prst="rect">
            <a:avLst/>
          </a:prstGeom>
        </p:spPr>
      </p:pic>
      <p:sp>
        <p:nvSpPr>
          <p:cNvPr id="5" name="TextBox 4"/>
          <p:cNvSpPr txBox="1"/>
          <p:nvPr/>
        </p:nvSpPr>
        <p:spPr>
          <a:xfrm>
            <a:off x="592183" y="4293326"/>
            <a:ext cx="512934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Enter your Assembly Number</a:t>
            </a:r>
            <a:endParaRPr lang="en-US" sz="3200" dirty="0">
              <a:latin typeface="Times New Roman" panose="02020603050405020304" pitchFamily="18" charset="0"/>
              <a:cs typeface="Times New Roman" panose="02020603050405020304" pitchFamily="18" charset="0"/>
            </a:endParaRPr>
          </a:p>
        </p:txBody>
      </p:sp>
      <p:sp>
        <p:nvSpPr>
          <p:cNvPr id="6" name="Up Arrow 5"/>
          <p:cNvSpPr/>
          <p:nvPr/>
        </p:nvSpPr>
        <p:spPr>
          <a:xfrm>
            <a:off x="2351314" y="3875313"/>
            <a:ext cx="365760" cy="5542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02674" y="5068388"/>
            <a:ext cx="694073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Enter the “Official” City of the Assembly</a:t>
            </a:r>
            <a:endParaRPr lang="en-US" sz="3200" dirty="0">
              <a:latin typeface="Times New Roman" panose="02020603050405020304" pitchFamily="18" charset="0"/>
              <a:cs typeface="Times New Roman" panose="02020603050405020304" pitchFamily="18" charset="0"/>
            </a:endParaRPr>
          </a:p>
        </p:txBody>
      </p:sp>
      <p:sp>
        <p:nvSpPr>
          <p:cNvPr id="8" name="Up Arrow 7"/>
          <p:cNvSpPr/>
          <p:nvPr/>
        </p:nvSpPr>
        <p:spPr>
          <a:xfrm>
            <a:off x="6122126" y="3902356"/>
            <a:ext cx="531223" cy="12531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20938" y="6043749"/>
            <a:ext cx="637467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Enter the </a:t>
            </a:r>
            <a:r>
              <a:rPr lang="en-US" sz="3200" dirty="0" smtClean="0">
                <a:latin typeface="Times New Roman" panose="02020603050405020304" pitchFamily="18" charset="0"/>
                <a:cs typeface="Times New Roman" panose="02020603050405020304" pitchFamily="18" charset="0"/>
              </a:rPr>
              <a:t>Assembly’s State of Record</a:t>
            </a:r>
            <a:endParaRPr lang="en-US" sz="3200" dirty="0">
              <a:latin typeface="Times New Roman" panose="02020603050405020304" pitchFamily="18" charset="0"/>
              <a:cs typeface="Times New Roman" panose="02020603050405020304" pitchFamily="18" charset="0"/>
            </a:endParaRPr>
          </a:p>
        </p:txBody>
      </p:sp>
      <p:sp>
        <p:nvSpPr>
          <p:cNvPr id="10" name="Up Arrow 9"/>
          <p:cNvSpPr/>
          <p:nvPr/>
        </p:nvSpPr>
        <p:spPr>
          <a:xfrm>
            <a:off x="9714410" y="3902355"/>
            <a:ext cx="531223" cy="21413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1940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7383" y="1683119"/>
            <a:ext cx="3405052" cy="526297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Additions:</a:t>
            </a:r>
          </a:p>
          <a:p>
            <a:r>
              <a:rPr lang="en-US" sz="2400" dirty="0" smtClean="0">
                <a:latin typeface="Times New Roman" panose="02020603050405020304" pitchFamily="18" charset="0"/>
                <a:cs typeface="Times New Roman" panose="02020603050405020304" pitchFamily="18" charset="0"/>
              </a:rPr>
              <a:t>1. Show the Assembly Official Membership as of July 1 of the Audit year</a:t>
            </a:r>
          </a:p>
          <a:p>
            <a:r>
              <a:rPr lang="en-US" sz="2400" dirty="0" smtClean="0">
                <a:latin typeface="Times New Roman" panose="02020603050405020304" pitchFamily="18" charset="0"/>
                <a:cs typeface="Times New Roman" panose="02020603050405020304" pitchFamily="18" charset="0"/>
              </a:rPr>
              <a:t>2. List the number of new Sir Knights exemplified during the Audit year</a:t>
            </a:r>
          </a:p>
          <a:p>
            <a:r>
              <a:rPr lang="en-US" sz="2400" dirty="0" smtClean="0">
                <a:latin typeface="Times New Roman" panose="02020603050405020304" pitchFamily="18" charset="0"/>
                <a:cs typeface="Times New Roman" panose="02020603050405020304" pitchFamily="18" charset="0"/>
              </a:rPr>
              <a:t>3. List the number of Sir Knights restored during the Audit year</a:t>
            </a:r>
          </a:p>
          <a:p>
            <a:r>
              <a:rPr lang="en-US" sz="2400" dirty="0" smtClean="0">
                <a:latin typeface="Times New Roman" panose="02020603050405020304" pitchFamily="18" charset="0"/>
                <a:cs typeface="Times New Roman" panose="02020603050405020304" pitchFamily="18" charset="0"/>
              </a:rPr>
              <a:t>4. List the number of transfers in</a:t>
            </a:r>
          </a:p>
          <a:p>
            <a:r>
              <a:rPr lang="en-US" sz="2400" dirty="0" smtClean="0">
                <a:latin typeface="Times New Roman" panose="02020603050405020304" pitchFamily="18" charset="0"/>
                <a:cs typeface="Times New Roman" panose="02020603050405020304" pitchFamily="18" charset="0"/>
              </a:rPr>
              <a:t>5. List all others additions (Typically zero )</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stretch>
            <a:fillRect/>
          </a:stretch>
        </p:blipFill>
        <p:spPr>
          <a:xfrm>
            <a:off x="4127863" y="3081381"/>
            <a:ext cx="7486532" cy="1800235"/>
          </a:xfrm>
          <a:prstGeom prst="rect">
            <a:avLst/>
          </a:prstGeom>
        </p:spPr>
      </p:pic>
    </p:spTree>
    <p:extLst>
      <p:ext uri="{BB962C8B-B14F-4D97-AF65-F5344CB8AC3E}">
        <p14:creationId xmlns:p14="http://schemas.microsoft.com/office/powerpoint/2010/main" xmlns="" val="403144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stretch>
            <a:fillRect/>
          </a:stretch>
        </p:blipFill>
        <p:spPr>
          <a:xfrm>
            <a:off x="452845" y="2053770"/>
            <a:ext cx="7486532" cy="1800235"/>
          </a:xfrm>
          <a:prstGeom prst="rect">
            <a:avLst/>
          </a:prstGeom>
        </p:spPr>
      </p:pic>
      <p:sp>
        <p:nvSpPr>
          <p:cNvPr id="4" name="TextBox 3"/>
          <p:cNvSpPr txBox="1"/>
          <p:nvPr/>
        </p:nvSpPr>
        <p:spPr>
          <a:xfrm>
            <a:off x="8229600" y="1637823"/>
            <a:ext cx="3831771"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Deductions: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Show the number of Suspensions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Show the number of Withdrawals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List the number of Deaths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List the number of Transfers out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343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8309" y="1037659"/>
            <a:ext cx="10735491"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Schedule A – Membership</a:t>
            </a: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stretch>
            <a:fillRect/>
          </a:stretch>
        </p:blipFill>
        <p:spPr>
          <a:xfrm>
            <a:off x="1846215" y="1637823"/>
            <a:ext cx="9056915" cy="2177854"/>
          </a:xfrm>
          <a:prstGeom prst="rect">
            <a:avLst/>
          </a:prstGeom>
        </p:spPr>
      </p:pic>
      <p:sp>
        <p:nvSpPr>
          <p:cNvPr id="4" name="TextBox 3"/>
          <p:cNvSpPr txBox="1"/>
          <p:nvPr/>
        </p:nvSpPr>
        <p:spPr>
          <a:xfrm>
            <a:off x="313509" y="3781551"/>
            <a:ext cx="11382102"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Completing Section A:</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Add the number of Additions and to the total; number of members at the start of the Audit year and enter</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Add the number of Deductions and enter in both columns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Subtract the Deductions from the total Additions and members at start of the period</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5760" y="6000206"/>
            <a:ext cx="11434354"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OR if the Assembly uses Member Management --- Just check the box</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427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9" y="47803"/>
            <a:ext cx="6351148" cy="1325563"/>
          </a:xfrm>
        </p:spPr>
        <p:txBody>
          <a:bodyPr/>
          <a:lstStyle/>
          <a:p>
            <a:r>
              <a:rPr lang="en-US" dirty="0">
                <a:latin typeface="Algerian" panose="04020705040A02060702" pitchFamily="82" charset="0"/>
              </a:rPr>
              <a:t>Opening Prayer</a:t>
            </a: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2</a:t>
            </a:fld>
            <a:endParaRPr lang="en-US" dirty="0"/>
          </a:p>
        </p:txBody>
      </p:sp>
      <p:pic>
        <p:nvPicPr>
          <p:cNvPr id="1026" name="Picture 2" descr="Image result for praying hands images fre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14207" y="320193"/>
            <a:ext cx="1952625"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gnm.org/wp-content/uploads/2015/07/May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2447" y="1373366"/>
            <a:ext cx="7041759" cy="52813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descr="Image result for praying kn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praying knight"/>
          <p:cNvSpPr>
            <a:spLocks noChangeAspect="1" noChangeArrowheads="1"/>
          </p:cNvSpPr>
          <p:nvPr/>
        </p:nvSpPr>
        <p:spPr bwMode="auto">
          <a:xfrm>
            <a:off x="130511" y="4364182"/>
            <a:ext cx="2072362" cy="207236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Praying knigh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14206" y="4460631"/>
            <a:ext cx="2563668" cy="20782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PARTAGE DE TEMPLAR MUSIC.........SUR FACEBOO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 y="4305009"/>
            <a:ext cx="1935538" cy="213154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0511" y="160337"/>
            <a:ext cx="1841164" cy="2454885"/>
          </a:xfrm>
          <a:prstGeom prst="rect">
            <a:avLst/>
          </a:prstGeom>
        </p:spPr>
      </p:pic>
    </p:spTree>
    <p:extLst>
      <p:ext uri="{BB962C8B-B14F-4D97-AF65-F5344CB8AC3E}">
        <p14:creationId xmlns:p14="http://schemas.microsoft.com/office/powerpoint/2010/main" xmlns="" val="235627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5726" y="1438140"/>
            <a:ext cx="10572206"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Cash Transactions (a misnomer actually ALL financial transactions)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64867" y="2663306"/>
            <a:ext cx="11336363" cy="3389151"/>
          </a:xfrm>
          <a:prstGeom prst="rect">
            <a:avLst/>
          </a:prstGeom>
        </p:spPr>
      </p:pic>
    </p:spTree>
    <p:extLst>
      <p:ext uri="{BB962C8B-B14F-4D97-AF65-F5344CB8AC3E}">
        <p14:creationId xmlns:p14="http://schemas.microsoft.com/office/powerpoint/2010/main" xmlns="" val="4076967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77"/>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020129"/>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Faithful Comptroller</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47450" y="1604904"/>
            <a:ext cx="11336363" cy="3389151"/>
          </a:xfrm>
          <a:prstGeom prst="rect">
            <a:avLst/>
          </a:prstGeom>
        </p:spPr>
      </p:pic>
      <p:sp>
        <p:nvSpPr>
          <p:cNvPr id="5" name="TextBox 4"/>
          <p:cNvSpPr txBox="1"/>
          <p:nvPr/>
        </p:nvSpPr>
        <p:spPr>
          <a:xfrm>
            <a:off x="505097" y="5216434"/>
            <a:ext cx="10848703"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data collected above enter income under the Faithful Comptroller</a:t>
            </a:r>
          </a:p>
          <a:p>
            <a:r>
              <a:rPr lang="en-US" sz="2400" dirty="0" smtClean="0">
                <a:solidFill>
                  <a:srgbClr val="00B050"/>
                </a:solidFill>
                <a:latin typeface="Times New Roman" panose="02020603050405020304" pitchFamily="18" charset="0"/>
                <a:cs typeface="Times New Roman" panose="02020603050405020304" pitchFamily="18" charset="0"/>
              </a:rPr>
              <a:t>(Cash on Hand should always be $0.00)</a:t>
            </a:r>
          </a:p>
          <a:p>
            <a:r>
              <a:rPr lang="en-US" sz="2400" dirty="0" smtClean="0">
                <a:solidFill>
                  <a:srgbClr val="00B050"/>
                </a:solidFill>
                <a:latin typeface="Times New Roman" panose="02020603050405020304" pitchFamily="18" charset="0"/>
                <a:cs typeface="Times New Roman" panose="02020603050405020304" pitchFamily="18" charset="0"/>
              </a:rPr>
              <a:t>Total cash/checks received and amount transferred to the Purser should be the same</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5911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48"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8642" y="1033175"/>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Faithful Purser</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269073" y="1617950"/>
            <a:ext cx="11336363" cy="3389151"/>
          </a:xfrm>
          <a:prstGeom prst="rect">
            <a:avLst/>
          </a:prstGeom>
        </p:spPr>
      </p:pic>
      <p:sp>
        <p:nvSpPr>
          <p:cNvPr id="5" name="TextBox 4"/>
          <p:cNvSpPr txBox="1"/>
          <p:nvPr/>
        </p:nvSpPr>
        <p:spPr>
          <a:xfrm>
            <a:off x="269073" y="5077097"/>
            <a:ext cx="11487498"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data above complete Cash on Hand (this is the starting balance in the Checkbook) enter banking Transfers and interest and investment income. </a:t>
            </a:r>
            <a:r>
              <a:rPr lang="en-US" sz="2400" dirty="0" smtClean="0">
                <a:solidFill>
                  <a:srgbClr val="00B050"/>
                </a:solidFill>
                <a:latin typeface="Times New Roman" panose="02020603050405020304" pitchFamily="18" charset="0"/>
                <a:cs typeface="Times New Roman" panose="02020603050405020304" pitchFamily="18" charset="0"/>
              </a:rPr>
              <a:t>Then add to obtain the total Income (receipts)</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42085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48"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8642" y="1033175"/>
            <a:ext cx="1057220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B: - Disbursements: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269073" y="1617950"/>
            <a:ext cx="11336363" cy="3389151"/>
          </a:xfrm>
          <a:prstGeom prst="rect">
            <a:avLst/>
          </a:prstGeom>
        </p:spPr>
      </p:pic>
      <p:sp>
        <p:nvSpPr>
          <p:cNvPr id="5" name="TextBox 4"/>
          <p:cNvSpPr txBox="1"/>
          <p:nvPr/>
        </p:nvSpPr>
        <p:spPr>
          <a:xfrm>
            <a:off x="193505" y="5007101"/>
            <a:ext cx="11487498"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Expenses of Delegates should be $0.00</a:t>
            </a:r>
          </a:p>
          <a:p>
            <a:r>
              <a:rPr lang="en-US" sz="2400" dirty="0" smtClean="0">
                <a:solidFill>
                  <a:srgbClr val="FF0000"/>
                </a:solidFill>
                <a:latin typeface="Times New Roman" panose="02020603050405020304" pitchFamily="18" charset="0"/>
                <a:cs typeface="Times New Roman" panose="02020603050405020304" pitchFamily="18" charset="0"/>
              </a:rPr>
              <a:t>From the data gathered above enter the disbursements and transfers to investment accounts</a:t>
            </a:r>
          </a:p>
          <a:p>
            <a:r>
              <a:rPr lang="en-US" sz="2400" dirty="0" smtClean="0">
                <a:latin typeface="Times New Roman" panose="02020603050405020304" pitchFamily="18" charset="0"/>
                <a:cs typeface="Times New Roman" panose="02020603050405020304" pitchFamily="18" charset="0"/>
              </a:rPr>
              <a:t>Miscellaneous should be $0.00</a:t>
            </a:r>
          </a:p>
          <a:p>
            <a:r>
              <a:rPr lang="en-US" sz="2400" dirty="0" smtClean="0">
                <a:latin typeface="Times New Roman" panose="02020603050405020304" pitchFamily="18" charset="0"/>
                <a:cs typeface="Times New Roman" panose="02020603050405020304" pitchFamily="18" charset="0"/>
              </a:rPr>
              <a:t>Total the disbursements and record</a:t>
            </a:r>
          </a:p>
          <a:p>
            <a:r>
              <a:rPr lang="en-US" sz="2400" dirty="0" smtClean="0">
                <a:solidFill>
                  <a:srgbClr val="FF0000"/>
                </a:solidFill>
                <a:latin typeface="Times New Roman" panose="02020603050405020304" pitchFamily="18" charset="0"/>
                <a:cs typeface="Times New Roman" panose="02020603050405020304" pitchFamily="18" charset="0"/>
              </a:rPr>
              <a:t>Subtract the Disbursements from the Total Receipts to obtain the net balance on hand</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56649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326667" y="1617950"/>
            <a:ext cx="9599626" cy="5115134"/>
          </a:xfrm>
          <a:prstGeom prst="rect">
            <a:avLst/>
          </a:prstGeom>
        </p:spPr>
      </p:pic>
    </p:spTree>
    <p:extLst>
      <p:ext uri="{BB962C8B-B14F-4D97-AF65-F5344CB8AC3E}">
        <p14:creationId xmlns:p14="http://schemas.microsoft.com/office/powerpoint/2010/main" xmlns="" val="38561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326667" y="1617950"/>
            <a:ext cx="9599626" cy="5115134"/>
          </a:xfrm>
          <a:prstGeom prst="rect">
            <a:avLst/>
          </a:prstGeom>
        </p:spPr>
      </p:pic>
    </p:spTree>
    <p:extLst>
      <p:ext uri="{BB962C8B-B14F-4D97-AF65-F5344CB8AC3E}">
        <p14:creationId xmlns:p14="http://schemas.microsoft.com/office/powerpoint/2010/main" xmlns="" val="388880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807331"/>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6126480" y="1458649"/>
            <a:ext cx="4683376" cy="3905867"/>
          </a:xfrm>
          <a:prstGeom prst="rect">
            <a:avLst/>
          </a:prstGeom>
        </p:spPr>
      </p:pic>
      <p:sp>
        <p:nvSpPr>
          <p:cNvPr id="6" name="TextBox 5"/>
          <p:cNvSpPr txBox="1"/>
          <p:nvPr/>
        </p:nvSpPr>
        <p:spPr>
          <a:xfrm>
            <a:off x="313510" y="1392106"/>
            <a:ext cx="5364480" cy="378565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Cash: </a:t>
            </a:r>
            <a:r>
              <a:rPr lang="en-US" sz="2400" dirty="0" err="1" smtClean="0">
                <a:latin typeface="Times New Roman" panose="02020603050405020304" pitchFamily="18" charset="0"/>
                <a:cs typeface="Times New Roman" panose="02020603050405020304" pitchFamily="18" charset="0"/>
              </a:rPr>
              <a:t>Undeposited</a:t>
            </a:r>
            <a:r>
              <a:rPr lang="en-US" sz="2400" dirty="0" smtClean="0">
                <a:latin typeface="Times New Roman" panose="02020603050405020304" pitchFamily="18" charset="0"/>
                <a:cs typeface="Times New Roman" panose="02020603050405020304" pitchFamily="18" charset="0"/>
              </a:rPr>
              <a:t> Funds should be $0.00</a:t>
            </a:r>
          </a:p>
          <a:p>
            <a:r>
              <a:rPr lang="en-US" sz="2400" dirty="0" smtClean="0">
                <a:latin typeface="Times New Roman" panose="02020603050405020304" pitchFamily="18" charset="0"/>
                <a:cs typeface="Times New Roman" panose="02020603050405020304" pitchFamily="18" charset="0"/>
              </a:rPr>
              <a:t>List amounts in Bank accounts</a:t>
            </a:r>
          </a:p>
          <a:p>
            <a:r>
              <a:rPr lang="en-US" sz="2400" dirty="0" smtClean="0">
                <a:latin typeface="Times New Roman" panose="02020603050405020304" pitchFamily="18" charset="0"/>
                <a:cs typeface="Times New Roman" panose="02020603050405020304" pitchFamily="18" charset="0"/>
              </a:rPr>
              <a:t>Show amount of Dues owed from the number of members owing dues</a:t>
            </a:r>
          </a:p>
          <a:p>
            <a:r>
              <a:rPr lang="en-US" sz="2400" dirty="0" smtClean="0">
                <a:latin typeface="Times New Roman" panose="02020603050405020304" pitchFamily="18" charset="0"/>
                <a:cs typeface="Times New Roman" panose="02020603050405020304" pitchFamily="18" charset="0"/>
              </a:rPr>
              <a:t>Add the assets: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Leave Liabilities blank for now</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Show values of any owned furniture, stocks, bonds and other investments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9858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Liabilities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6345989" y="1325562"/>
            <a:ext cx="4864501" cy="2340934"/>
          </a:xfrm>
          <a:prstGeom prst="rect">
            <a:avLst/>
          </a:prstGeom>
        </p:spPr>
      </p:pic>
      <p:sp>
        <p:nvSpPr>
          <p:cNvPr id="6" name="TextBox 5"/>
          <p:cNvSpPr txBox="1"/>
          <p:nvPr/>
        </p:nvSpPr>
        <p:spPr>
          <a:xfrm>
            <a:off x="478971" y="1617950"/>
            <a:ext cx="5573486"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List moneys due to Supreme for Supplies and other items </a:t>
            </a:r>
          </a:p>
          <a:p>
            <a:r>
              <a:rPr lang="en-US" sz="2400" dirty="0" smtClean="0">
                <a:latin typeface="Times New Roman" panose="02020603050405020304" pitchFamily="18" charset="0"/>
                <a:cs typeface="Times New Roman" panose="02020603050405020304" pitchFamily="18" charset="0"/>
              </a:rPr>
              <a:t>List monies due to the Master for the District</a:t>
            </a:r>
          </a:p>
          <a:p>
            <a:r>
              <a:rPr lang="en-US" sz="2400" dirty="0" smtClean="0">
                <a:latin typeface="Times New Roman" panose="02020603050405020304" pitchFamily="18" charset="0"/>
                <a:cs typeface="Times New Roman" panose="02020603050405020304" pitchFamily="18" charset="0"/>
              </a:rPr>
              <a:t>List any Advanced Dues paid</a:t>
            </a:r>
          </a:p>
          <a:p>
            <a:r>
              <a:rPr lang="en-US" sz="2400" dirty="0" smtClean="0">
                <a:latin typeface="Times New Roman" panose="02020603050405020304" pitchFamily="18" charset="0"/>
                <a:cs typeface="Times New Roman" panose="02020603050405020304" pitchFamily="18" charset="0"/>
              </a:rPr>
              <a:t>And any other liabilities</a:t>
            </a:r>
          </a:p>
          <a:p>
            <a:r>
              <a:rPr lang="en-US" sz="2400" dirty="0" smtClean="0">
                <a:latin typeface="Times New Roman" panose="02020603050405020304" pitchFamily="18" charset="0"/>
                <a:cs typeface="Times New Roman" panose="02020603050405020304" pitchFamily="18" charset="0"/>
              </a:rPr>
              <a:t>Add the total Liabilities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812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2978331" y="1617950"/>
            <a:ext cx="7896382" cy="4207565"/>
          </a:xfrm>
          <a:prstGeom prst="rect">
            <a:avLst/>
          </a:prstGeom>
        </p:spPr>
      </p:pic>
      <p:sp>
        <p:nvSpPr>
          <p:cNvPr id="5" name="Oval 4"/>
          <p:cNvSpPr/>
          <p:nvPr/>
        </p:nvSpPr>
        <p:spPr>
          <a:xfrm>
            <a:off x="6871063" y="3265715"/>
            <a:ext cx="3823063" cy="4093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08023" y="3100251"/>
            <a:ext cx="1428206" cy="2264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1886" y="2036234"/>
            <a:ext cx="2194560" cy="1477328"/>
          </a:xfrm>
          <a:prstGeom prst="rect">
            <a:avLst/>
          </a:prstGeom>
          <a:noFill/>
        </p:spPr>
        <p:txBody>
          <a:bodyPr wrap="square" rtlCol="0">
            <a:spAutoFit/>
          </a:bodyPr>
          <a:lstStyle/>
          <a:p>
            <a:r>
              <a:rPr lang="en-US" dirty="0" smtClean="0"/>
              <a:t>Insert the total amount of Liabilities under total current assets and then subtract </a:t>
            </a:r>
            <a:endParaRPr lang="en-US" dirty="0"/>
          </a:p>
        </p:txBody>
      </p:sp>
      <p:cxnSp>
        <p:nvCxnSpPr>
          <p:cNvPr id="9" name="Straight Arrow Connector 8"/>
          <p:cNvCxnSpPr/>
          <p:nvPr/>
        </p:nvCxnSpPr>
        <p:spPr>
          <a:xfrm flipH="1" flipV="1">
            <a:off x="6270171" y="3213462"/>
            <a:ext cx="984069" cy="113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8195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Assets and Liabilities</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4865462" y="1996421"/>
            <a:ext cx="5602240" cy="4672186"/>
          </a:xfrm>
          <a:prstGeom prst="rect">
            <a:avLst/>
          </a:prstGeom>
        </p:spPr>
      </p:pic>
      <p:sp>
        <p:nvSpPr>
          <p:cNvPr id="6" name="Oval 5"/>
          <p:cNvSpPr/>
          <p:nvPr/>
        </p:nvSpPr>
        <p:spPr>
          <a:xfrm>
            <a:off x="8604068" y="3918857"/>
            <a:ext cx="1924594" cy="52251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43108" y="5577877"/>
            <a:ext cx="1924594" cy="52251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756468" y="6100391"/>
            <a:ext cx="1924594" cy="522514"/>
          </a:xfrm>
          <a:prstGeom prst="ellipse">
            <a:avLst/>
          </a:prstGeom>
          <a:noFill/>
          <a:ln w="28575" cmpd="dbl">
            <a:solidFill>
              <a:srgbClr val="00B05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3806" y="1889760"/>
            <a:ext cx="3979817"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Add Net Current Assets to Net Investment Assets to obtain the total Assets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626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8" y="47803"/>
            <a:ext cx="7005707" cy="1325563"/>
          </a:xfrm>
        </p:spPr>
        <p:txBody>
          <a:bodyPr/>
          <a:lstStyle/>
          <a:p>
            <a:r>
              <a:rPr lang="en-US" dirty="0" smtClean="0">
                <a:latin typeface="Algerian" panose="04020705040A02060702" pitchFamily="82" charset="0"/>
              </a:rPr>
              <a:t>Pledge of Allegiance</a:t>
            </a:r>
            <a:endParaRPr lang="en-US" dirty="0">
              <a:latin typeface="Algerian" panose="04020705040A02060702" pitchFamily="82" charset="0"/>
            </a:endParaRP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4500" y="3048000"/>
            <a:ext cx="1143000" cy="76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2131" y="1009111"/>
            <a:ext cx="7052794" cy="459964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489" y="3810000"/>
            <a:ext cx="2096366" cy="23814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57201" y="1200239"/>
            <a:ext cx="2117207" cy="140493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3489" y="209549"/>
            <a:ext cx="2096366" cy="27951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78042" y="3561195"/>
            <a:ext cx="2096366" cy="2795155"/>
          </a:xfrm>
          <a:prstGeom prst="rect">
            <a:avLst/>
          </a:prstGeom>
        </p:spPr>
      </p:pic>
    </p:spTree>
    <p:extLst>
      <p:ext uri="{BB962C8B-B14F-4D97-AF65-F5344CB8AC3E}">
        <p14:creationId xmlns:p14="http://schemas.microsoft.com/office/powerpoint/2010/main" xmlns="" val="367291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1886" y="1033175"/>
            <a:ext cx="114691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Schedule C – Signing the Audit</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stretch>
            <a:fillRect/>
          </a:stretch>
        </p:blipFill>
        <p:spPr>
          <a:xfrm>
            <a:off x="3754311" y="1863634"/>
            <a:ext cx="8010137" cy="2212033"/>
          </a:xfrm>
          <a:prstGeom prst="rect">
            <a:avLst/>
          </a:prstGeom>
        </p:spPr>
      </p:pic>
      <p:sp>
        <p:nvSpPr>
          <p:cNvPr id="6" name="TextBox 5"/>
          <p:cNvSpPr txBox="1"/>
          <p:nvPr/>
        </p:nvSpPr>
        <p:spPr>
          <a:xfrm>
            <a:off x="391886" y="1985554"/>
            <a:ext cx="3082834"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Date and sign the Audit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Faithful Navigator MUST sign the Audit as well as at least two of the Three Trustees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707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2514" y="1690688"/>
            <a:ext cx="10964092"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Make three copies the completed Audit</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a:t>
            </a:r>
            <a:r>
              <a:rPr lang="en-US" sz="2800" b="1" i="1" u="sng" dirty="0" smtClean="0">
                <a:latin typeface="Times New Roman" panose="02020603050405020304" pitchFamily="18" charset="0"/>
                <a:cs typeface="Times New Roman" panose="02020603050405020304" pitchFamily="18" charset="0"/>
              </a:rPr>
              <a:t>Original Audit </a:t>
            </a:r>
            <a:r>
              <a:rPr lang="en-US" sz="2800" dirty="0" smtClean="0">
                <a:latin typeface="Times New Roman" panose="02020603050405020304" pitchFamily="18" charset="0"/>
                <a:cs typeface="Times New Roman" panose="02020603050405020304" pitchFamily="18" charset="0"/>
              </a:rPr>
              <a:t>to the Supreme Master</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first copy to the Vice Supreme Master</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Send the second copy to the Master for the District</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Retain the third copy for the Assembly Files</a:t>
            </a:r>
          </a:p>
        </p:txBody>
      </p:sp>
    </p:spTree>
    <p:extLst>
      <p:ext uri="{BB962C8B-B14F-4D97-AF65-F5344CB8AC3E}">
        <p14:creationId xmlns:p14="http://schemas.microsoft.com/office/powerpoint/2010/main" xmlns="" val="254524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7750787\Documents\My Documents\My Pictures\Post Turtl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7608" y="1803889"/>
            <a:ext cx="6331873" cy="4748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3400" y="2381250"/>
            <a:ext cx="2143125" cy="1754326"/>
          </a:xfrm>
          <a:prstGeom prst="rect">
            <a:avLst/>
          </a:prstGeom>
          <a:noFill/>
        </p:spPr>
        <p:txBody>
          <a:bodyPr wrap="square" rtlCol="0">
            <a:spAutoFit/>
          </a:bodyPr>
          <a:lstStyle/>
          <a:p>
            <a:r>
              <a:rPr lang="en-US" sz="5400" b="1" i="1" dirty="0" smtClean="0">
                <a:solidFill>
                  <a:srgbClr val="FF0000"/>
                </a:solidFill>
                <a:latin typeface="Times New Roman" panose="02020603050405020304" pitchFamily="18" charset="0"/>
                <a:cs typeface="Times New Roman" panose="02020603050405020304" pitchFamily="18" charset="0"/>
              </a:rPr>
              <a:t>Don’t be 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67875" y="2390775"/>
            <a:ext cx="2219325"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Post Turtle</a:t>
            </a:r>
            <a:endParaRPr lang="en-US" sz="60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61851" y="435429"/>
            <a:ext cx="1056349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Learn how to do a proper audit and then do it correctly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65873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Times New Roman" panose="02020603050405020304" pitchFamily="18" charset="0"/>
                <a:cs typeface="Times New Roman" panose="02020603050405020304" pitchFamily="18" charset="0"/>
              </a:rPr>
              <a:t>?Questions?</a:t>
            </a:r>
            <a:endParaRPr lang="en-US" sz="7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0870" y="1943873"/>
            <a:ext cx="7986390" cy="4571334"/>
          </a:xfrm>
          <a:prstGeom prst="rect">
            <a:avLst/>
          </a:prstGeom>
        </p:spPr>
      </p:pic>
    </p:spTree>
    <p:extLst>
      <p:ext uri="{BB962C8B-B14F-4D97-AF65-F5344CB8AC3E}">
        <p14:creationId xmlns:p14="http://schemas.microsoft.com/office/powerpoint/2010/main" xmlns="" val="338828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3653915045"/>
              </p:ext>
            </p:extLst>
          </p:nvPr>
        </p:nvGraphicFramePr>
        <p:xfrm>
          <a:off x="3660785" y="822052"/>
          <a:ext cx="4612357" cy="5969210"/>
        </p:xfrm>
        <a:graphic>
          <a:graphicData uri="http://schemas.openxmlformats.org/presentationml/2006/ole">
            <p:oleObj spid="_x0000_s1034" name="Acrobat Document" r:id="rId3" imgW="3958560" imgH="5121360" progId="AcroExch.Document.DC">
              <p:embed/>
            </p:oleObj>
          </a:graphicData>
        </a:graphic>
      </p:graphicFrame>
      <p:sp>
        <p:nvSpPr>
          <p:cNvPr id="2" name="Title 1"/>
          <p:cNvSpPr>
            <a:spLocks noGrp="1"/>
          </p:cNvSpPr>
          <p:nvPr>
            <p:ph type="title"/>
          </p:nvPr>
        </p:nvSpPr>
        <p:spPr>
          <a:xfrm>
            <a:off x="837406" y="0"/>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pic>
        <p:nvPicPr>
          <p:cNvPr id="4" name="Picture 2" descr="C:\Users\g7750787\Documents\My Documents\My Pictures\Post Turtle.b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549" y="2052635"/>
            <a:ext cx="3312709" cy="248453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g7750787\AppData\Local\Microsoft\Windows\Temporary Internet Files\Content.IE5\PE6SWY1L\g041259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08720" y="2112796"/>
            <a:ext cx="2743200" cy="242437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70263" y="5512526"/>
            <a:ext cx="2934788"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Be Not</a:t>
            </a:r>
            <a:endParaRPr lang="en-US" sz="4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808720" y="5574082"/>
            <a:ext cx="2669177"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Afraid</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072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22811" y="1690688"/>
            <a:ext cx="10903132" cy="206210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Due Annually ( yes, just once every year)</a:t>
            </a:r>
          </a:p>
          <a:p>
            <a:pPr marL="457200" indent="-457200">
              <a:buFont typeface="Wingdings" panose="05000000000000000000" pitchFamily="2" charset="2"/>
              <a:buChar char="Ø"/>
            </a:pPr>
            <a:r>
              <a:rPr lang="en-US" sz="3200" dirty="0" smtClean="0">
                <a:solidFill>
                  <a:srgbClr val="00B050"/>
                </a:solidFill>
                <a:latin typeface="Times New Roman" panose="02020603050405020304" pitchFamily="18" charset="0"/>
                <a:cs typeface="Times New Roman" panose="02020603050405020304" pitchFamily="18" charset="0"/>
              </a:rPr>
              <a:t>Due to the Supreme Office on or before 1 August each year</a:t>
            </a: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Covers Fraternal Year (July 1, XXXX to June 30, (XXXX+1))</a:t>
            </a:r>
          </a:p>
          <a:p>
            <a:pPr marL="457200" indent="-457200">
              <a:buFont typeface="Wingdings" panose="05000000000000000000" pitchFamily="2" charset="2"/>
              <a:buChar char="Ø"/>
            </a:pPr>
            <a:r>
              <a:rPr lang="en-US" sz="3200" dirty="0" smtClean="0">
                <a:solidFill>
                  <a:srgbClr val="FF0000"/>
                </a:solidFill>
                <a:latin typeface="Times New Roman" panose="02020603050405020304" pitchFamily="18" charset="0"/>
                <a:cs typeface="Times New Roman" panose="02020603050405020304" pitchFamily="18" charset="0"/>
              </a:rPr>
              <a:t>Must be signed in person – no electronic signatures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Image result for perpetual august calend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4169" y="3752791"/>
            <a:ext cx="4372882" cy="30398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5350827" y="4188823"/>
            <a:ext cx="879566" cy="8011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5581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95"/>
            <a:ext cx="10515600" cy="1325563"/>
          </a:xfrm>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02425" y="940525"/>
            <a:ext cx="10387149" cy="5755422"/>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Who does the annual Audit of the Assembly books?</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00B050"/>
                </a:solidFill>
                <a:latin typeface="Times New Roman" panose="02020603050405020304" pitchFamily="18" charset="0"/>
                <a:cs typeface="Times New Roman" panose="02020603050405020304" pitchFamily="18" charset="0"/>
              </a:rPr>
              <a:t>The Purser? He pays the bills…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The Comptroller?  He controls the incoming and outgoing funds…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Navigator?  He runs the show overseeing everything…</a:t>
            </a:r>
          </a:p>
          <a:p>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NOPE!  	All Three?  	NOPE!        Then WHO???</a:t>
            </a:r>
          </a:p>
          <a:p>
            <a:r>
              <a:rPr lang="en-US" sz="3600" dirty="0" smtClean="0">
                <a:latin typeface="Times New Roman" panose="02020603050405020304" pitchFamily="18" charset="0"/>
                <a:cs typeface="Times New Roman" panose="02020603050405020304" pitchFamily="18" charset="0"/>
              </a:rPr>
              <a:t>Let’s check with Supreme…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079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3178" y="1550126"/>
            <a:ext cx="11512732" cy="415498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ARTICLE VIII ASSEMBLY OFFICERS AND DUTIES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Section </a:t>
            </a:r>
            <a:r>
              <a:rPr lang="en-US" sz="2400" dirty="0">
                <a:latin typeface="Times New Roman" panose="02020603050405020304" pitchFamily="18" charset="0"/>
                <a:cs typeface="Times New Roman" panose="02020603050405020304" pitchFamily="18" charset="0"/>
              </a:rPr>
              <a:t>23.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Officers </a:t>
            </a:r>
            <a:r>
              <a:rPr lang="en-US" sz="2400" dirty="0">
                <a:latin typeface="Times New Roman" panose="02020603050405020304" pitchFamily="18" charset="0"/>
                <a:cs typeface="Times New Roman" panose="02020603050405020304" pitchFamily="18" charset="0"/>
              </a:rPr>
              <a:t>of the Assembly</a:t>
            </a:r>
            <a:r>
              <a:rPr lang="en-US" sz="2400" dirty="0" smtClean="0">
                <a:latin typeface="Times New Roman" panose="02020603050405020304" pitchFamily="18" charset="0"/>
                <a:cs typeface="Times New Roman" panose="02020603050405020304" pitchFamily="18" charset="0"/>
              </a:rPr>
              <a:t>.</a:t>
            </a:r>
          </a:p>
          <a:p>
            <a:pPr marL="514350" indent="-514350">
              <a:buAutoNum type="romanLcParenBoth"/>
            </a:pPr>
            <a:r>
              <a:rPr lang="en-US" sz="2400" dirty="0" smtClean="0"/>
              <a:t>Board </a:t>
            </a:r>
            <a:r>
              <a:rPr lang="en-US" sz="2400" dirty="0"/>
              <a:t>of Trustees: </a:t>
            </a:r>
            <a:endParaRPr lang="en-US" sz="2400" dirty="0" smtClean="0"/>
          </a:p>
          <a:p>
            <a:r>
              <a:rPr lang="en-US" sz="2400" dirty="0" smtClean="0"/>
              <a:t>The </a:t>
            </a:r>
            <a:r>
              <a:rPr lang="en-US" sz="2400" dirty="0"/>
              <a:t>Board of Trustees shall consist of the Faithful Navigator and three members to be elected by the assembly. The Faithful Navigator shall be its Chairman. At the first election of a new assembly three Trustees shall be elected; one to hold office for one year or until the second next regular election, one for two years or until the second next regular election; and the other for three years or until the third next regular election; as determined by lot among themselves. Thereafter, at each succeeding election one Trustee shall be chosen for a term of three years.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2105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3177" y="1690688"/>
            <a:ext cx="11129554" cy="5447645"/>
          </a:xfrm>
          <a:prstGeom prst="rect">
            <a:avLst/>
          </a:prstGeom>
          <a:noFill/>
        </p:spPr>
        <p:txBody>
          <a:bodyPr wrap="square" rtlCol="0">
            <a:spAutoFit/>
          </a:bodyPr>
          <a:lstStyle/>
          <a:p>
            <a:r>
              <a:rPr lang="en-US" sz="2200" b="1" i="1" u="sng" dirty="0">
                <a:latin typeface="Times New Roman" panose="02020603050405020304" pitchFamily="18" charset="0"/>
                <a:cs typeface="Times New Roman" panose="02020603050405020304" pitchFamily="18" charset="0"/>
              </a:rPr>
              <a:t>The Trustees </a:t>
            </a:r>
            <a:r>
              <a:rPr lang="en-US" sz="2200" dirty="0">
                <a:latin typeface="Times New Roman" panose="02020603050405020304" pitchFamily="18" charset="0"/>
                <a:cs typeface="Times New Roman" panose="02020603050405020304" pitchFamily="18" charset="0"/>
              </a:rPr>
              <a:t>shall have supervision of all the financial business of the assembly and their approval shall be necessary for the payment of all moneys, except demands of the Supreme Council, initiation fees due the District Master, regular and usual payments of the assembly, and payments authorized by the assembly after resolution and vote in accordance with Section 24(k). </a:t>
            </a:r>
            <a:r>
              <a:rPr lang="en-US" sz="2200" b="1" i="1" u="sng" dirty="0">
                <a:latin typeface="Times New Roman" panose="02020603050405020304" pitchFamily="18" charset="0"/>
                <a:cs typeface="Times New Roman" panose="02020603050405020304" pitchFamily="18" charset="0"/>
              </a:rPr>
              <a:t>They shall audit the accounts of the Comptroller and Purser annually as of June 30 and report thereon to their assembly, the Supreme Secretary, Supreme Master, Vice Supreme Master, and Master upon blanks approved by the Board of Directors and furnished by the Supreme Assembly</a:t>
            </a:r>
            <a:r>
              <a:rPr lang="en-US" sz="2200" dirty="0">
                <a:latin typeface="Times New Roman" panose="02020603050405020304" pitchFamily="18" charset="0"/>
                <a:cs typeface="Times New Roman" panose="02020603050405020304" pitchFamily="18" charset="0"/>
              </a:rPr>
              <a:t>. They shall see that the Faithful Comptroller and Faithful Purser give proper bonds running to the Knights of Columbus in trust for their particular assembly and in amounts fixed by said Trustees, and they shall be the custodians of such bonds. But incase the Board of Directors shall bond such officers, the Trustees shall be charged only with fixing the amount of such bonds in excess of the amount provided for by said Board of Directors and in such case they shall have evidence that said officers shall have been bonded in such excess amount. They shall perform such other duties as their assembly or the District Master or Vice Supreme Master or the officers of the Order may direct.</a:t>
            </a:r>
          </a:p>
          <a:p>
            <a:endParaRPr lang="en-US" dirty="0"/>
          </a:p>
        </p:txBody>
      </p:sp>
    </p:spTree>
    <p:extLst>
      <p:ext uri="{BB962C8B-B14F-4D97-AF65-F5344CB8AC3E}">
        <p14:creationId xmlns:p14="http://schemas.microsoft.com/office/powerpoint/2010/main" xmlns="" val="119408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Times New Roman" panose="02020603050405020304" pitchFamily="18" charset="0"/>
                <a:cs typeface="Times New Roman" panose="02020603050405020304" pitchFamily="18" charset="0"/>
              </a:rPr>
              <a:t>The Assembly Audit</a:t>
            </a:r>
            <a:endParaRPr lang="en-US" sz="6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83474" y="1767840"/>
            <a:ext cx="11033760" cy="200054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So the Board of Trustees completes the annual Assembly Audit</a:t>
            </a:r>
          </a:p>
          <a:p>
            <a:endParaRPr lang="en-US" sz="3200" dirty="0">
              <a:latin typeface="Times New Roman" panose="02020603050405020304" pitchFamily="18" charset="0"/>
              <a:cs typeface="Times New Roman" panose="02020603050405020304" pitchFamily="18" charset="0"/>
            </a:endParaRPr>
          </a:p>
          <a:p>
            <a:r>
              <a:rPr lang="en-US" sz="6000" dirty="0" smtClean="0">
                <a:solidFill>
                  <a:srgbClr val="FF0000"/>
                </a:solidFill>
                <a:latin typeface="Times New Roman" panose="02020603050405020304" pitchFamily="18" charset="0"/>
                <a:cs typeface="Times New Roman" panose="02020603050405020304" pitchFamily="18" charset="0"/>
              </a:rPr>
              <a:t>How???</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4126" y="2407148"/>
            <a:ext cx="6580978" cy="455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361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1412</Words>
  <Application>Microsoft Office PowerPoint</Application>
  <PresentationFormat>Custom</PresentationFormat>
  <Paragraphs>157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Assembly Audit Training</vt:lpstr>
      <vt:lpstr>Opening Prayer</vt:lpstr>
      <vt:lpstr>Pledge of Allegiance</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The Assembly Audit</vt:lpstr>
      <vt:lpstr>Slide 32</vt:lpstr>
      <vt:lpstr>?Questions?</vt:lpstr>
    </vt:vector>
  </TitlesOfParts>
  <Company>SAINT-GOBAIN 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Faithful Pilot and Sentinel Training</dc:title>
  <dc:creator>Walrath, George</dc:creator>
  <cp:lastModifiedBy>Windows User</cp:lastModifiedBy>
  <cp:revision>50</cp:revision>
  <dcterms:created xsi:type="dcterms:W3CDTF">2018-10-02T13:54:16Z</dcterms:created>
  <dcterms:modified xsi:type="dcterms:W3CDTF">2018-10-08T17:53:36Z</dcterms:modified>
</cp:coreProperties>
</file>