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69" r:id="rId3"/>
    <p:sldId id="320" r:id="rId4"/>
    <p:sldId id="319" r:id="rId5"/>
    <p:sldId id="321" r:id="rId6"/>
    <p:sldId id="272" r:id="rId7"/>
    <p:sldId id="322" r:id="rId8"/>
    <p:sldId id="274" r:id="rId9"/>
    <p:sldId id="323" r:id="rId10"/>
    <p:sldId id="304" r:id="rId11"/>
    <p:sldId id="305" r:id="rId12"/>
    <p:sldId id="306" r:id="rId13"/>
    <p:sldId id="307" r:id="rId14"/>
    <p:sldId id="290" r:id="rId15"/>
    <p:sldId id="277" r:id="rId16"/>
    <p:sldId id="292" r:id="rId17"/>
    <p:sldId id="324" r:id="rId18"/>
    <p:sldId id="327" r:id="rId19"/>
    <p:sldId id="326" r:id="rId20"/>
    <p:sldId id="281" r:id="rId21"/>
    <p:sldId id="328" r:id="rId22"/>
    <p:sldId id="318" r:id="rId23"/>
    <p:sldId id="29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59A"/>
    <a:srgbClr val="FF3300"/>
    <a:srgbClr val="FF0000"/>
    <a:srgbClr val="EAF28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4" autoAdjust="0"/>
    <p:restoredTop sz="94576" autoAdjust="0"/>
  </p:normalViewPr>
  <p:slideViewPr>
    <p:cSldViewPr>
      <p:cViewPr varScale="1">
        <p:scale>
          <a:sx n="79" d="100"/>
          <a:sy n="79" d="100"/>
        </p:scale>
        <p:origin x="1188"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A60C82-91A9-4E6D-B61C-24370D88747F}" type="datetimeFigureOut">
              <a:rPr lang="en-US"/>
              <a:pPr>
                <a:defRPr/>
              </a:pPr>
              <a:t>07/23/2018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5A7491-C8BE-4AB9-B840-AA8FE4EB627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fld id="{1133CE76-0240-4133-BF85-4E93555EDC6D}" type="datetimeFigureOut">
              <a:rPr lang="en-US" smtClean="0"/>
              <a:pPr>
                <a:defRPr/>
              </a:pPr>
              <a:t>07/23/2018</a:t>
            </a:fld>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a:lstStyle/>
          <a:p>
            <a:pPr>
              <a:defRPr/>
            </a:pPr>
            <a:fld id="{BBCAC81A-49CE-4632-9864-92B04F45CCB0}"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EC35614-97EB-464E-BD4E-35D648486056}" type="datetimeFigureOut">
              <a:rPr lang="en-US" smtClean="0"/>
              <a:pPr>
                <a:defRPr/>
              </a:pPr>
              <a:t>07/23/2018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9275AF5-1447-4EF7-9C9D-BA452771E6E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7084E4C-EF78-4A0D-8778-C68BD699AFD4}" type="datetimeFigureOut">
              <a:rPr lang="en-US" smtClean="0"/>
              <a:pPr>
                <a:defRPr/>
              </a:pPr>
              <a:t>07/23/2018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37BC76E-E995-4BC2-BD77-94D8C44FE67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A321ADE-3932-410E-B1BF-5837FE56E86A}" type="datetimeFigureOut">
              <a:rPr lang="en-US" smtClean="0"/>
              <a:pPr>
                <a:defRPr/>
              </a:pPr>
              <a:t>07/23/2018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2DB327E-9840-49E4-8A34-1FF37062CFC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BFF1675E-86C9-4BB4-9053-EADBC9437199}" type="datetimeFigureOut">
              <a:rPr lang="en-US" smtClean="0"/>
              <a:pPr>
                <a:defRPr/>
              </a:pPr>
              <a:t>07/23/2018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pPr>
              <a:defRPr/>
            </a:pPr>
            <a:fld id="{27A474F4-5ED0-4302-AD23-36CB1CF77BA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39B7FCE-F592-4F5B-988A-0DFAF4A4CA65}" type="datetimeFigureOut">
              <a:rPr lang="en-US" smtClean="0"/>
              <a:pPr>
                <a:defRPr/>
              </a:pPr>
              <a:t>07/23/2018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2EB36F8-5264-4BE7-AC58-91F1AAAF9A3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A75E626-E928-40AD-A2E9-9CA08F3105A8}" type="datetimeFigureOut">
              <a:rPr lang="en-US" smtClean="0"/>
              <a:pPr>
                <a:defRPr/>
              </a:pPr>
              <a:t>07/23/2018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2BD47A6-1E04-4CF1-9F59-96594668201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20B54616-4BBC-4CE6-93C9-2C26808EA970}" type="datetimeFigureOut">
              <a:rPr lang="en-US" smtClean="0"/>
              <a:pPr>
                <a:defRPr/>
              </a:pPr>
              <a:t>07/23/2018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471B11A-34E7-446C-A547-EE392356481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C07A097-F432-4B4D-A56B-DA7E319BF1C7}" type="datetimeFigureOut">
              <a:rPr lang="en-US" smtClean="0"/>
              <a:pPr>
                <a:defRPr/>
              </a:pPr>
              <a:t>07/23/2018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C4C6BE7-283E-4FA1-B23E-A6DB6156FC1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20D3A59B-D233-4CC1-8FC5-F524F0E1DC22}" type="datetimeFigureOut">
              <a:rPr lang="en-US" smtClean="0"/>
              <a:pPr>
                <a:defRPr/>
              </a:pPr>
              <a:t>07/23/2018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E38616-12FF-494F-A965-DB19A95156AA}"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657C0AC2-16AA-4BB7-892A-AEF37DA1BBE1}" type="datetimeFigureOut">
              <a:rPr lang="en-US" smtClean="0"/>
              <a:pPr>
                <a:defRPr/>
              </a:pPr>
              <a:t>07/23/2018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BDA4103-E84B-4C5A-9C59-B780A402C15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DFF5ED9A-DADA-47C7-9174-84C2DC04A5BB}" type="datetimeFigureOut">
              <a:rPr lang="en-US" smtClean="0"/>
              <a:pPr>
                <a:defRPr/>
              </a:pPr>
              <a:t>07/23/2018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9942535-9CB8-4F0B-81A5-B0FCEB00BBAC}"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gif"/><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r.godi@mikofc.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81000" y="1963788"/>
            <a:ext cx="8229600" cy="2836812"/>
          </a:xfrm>
        </p:spPr>
        <p:txBody>
          <a:bodyPr>
            <a:normAutofit fontScale="90000"/>
          </a:bodyPr>
          <a:lstStyle/>
          <a:p>
            <a:br>
              <a:rPr lang="en-US" dirty="0"/>
            </a:br>
            <a:r>
              <a:rPr lang="en-US" dirty="0"/>
              <a:t> Assembly Member Billing </a:t>
            </a:r>
            <a:br>
              <a:rPr lang="en-US" dirty="0"/>
            </a:br>
            <a:r>
              <a:rPr lang="en-US" dirty="0"/>
              <a:t>for </a:t>
            </a:r>
            <a:br>
              <a:rPr lang="en-US" dirty="0"/>
            </a:br>
            <a:r>
              <a:rPr lang="en-US" dirty="0"/>
              <a:t>Faithful comptrollers</a:t>
            </a:r>
          </a:p>
        </p:txBody>
      </p:sp>
      <p:sp>
        <p:nvSpPr>
          <p:cNvPr id="3" name="Subtitle 2"/>
          <p:cNvSpPr>
            <a:spLocks noGrp="1"/>
          </p:cNvSpPr>
          <p:nvPr>
            <p:ph type="subTitle" idx="1"/>
          </p:nvPr>
        </p:nvSpPr>
        <p:spPr>
          <a:xfrm>
            <a:off x="1219200" y="4953000"/>
            <a:ext cx="6400800" cy="762000"/>
          </a:xfrm>
        </p:spPr>
        <p:txBody>
          <a:bodyPr rtlCol="0">
            <a:normAutofit/>
          </a:bodyPr>
          <a:lstStyle/>
          <a:p>
            <a:pPr eaLnBrk="1" fontAlgn="auto" hangingPunct="1">
              <a:spcAft>
                <a:spcPts val="0"/>
              </a:spcAft>
              <a:buFont typeface="Arial" pitchFamily="34" charset="0"/>
              <a:buNone/>
              <a:defRPr/>
            </a:pPr>
            <a:r>
              <a:rPr lang="en-US" sz="3600" dirty="0">
                <a:solidFill>
                  <a:srgbClr val="FFC000"/>
                </a:solidFill>
              </a:rPr>
              <a:t>Session 3</a:t>
            </a:r>
          </a:p>
          <a:p>
            <a:pPr eaLnBrk="1" fontAlgn="auto" hangingPunct="1">
              <a:spcAft>
                <a:spcPts val="0"/>
              </a:spcAft>
              <a:buFont typeface="Arial" pitchFamily="34" charset="0"/>
              <a:buNone/>
              <a:defRPr/>
            </a:pPr>
            <a:endParaRPr lang="en-US" dirty="0">
              <a:solidFill>
                <a:srgbClr val="FFC000"/>
              </a:solidFill>
            </a:endParaRPr>
          </a:p>
        </p:txBody>
      </p:sp>
      <p:pic>
        <p:nvPicPr>
          <p:cNvPr id="1026" name="Picture 2">
            <a:extLst>
              <a:ext uri="{FF2B5EF4-FFF2-40B4-BE49-F238E27FC236}">
                <a16:creationId xmlns:a16="http://schemas.microsoft.com/office/drawing/2014/main" id="{87347965-EADA-4AE6-9F1C-E115714E5D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81000"/>
            <a:ext cx="1219200" cy="1582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09800" y="-1524000"/>
            <a:ext cx="13716000" cy="8382000"/>
          </a:xfrm>
          <a:prstGeom prst="rect">
            <a:avLst/>
          </a:prstGeom>
          <a:noFill/>
          <a:ln w="9525">
            <a:noFill/>
            <a:miter lim="800000"/>
            <a:headEnd/>
            <a:tailEnd/>
          </a:ln>
        </p:spPr>
      </p:pic>
      <p:sp>
        <p:nvSpPr>
          <p:cNvPr id="3" name="Rectangle 2"/>
          <p:cNvSpPr/>
          <p:nvPr/>
        </p:nvSpPr>
        <p:spPr>
          <a:xfrm>
            <a:off x="0" y="1143000"/>
            <a:ext cx="4419600" cy="533400"/>
          </a:xfrm>
          <a:prstGeom prst="rect">
            <a:avLst/>
          </a:prstGeom>
          <a:solidFill>
            <a:srgbClr val="02359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have Clicked the “Billing” link</a:t>
            </a:r>
          </a:p>
        </p:txBody>
      </p:sp>
      <p:sp>
        <p:nvSpPr>
          <p:cNvPr id="4" name="Oval 3"/>
          <p:cNvSpPr/>
          <p:nvPr/>
        </p:nvSpPr>
        <p:spPr>
          <a:xfrm>
            <a:off x="0" y="1905000"/>
            <a:ext cx="838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38200" y="1676400"/>
            <a:ext cx="865717" cy="584200"/>
          </a:xfrm>
          <a:custGeom>
            <a:avLst/>
            <a:gdLst>
              <a:gd name="connsiteX0" fmla="*/ 850900 w 865717"/>
              <a:gd name="connsiteY0" fmla="*/ 0 h 584200"/>
              <a:gd name="connsiteX1" fmla="*/ 723900 w 865717"/>
              <a:gd name="connsiteY1" fmla="*/ 508000 h 584200"/>
              <a:gd name="connsiteX2" fmla="*/ 0 w 865717"/>
              <a:gd name="connsiteY2" fmla="*/ 457200 h 584200"/>
            </a:gdLst>
            <a:ahLst/>
            <a:cxnLst>
              <a:cxn ang="0">
                <a:pos x="connsiteX0" y="connsiteY0"/>
              </a:cxn>
              <a:cxn ang="0">
                <a:pos x="connsiteX1" y="connsiteY1"/>
              </a:cxn>
              <a:cxn ang="0">
                <a:pos x="connsiteX2" y="connsiteY2"/>
              </a:cxn>
            </a:cxnLst>
            <a:rect l="l" t="t" r="r" b="b"/>
            <a:pathLst>
              <a:path w="865717" h="584200">
                <a:moveTo>
                  <a:pt x="850900" y="0"/>
                </a:moveTo>
                <a:cubicBezTo>
                  <a:pt x="858308" y="215900"/>
                  <a:pt x="865717" y="431800"/>
                  <a:pt x="723900" y="508000"/>
                </a:cubicBezTo>
                <a:cubicBezTo>
                  <a:pt x="582083" y="584200"/>
                  <a:pt x="124883" y="465667"/>
                  <a:pt x="0" y="4572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3733800" y="2362200"/>
            <a:ext cx="4876800" cy="381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2359A"/>
                </a:solidFill>
              </a:rPr>
              <a:t> the “First &amp; Second Notice” may be Emailed</a:t>
            </a:r>
            <a:endParaRPr lang="en-US" dirty="0">
              <a:solidFill>
                <a:srgbClr val="FFFF00"/>
              </a:solidFill>
            </a:endParaRPr>
          </a:p>
        </p:txBody>
      </p:sp>
      <p:sp>
        <p:nvSpPr>
          <p:cNvPr id="7" name="Right Brace 6"/>
          <p:cNvSpPr/>
          <p:nvPr/>
        </p:nvSpPr>
        <p:spPr>
          <a:xfrm>
            <a:off x="3276600" y="2362200"/>
            <a:ext cx="457200" cy="4572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7"/>
          <p:cNvSpPr/>
          <p:nvPr/>
        </p:nvSpPr>
        <p:spPr>
          <a:xfrm>
            <a:off x="3733800" y="2819400"/>
            <a:ext cx="3429000" cy="381000"/>
          </a:xfrm>
          <a:prstGeom prst="round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“Final Notice” must be </a:t>
            </a:r>
            <a:r>
              <a:rPr lang="en-US" b="1" i="1" u="sng" dirty="0">
                <a:solidFill>
                  <a:srgbClr val="FFFF66"/>
                </a:solidFill>
              </a:rPr>
              <a:t>Mailed</a:t>
            </a:r>
          </a:p>
        </p:txBody>
      </p:sp>
      <p:cxnSp>
        <p:nvCxnSpPr>
          <p:cNvPr id="10" name="Straight Arrow Connector 9"/>
          <p:cNvCxnSpPr>
            <a:stCxn id="8" idx="1"/>
          </p:cNvCxnSpPr>
          <p:nvPr/>
        </p:nvCxnSpPr>
        <p:spPr>
          <a:xfrm flipH="1" flipV="1">
            <a:off x="3124200" y="2895600"/>
            <a:ext cx="609600" cy="114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648200" y="685800"/>
            <a:ext cx="457200" cy="10668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09800" y="-1447800"/>
            <a:ext cx="13639800" cy="8458200"/>
          </a:xfrm>
          <a:prstGeom prst="rect">
            <a:avLst/>
          </a:prstGeom>
          <a:noFill/>
          <a:ln w="9525">
            <a:noFill/>
            <a:miter lim="800000"/>
            <a:headEnd/>
            <a:tailEnd/>
          </a:ln>
        </p:spPr>
      </p:pic>
      <p:sp>
        <p:nvSpPr>
          <p:cNvPr id="3" name="Rectangle 2"/>
          <p:cNvSpPr/>
          <p:nvPr/>
        </p:nvSpPr>
        <p:spPr>
          <a:xfrm>
            <a:off x="2133600" y="3733800"/>
            <a:ext cx="6096000" cy="6096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Within this area we can add additional messages to the Statement. These messages will be added to all Statements</a:t>
            </a:r>
            <a:endParaRPr lang="en-US" dirty="0"/>
          </a:p>
        </p:txBody>
      </p:sp>
      <p:sp>
        <p:nvSpPr>
          <p:cNvPr id="4" name="Rectangle 3"/>
          <p:cNvSpPr/>
          <p:nvPr/>
        </p:nvSpPr>
        <p:spPr>
          <a:xfrm>
            <a:off x="152400" y="4572000"/>
            <a:ext cx="3886200" cy="1143000"/>
          </a:xfrm>
          <a:prstGeom prst="rect">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Tx/>
              <a:buChar char="•"/>
              <a:tabLst>
                <a:tab pos="914400" algn="l"/>
              </a:tabLst>
            </a:pPr>
            <a:r>
              <a:rPr lang="en-US" sz="1000" b="1" dirty="0">
                <a:solidFill>
                  <a:srgbClr val="000000"/>
                </a:solidFill>
                <a:latin typeface="Trebuchet MS" pitchFamily="34" charset="0"/>
                <a:ea typeface="Times New Roman" pitchFamily="18" charset="0"/>
                <a:cs typeface="Tahoma" pitchFamily="34" charset="0"/>
              </a:rPr>
              <a:t>Member Delivery Preference :</a:t>
            </a:r>
            <a:endParaRPr lang="en-US" sz="900" b="1" dirty="0">
              <a:solidFill>
                <a:schemeClr val="tx1"/>
              </a:solidFill>
              <a:latin typeface="Arial" pitchFamily="34" charset="0"/>
              <a:cs typeface="Arial" pitchFamily="34" charset="0"/>
            </a:endParaRPr>
          </a:p>
          <a:p>
            <a:pPr lvl="1" eaLnBrk="0" hangingPunct="0">
              <a:buSzPct val="100000"/>
              <a:buFont typeface="Symbol" pitchFamily="18" charset="2"/>
              <a:buChar char=""/>
              <a:tabLst>
                <a:tab pos="914400" algn="l"/>
              </a:tabLst>
            </a:pPr>
            <a:r>
              <a:rPr lang="en-US" sz="1000" b="1" dirty="0">
                <a:solidFill>
                  <a:srgbClr val="000000"/>
                </a:solidFill>
                <a:latin typeface="Trebuchet MS" pitchFamily="34" charset="0"/>
                <a:ea typeface="Times New Roman" pitchFamily="18" charset="0"/>
                <a:cs typeface="Tahoma" pitchFamily="34" charset="0"/>
              </a:rPr>
              <a:t>+ Email </a:t>
            </a:r>
            <a:r>
              <a:rPr lang="en-US" sz="1000" b="1" dirty="0">
                <a:solidFill>
                  <a:srgbClr val="000000"/>
                </a:solidFill>
                <a:latin typeface="Calibri"/>
                <a:ea typeface="Times New Roman" pitchFamily="18" charset="0"/>
                <a:cs typeface="Tahoma" pitchFamily="34" charset="0"/>
              </a:rPr>
              <a:t>–</a:t>
            </a:r>
            <a:r>
              <a:rPr lang="en-US" sz="1000" b="1" dirty="0">
                <a:solidFill>
                  <a:srgbClr val="000000"/>
                </a:solidFill>
                <a:latin typeface="Trebuchet MS" pitchFamily="34" charset="0"/>
                <a:ea typeface="Times New Roman" pitchFamily="18" charset="0"/>
                <a:cs typeface="Tahoma" pitchFamily="34" charset="0"/>
              </a:rPr>
              <a:t> notice will go as Email only</a:t>
            </a:r>
            <a:endParaRPr lang="en-US" sz="900" b="1" dirty="0">
              <a:solidFill>
                <a:schemeClr val="tx1"/>
              </a:solidFill>
              <a:latin typeface="Arial" pitchFamily="34" charset="0"/>
              <a:cs typeface="Arial" pitchFamily="34" charset="0"/>
            </a:endParaRPr>
          </a:p>
          <a:p>
            <a:pPr lvl="1" eaLnBrk="0" hangingPunct="0">
              <a:buSzPct val="100000"/>
              <a:buFont typeface="Symbol" pitchFamily="18" charset="2"/>
              <a:buChar char=""/>
              <a:tabLst>
                <a:tab pos="914400" algn="l"/>
              </a:tabLst>
            </a:pPr>
            <a:r>
              <a:rPr lang="en-US" sz="1000" b="1" dirty="0">
                <a:solidFill>
                  <a:srgbClr val="000000"/>
                </a:solidFill>
                <a:latin typeface="Trebuchet MS" pitchFamily="34" charset="0"/>
                <a:ea typeface="Times New Roman" pitchFamily="18" charset="0"/>
                <a:cs typeface="Tahoma" pitchFamily="34" charset="0"/>
              </a:rPr>
              <a:t>+ Mail </a:t>
            </a:r>
            <a:r>
              <a:rPr lang="en-US" sz="1000" b="1" dirty="0">
                <a:solidFill>
                  <a:srgbClr val="000000"/>
                </a:solidFill>
                <a:latin typeface="Calibri"/>
                <a:ea typeface="Times New Roman" pitchFamily="18" charset="0"/>
                <a:cs typeface="Tahoma" pitchFamily="34" charset="0"/>
              </a:rPr>
              <a:t>–</a:t>
            </a:r>
            <a:r>
              <a:rPr lang="en-US" sz="1000" b="1" dirty="0">
                <a:solidFill>
                  <a:srgbClr val="000000"/>
                </a:solidFill>
                <a:latin typeface="Trebuchet MS" pitchFamily="34" charset="0"/>
                <a:ea typeface="Times New Roman" pitchFamily="18" charset="0"/>
                <a:cs typeface="Tahoma" pitchFamily="34" charset="0"/>
              </a:rPr>
              <a:t> notice will be generated in PDF to be mailed</a:t>
            </a:r>
            <a:endParaRPr lang="en-US" sz="900" b="1" dirty="0">
              <a:solidFill>
                <a:schemeClr val="tx1"/>
              </a:solidFill>
              <a:latin typeface="Arial" pitchFamily="34" charset="0"/>
              <a:cs typeface="Arial" pitchFamily="34" charset="0"/>
            </a:endParaRPr>
          </a:p>
          <a:p>
            <a:pPr lvl="1" eaLnBrk="0" hangingPunct="0">
              <a:buSzPct val="100000"/>
              <a:buFont typeface="Symbol" pitchFamily="18" charset="2"/>
              <a:buChar char=""/>
              <a:tabLst>
                <a:tab pos="914400" algn="l"/>
              </a:tabLst>
            </a:pPr>
            <a:r>
              <a:rPr lang="en-US" sz="1000" b="1" dirty="0">
                <a:solidFill>
                  <a:srgbClr val="000000"/>
                </a:solidFill>
                <a:latin typeface="Trebuchet MS" pitchFamily="34" charset="0"/>
                <a:ea typeface="Times New Roman" pitchFamily="18" charset="0"/>
                <a:cs typeface="Tahoma" pitchFamily="34" charset="0"/>
              </a:rPr>
              <a:t>+ Both </a:t>
            </a:r>
            <a:r>
              <a:rPr lang="en-US" sz="1000" b="1" dirty="0">
                <a:solidFill>
                  <a:srgbClr val="000000"/>
                </a:solidFill>
                <a:latin typeface="Calibri"/>
                <a:ea typeface="Times New Roman" pitchFamily="18" charset="0"/>
                <a:cs typeface="Tahoma" pitchFamily="34" charset="0"/>
              </a:rPr>
              <a:t>–</a:t>
            </a:r>
            <a:r>
              <a:rPr lang="en-US" sz="1000" b="1" dirty="0">
                <a:solidFill>
                  <a:srgbClr val="000000"/>
                </a:solidFill>
                <a:latin typeface="Trebuchet MS" pitchFamily="34" charset="0"/>
                <a:ea typeface="Times New Roman" pitchFamily="18" charset="0"/>
                <a:cs typeface="Tahoma" pitchFamily="34" charset="0"/>
              </a:rPr>
              <a:t> will generate an Email (when sent) and will generate a PDF for mail option to be mailed</a:t>
            </a:r>
            <a:endParaRPr lang="en-US" b="1" dirty="0">
              <a:solidFill>
                <a:schemeClr val="tx1"/>
              </a:solidFill>
              <a:latin typeface="Arial" pitchFamily="34" charset="0"/>
              <a:cs typeface="Arial" pitchFamily="34" charset="0"/>
            </a:endParaRPr>
          </a:p>
        </p:txBody>
      </p:sp>
      <p:sp>
        <p:nvSpPr>
          <p:cNvPr id="5" name="Rectangle 4"/>
          <p:cNvSpPr/>
          <p:nvPr/>
        </p:nvSpPr>
        <p:spPr>
          <a:xfrm>
            <a:off x="5867400" y="5029200"/>
            <a:ext cx="3048000" cy="9906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You may need to Generate “Email” &amp; “Mail” Notices. Always “Create File Copy”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133600" y="-1524000"/>
            <a:ext cx="13639800" cy="8534400"/>
          </a:xfrm>
          <a:prstGeom prst="rect">
            <a:avLst/>
          </a:prstGeom>
          <a:noFill/>
          <a:ln w="9525">
            <a:noFill/>
            <a:miter lim="800000"/>
            <a:headEnd/>
            <a:tailEnd/>
          </a:ln>
        </p:spPr>
      </p:pic>
      <p:sp>
        <p:nvSpPr>
          <p:cNvPr id="3" name="Oval 2"/>
          <p:cNvSpPr/>
          <p:nvPr/>
        </p:nvSpPr>
        <p:spPr>
          <a:xfrm>
            <a:off x="0" y="22860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09800" y="3886200"/>
            <a:ext cx="5638800" cy="457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Choose how you want to print “Membership Cards”</a:t>
            </a:r>
          </a:p>
        </p:txBody>
      </p:sp>
      <p:sp>
        <p:nvSpPr>
          <p:cNvPr id="5" name="Rectangle 4"/>
          <p:cNvSpPr/>
          <p:nvPr/>
        </p:nvSpPr>
        <p:spPr>
          <a:xfrm>
            <a:off x="2209800" y="4648200"/>
            <a:ext cx="3886200" cy="457200"/>
          </a:xfrm>
          <a:prstGeom prst="rect">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 prefer to Print “By Member Type”</a:t>
            </a:r>
          </a:p>
        </p:txBody>
      </p:sp>
      <p:sp>
        <p:nvSpPr>
          <p:cNvPr id="7" name="Rectangle 6">
            <a:extLst>
              <a:ext uri="{FF2B5EF4-FFF2-40B4-BE49-F238E27FC236}">
                <a16:creationId xmlns:a16="http://schemas.microsoft.com/office/drawing/2014/main" id="{447033A5-AAE1-4F9F-8A73-3713746FA91A}"/>
              </a:ext>
            </a:extLst>
          </p:cNvPr>
          <p:cNvSpPr/>
          <p:nvPr/>
        </p:nvSpPr>
        <p:spPr>
          <a:xfrm>
            <a:off x="2209800" y="5410200"/>
            <a:ext cx="5334000" cy="457200"/>
          </a:xfrm>
          <a:prstGeom prst="rect">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Do you print the back of the Membership Card?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209800" y="-1447800"/>
            <a:ext cx="13716000" cy="8534400"/>
          </a:xfrm>
          <a:prstGeom prst="rect">
            <a:avLst/>
          </a:prstGeom>
          <a:noFill/>
          <a:ln w="9525">
            <a:noFill/>
            <a:miter lim="800000"/>
            <a:headEnd/>
            <a:tailEnd/>
          </a:ln>
        </p:spPr>
      </p:pic>
      <p:sp>
        <p:nvSpPr>
          <p:cNvPr id="4" name="Rectangle 3"/>
          <p:cNvSpPr/>
          <p:nvPr/>
        </p:nvSpPr>
        <p:spPr>
          <a:xfrm>
            <a:off x="1600200" y="3048000"/>
            <a:ext cx="3505200" cy="457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 prefer to Print “All Members”</a:t>
            </a:r>
          </a:p>
        </p:txBody>
      </p:sp>
      <p:sp>
        <p:nvSpPr>
          <p:cNvPr id="5" name="Rectangle 4"/>
          <p:cNvSpPr/>
          <p:nvPr/>
        </p:nvSpPr>
        <p:spPr>
          <a:xfrm>
            <a:off x="5638800" y="2743200"/>
            <a:ext cx="3352800" cy="1371600"/>
          </a:xfrm>
          <a:prstGeom prst="rect">
            <a:avLst/>
          </a:prstGeom>
          <a:solidFill>
            <a:srgbClr val="EAF28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You can try different formats with the “Training Data Base” until you find the format that will work best for you and your assembly.</a:t>
            </a:r>
          </a:p>
        </p:txBody>
      </p:sp>
      <p:sp>
        <p:nvSpPr>
          <p:cNvPr id="6" name="Oval 5"/>
          <p:cNvSpPr/>
          <p:nvPr/>
        </p:nvSpPr>
        <p:spPr>
          <a:xfrm>
            <a:off x="0" y="19812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5029200"/>
            <a:ext cx="6324600" cy="533400"/>
          </a:xfrm>
          <a:prstGeom prst="rect">
            <a:avLst/>
          </a:prstGeom>
          <a:solidFill>
            <a:srgbClr val="EAF28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When you select “Print Cards” a PDF file will be Generated.</a:t>
            </a:r>
          </a:p>
        </p:txBody>
      </p:sp>
      <p:sp>
        <p:nvSpPr>
          <p:cNvPr id="8" name="Freeform 7"/>
          <p:cNvSpPr/>
          <p:nvPr/>
        </p:nvSpPr>
        <p:spPr>
          <a:xfrm>
            <a:off x="6045200" y="5524500"/>
            <a:ext cx="1879600" cy="577850"/>
          </a:xfrm>
          <a:custGeom>
            <a:avLst/>
            <a:gdLst>
              <a:gd name="connsiteX0" fmla="*/ 0 w 1879600"/>
              <a:gd name="connsiteY0" fmla="*/ 38100 h 577850"/>
              <a:gd name="connsiteX1" fmla="*/ 1130300 w 1879600"/>
              <a:gd name="connsiteY1" fmla="*/ 571500 h 577850"/>
              <a:gd name="connsiteX2" fmla="*/ 1879600 w 1879600"/>
              <a:gd name="connsiteY2" fmla="*/ 0 h 577850"/>
            </a:gdLst>
            <a:ahLst/>
            <a:cxnLst>
              <a:cxn ang="0">
                <a:pos x="connsiteX0" y="connsiteY0"/>
              </a:cxn>
              <a:cxn ang="0">
                <a:pos x="connsiteX1" y="connsiteY1"/>
              </a:cxn>
              <a:cxn ang="0">
                <a:pos x="connsiteX2" y="connsiteY2"/>
              </a:cxn>
            </a:cxnLst>
            <a:rect l="l" t="t" r="r" b="b"/>
            <a:pathLst>
              <a:path w="1879600" h="577850">
                <a:moveTo>
                  <a:pt x="0" y="38100"/>
                </a:moveTo>
                <a:cubicBezTo>
                  <a:pt x="408516" y="307975"/>
                  <a:pt x="817033" y="577850"/>
                  <a:pt x="1130300" y="571500"/>
                </a:cubicBezTo>
                <a:cubicBezTo>
                  <a:pt x="1443567" y="565150"/>
                  <a:pt x="1879600" y="0"/>
                  <a:pt x="1879600" y="0"/>
                </a:cubicBezTo>
              </a:path>
            </a:pathLst>
          </a:cu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12844"/>
            <a:ext cx="9144000" cy="5632311"/>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Membership Cards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Please Note:</a:t>
            </a:r>
            <a:b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b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The “Dues Paid To” date that is displayed when generating Membership Cards will change to December 31, 2019 when a Dues Assessment is generated and processed through the Assessment section of Member Billing.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Membership Cards:</a:t>
            </a:r>
            <a:b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b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To print Membership Cards properly on the respective Membership Card paper (Council - #4817; Assembly #4818):</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Generate the Adobe file (clicking on the label name will do this).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Click on the print icon within the Adobe window.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When the Print window “Dialog Box” opens, the “Page Scaling" reference in this window should be set to ‘None.’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Print the cards (click on “OK”).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2031325"/>
          </a:xfrm>
          <a:prstGeom prst="rect">
            <a:avLst/>
          </a:prstGeom>
          <a:noFill/>
        </p:spPr>
        <p:txBody>
          <a:bodyPr wrap="square" rtlCol="0">
            <a:spAutoFit/>
          </a:bodyPr>
          <a:lstStyle/>
          <a:p>
            <a:pPr lvl="1">
              <a:buFont typeface="Wingdings" pitchFamily="2" charset="2"/>
              <a:buChar char="q"/>
            </a:pPr>
            <a:endParaRPr lang="en-US" sz="2400" dirty="0"/>
          </a:p>
          <a:p>
            <a:pPr lvl="1">
              <a:buFont typeface="Wingdings" pitchFamily="2" charset="2"/>
              <a:buChar char="q"/>
            </a:pPr>
            <a:endParaRPr lang="en-US" sz="2400" dirty="0"/>
          </a:p>
          <a:p>
            <a:pPr lvl="1">
              <a:buFont typeface="Wingdings" pitchFamily="2" charset="2"/>
              <a:buChar char="q"/>
            </a:pPr>
            <a:r>
              <a:rPr lang="en-US" sz="2400" dirty="0"/>
              <a:t>We will need to Return to the Billing Print Center.</a:t>
            </a:r>
          </a:p>
          <a:p>
            <a:pPr lvl="2">
              <a:buFont typeface="Wingdings" pitchFamily="2" charset="2"/>
              <a:buChar char="q"/>
            </a:pPr>
            <a:r>
              <a:rPr lang="en-US" dirty="0"/>
              <a:t> About January 15</a:t>
            </a:r>
            <a:r>
              <a:rPr lang="en-US" baseline="30000" dirty="0"/>
              <a:t>th</a:t>
            </a:r>
            <a:r>
              <a:rPr lang="en-US" dirty="0"/>
              <a:t> to Generate the “Second Notice”</a:t>
            </a:r>
          </a:p>
          <a:p>
            <a:pPr lvl="2">
              <a:buFont typeface="Wingdings" pitchFamily="2" charset="2"/>
              <a:buChar char="q"/>
            </a:pPr>
            <a:r>
              <a:rPr lang="en-US" dirty="0"/>
              <a:t> About  February 15</a:t>
            </a:r>
            <a:r>
              <a:rPr lang="en-US" baseline="30000" dirty="0"/>
              <a:t>th</a:t>
            </a:r>
            <a:r>
              <a:rPr lang="en-US" dirty="0"/>
              <a:t> to Generate the “Final Notice” Letter </a:t>
            </a:r>
          </a:p>
          <a:p>
            <a:pPr lvl="2">
              <a:buFont typeface="Wingdings" pitchFamily="2" charset="2"/>
              <a:buChar char="q"/>
            </a:pPr>
            <a:r>
              <a:rPr lang="en-US" dirty="0"/>
              <a:t> About  March 15</a:t>
            </a:r>
            <a:r>
              <a:rPr lang="en-US" baseline="30000" dirty="0"/>
              <a:t>th</a:t>
            </a:r>
            <a:r>
              <a:rPr lang="en-US" dirty="0"/>
              <a:t> to Generate the Notice of “Intent to Suspend”</a:t>
            </a:r>
          </a:p>
        </p:txBody>
      </p:sp>
      <p:sp>
        <p:nvSpPr>
          <p:cNvPr id="3" name="TextBox 2"/>
          <p:cNvSpPr txBox="1"/>
          <p:nvPr/>
        </p:nvSpPr>
        <p:spPr>
          <a:xfrm>
            <a:off x="152400" y="2209800"/>
            <a:ext cx="8991600" cy="3046988"/>
          </a:xfrm>
          <a:prstGeom prst="rect">
            <a:avLst/>
          </a:prstGeom>
          <a:noFill/>
        </p:spPr>
        <p:txBody>
          <a:bodyPr wrap="square" rtlCol="0">
            <a:spAutoFit/>
          </a:bodyPr>
          <a:lstStyle/>
          <a:p>
            <a:pPr lvl="1">
              <a:buFont typeface="Wingdings" pitchFamily="2" charset="2"/>
              <a:buChar char="Ø"/>
            </a:pPr>
            <a:endParaRPr lang="en-US" sz="2400" dirty="0"/>
          </a:p>
          <a:p>
            <a:pPr lvl="1">
              <a:buFont typeface="Wingdings" pitchFamily="2" charset="2"/>
              <a:buChar char="Ø"/>
            </a:pPr>
            <a:endParaRPr lang="en-US" sz="2400" dirty="0"/>
          </a:p>
          <a:p>
            <a:pPr lvl="1">
              <a:buFont typeface="Wingdings" pitchFamily="2" charset="2"/>
              <a:buChar char="Ø"/>
            </a:pPr>
            <a:r>
              <a:rPr lang="en-US" sz="2400" dirty="0"/>
              <a:t>We  will need to return to “Assessment” page.</a:t>
            </a:r>
          </a:p>
          <a:p>
            <a:pPr lvl="2">
              <a:buFont typeface="Wingdings" pitchFamily="2" charset="2"/>
              <a:buChar char="Ø"/>
            </a:pPr>
            <a:r>
              <a:rPr lang="en-US" sz="2000" dirty="0"/>
              <a:t>  About March 1</a:t>
            </a:r>
            <a:r>
              <a:rPr lang="en-US" sz="2000" baseline="30000" dirty="0"/>
              <a:t>st</a:t>
            </a:r>
            <a:r>
              <a:rPr lang="en-US" sz="2000" dirty="0"/>
              <a:t> </a:t>
            </a:r>
          </a:p>
          <a:p>
            <a:pPr lvl="3">
              <a:buFont typeface="Wingdings" pitchFamily="2" charset="2"/>
              <a:buChar char="Ø"/>
            </a:pPr>
            <a:r>
              <a:rPr lang="en-US" sz="2000" dirty="0"/>
              <a:t>We will need to open “Assessment History” link. </a:t>
            </a:r>
          </a:p>
          <a:p>
            <a:pPr lvl="3">
              <a:buFont typeface="Wingdings" pitchFamily="2" charset="2"/>
              <a:buChar char="Ø"/>
            </a:pPr>
            <a:r>
              <a:rPr lang="en-US" sz="2000" dirty="0"/>
              <a:t> Fill in the date Range  and open “Assessment History.</a:t>
            </a:r>
          </a:p>
          <a:p>
            <a:pPr lvl="3">
              <a:buFont typeface="Wingdings" pitchFamily="2" charset="2"/>
              <a:buChar char="Ø"/>
            </a:pPr>
            <a:r>
              <a:rPr lang="en-US" sz="2000" dirty="0"/>
              <a:t> We will now be able to “Forgive” the “Voluntary Assessments”</a:t>
            </a:r>
          </a:p>
          <a:p>
            <a:pPr lvl="1">
              <a:buFont typeface="Wingdings" pitchFamily="2" charset="2"/>
              <a:buChar char="Ø"/>
            </a:pPr>
            <a:r>
              <a:rPr lang="en-US" sz="2000" dirty="0"/>
              <a:t> We must forgive these assessments before we send the “Intent to Suspend” letter as they are not “Dues” (Reason for Suspension).</a:t>
            </a:r>
          </a:p>
        </p:txBody>
      </p:sp>
      <p:sp>
        <p:nvSpPr>
          <p:cNvPr id="4" name="TextBox 3"/>
          <p:cNvSpPr txBox="1"/>
          <p:nvPr/>
        </p:nvSpPr>
        <p:spPr>
          <a:xfrm>
            <a:off x="304800" y="5105400"/>
            <a:ext cx="8534400" cy="369332"/>
          </a:xfrm>
          <a:prstGeom prst="rect">
            <a:avLst/>
          </a:prstGeom>
          <a:noFill/>
        </p:spPr>
        <p:txBody>
          <a:bodyPr wrap="square" rtlCol="0">
            <a:spAutoFit/>
          </a:bodyPr>
          <a:lstStyle/>
          <a:p>
            <a:endParaRPr lang="en-US" dirty="0"/>
          </a:p>
        </p:txBody>
      </p:sp>
      <p:pic>
        <p:nvPicPr>
          <p:cNvPr id="6" name="Picture 2">
            <a:extLst>
              <a:ext uri="{FF2B5EF4-FFF2-40B4-BE49-F238E27FC236}">
                <a16:creationId xmlns:a16="http://schemas.microsoft.com/office/drawing/2014/main" id="{3BEB7199-631C-4D8F-BA8A-D3860F4156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5638800"/>
            <a:ext cx="854219" cy="1108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0" name="Picture 88"/>
          <p:cNvPicPr>
            <a:picLocks noChangeAspect="1" noChangeArrowheads="1"/>
          </p:cNvPicPr>
          <p:nvPr/>
        </p:nvPicPr>
        <p:blipFill>
          <a:blip r:embed="rId2" cstate="print"/>
          <a:srcRect/>
          <a:stretch>
            <a:fillRect/>
          </a:stretch>
        </p:blipFill>
        <p:spPr bwMode="auto">
          <a:xfrm>
            <a:off x="-2286000" y="-1219200"/>
            <a:ext cx="14249400" cy="8382000"/>
          </a:xfrm>
          <a:prstGeom prst="rect">
            <a:avLst/>
          </a:prstGeom>
          <a:noFill/>
          <a:ln w="9525">
            <a:noFill/>
            <a:miter lim="800000"/>
            <a:headEnd/>
            <a:tailEnd/>
          </a:ln>
        </p:spPr>
      </p:pic>
      <p:sp>
        <p:nvSpPr>
          <p:cNvPr id="89" name="Oval 88"/>
          <p:cNvSpPr/>
          <p:nvPr/>
        </p:nvSpPr>
        <p:spPr>
          <a:xfrm>
            <a:off x="228600" y="1752600"/>
            <a:ext cx="1371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a:off x="228600" y="2743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ular Callout 90"/>
          <p:cNvSpPr/>
          <p:nvPr/>
        </p:nvSpPr>
        <p:spPr>
          <a:xfrm>
            <a:off x="2133600" y="3505200"/>
            <a:ext cx="4495800" cy="685800"/>
          </a:xfrm>
          <a:prstGeom prst="wedgeRectCallout">
            <a:avLst>
              <a:gd name="adj1" fmla="val -22541"/>
              <a:gd name="adj2" fmla="val -110049"/>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“Outstanding Balance Report”</a:t>
            </a:r>
          </a:p>
        </p:txBody>
      </p:sp>
      <p:sp>
        <p:nvSpPr>
          <p:cNvPr id="92" name="Oval 91"/>
          <p:cNvSpPr/>
          <p:nvPr/>
        </p:nvSpPr>
        <p:spPr>
          <a:xfrm>
            <a:off x="6934200" y="1219200"/>
            <a:ext cx="1600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F2F78-95E1-4E3C-BCA4-6C6D7F9C20BD}"/>
              </a:ext>
            </a:extLst>
          </p:cNvPr>
          <p:cNvPicPr>
            <a:picLocks noChangeAspect="1"/>
          </p:cNvPicPr>
          <p:nvPr/>
        </p:nvPicPr>
        <p:blipFill>
          <a:blip r:embed="rId2"/>
          <a:stretch>
            <a:fillRect/>
          </a:stretch>
        </p:blipFill>
        <p:spPr>
          <a:xfrm>
            <a:off x="-1371600" y="-914400"/>
            <a:ext cx="11811000" cy="7772400"/>
          </a:xfrm>
          <a:prstGeom prst="rect">
            <a:avLst/>
          </a:prstGeom>
        </p:spPr>
      </p:pic>
      <p:sp>
        <p:nvSpPr>
          <p:cNvPr id="3" name="Oval 2">
            <a:extLst>
              <a:ext uri="{FF2B5EF4-FFF2-40B4-BE49-F238E27FC236}">
                <a16:creationId xmlns:a16="http://schemas.microsoft.com/office/drawing/2014/main" id="{E211C096-50BB-45A9-BE77-A9DDFACF2D9B}"/>
              </a:ext>
            </a:extLst>
          </p:cNvPr>
          <p:cNvSpPr/>
          <p:nvPr/>
        </p:nvSpPr>
        <p:spPr>
          <a:xfrm>
            <a:off x="457200" y="1905000"/>
            <a:ext cx="13716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9E407FB-5B47-4059-8E99-5823D81C59BA}"/>
              </a:ext>
            </a:extLst>
          </p:cNvPr>
          <p:cNvSpPr/>
          <p:nvPr/>
        </p:nvSpPr>
        <p:spPr>
          <a:xfrm>
            <a:off x="381000" y="2887287"/>
            <a:ext cx="13716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D5A3685-D6B7-4C84-8D22-4E18A6A4DE3F}"/>
              </a:ext>
            </a:extLst>
          </p:cNvPr>
          <p:cNvSpPr/>
          <p:nvPr/>
        </p:nvSpPr>
        <p:spPr>
          <a:xfrm>
            <a:off x="4038600" y="3428999"/>
            <a:ext cx="2667000" cy="52508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5798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F6749-BCFD-488E-9D73-39DBCDD2889A}"/>
              </a:ext>
            </a:extLst>
          </p:cNvPr>
          <p:cNvPicPr>
            <a:picLocks noChangeAspect="1"/>
          </p:cNvPicPr>
          <p:nvPr/>
        </p:nvPicPr>
        <p:blipFill>
          <a:blip r:embed="rId2"/>
          <a:stretch>
            <a:fillRect/>
          </a:stretch>
        </p:blipFill>
        <p:spPr>
          <a:xfrm>
            <a:off x="-1828800" y="-76200"/>
            <a:ext cx="12725400" cy="7010400"/>
          </a:xfrm>
          <a:prstGeom prst="rect">
            <a:avLst/>
          </a:prstGeom>
        </p:spPr>
      </p:pic>
      <p:sp>
        <p:nvSpPr>
          <p:cNvPr id="3" name="Rectangle 2">
            <a:extLst>
              <a:ext uri="{FF2B5EF4-FFF2-40B4-BE49-F238E27FC236}">
                <a16:creationId xmlns:a16="http://schemas.microsoft.com/office/drawing/2014/main" id="{BA3B5251-2393-49BF-86C2-9985317FE566}"/>
              </a:ext>
            </a:extLst>
          </p:cNvPr>
          <p:cNvSpPr/>
          <p:nvPr/>
        </p:nvSpPr>
        <p:spPr>
          <a:xfrm>
            <a:off x="1219200" y="5257800"/>
            <a:ext cx="6705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Dues Paying Tool</a:t>
            </a:r>
          </a:p>
          <a:p>
            <a:pPr algn="ctr"/>
            <a:r>
              <a:rPr lang="en-US" b="1">
                <a:solidFill>
                  <a:schemeClr val="bg1"/>
                </a:solidFill>
              </a:rPr>
              <a:t>Print out this report and as members pay their dues you can highlight their names and after rectifying them in ”Dues Paying Tool” you can print the report again with the remaining members that still need to pay.</a:t>
            </a:r>
            <a:endParaRPr lang="en-US" b="1" dirty="0">
              <a:solidFill>
                <a:schemeClr val="bg1"/>
              </a:solidFill>
            </a:endParaRPr>
          </a:p>
        </p:txBody>
      </p:sp>
    </p:spTree>
    <p:extLst>
      <p:ext uri="{BB962C8B-B14F-4D97-AF65-F5344CB8AC3E}">
        <p14:creationId xmlns:p14="http://schemas.microsoft.com/office/powerpoint/2010/main" val="419250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FB0236-4E50-4952-A34D-FB051554AC20}"/>
              </a:ext>
            </a:extLst>
          </p:cNvPr>
          <p:cNvPicPr>
            <a:picLocks noChangeAspect="1"/>
          </p:cNvPicPr>
          <p:nvPr/>
        </p:nvPicPr>
        <p:blipFill>
          <a:blip r:embed="rId2"/>
          <a:stretch>
            <a:fillRect/>
          </a:stretch>
        </p:blipFill>
        <p:spPr>
          <a:xfrm>
            <a:off x="-1600200" y="0"/>
            <a:ext cx="12420600" cy="6858000"/>
          </a:xfrm>
          <a:prstGeom prst="rect">
            <a:avLst/>
          </a:prstGeom>
        </p:spPr>
      </p:pic>
    </p:spTree>
    <p:extLst>
      <p:ext uri="{BB962C8B-B14F-4D97-AF65-F5344CB8AC3E}">
        <p14:creationId xmlns:p14="http://schemas.microsoft.com/office/powerpoint/2010/main" val="144211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754326"/>
          </a:xfrm>
          <a:prstGeom prst="rect">
            <a:avLst/>
          </a:prstGeom>
          <a:noFill/>
          <a:ln w="57150">
            <a:solidFill>
              <a:schemeClr val="tx2">
                <a:lumMod val="60000"/>
                <a:lumOff val="40000"/>
              </a:schemeClr>
            </a:solidFill>
          </a:ln>
        </p:spPr>
        <p:txBody>
          <a:bodyPr wrap="square" rtlCol="0">
            <a:spAutoFit/>
          </a:bodyPr>
          <a:lstStyle/>
          <a:p>
            <a:pPr algn="ctr"/>
            <a:r>
              <a:rPr lang="en-US" sz="5400" dirty="0"/>
              <a:t>Assessing </a:t>
            </a:r>
          </a:p>
          <a:p>
            <a:pPr algn="ctr"/>
            <a:r>
              <a:rPr lang="en-US" sz="5400" dirty="0"/>
              <a:t>Membership Dues</a:t>
            </a:r>
          </a:p>
        </p:txBody>
      </p:sp>
      <p:sp>
        <p:nvSpPr>
          <p:cNvPr id="4" name="TextBox 3"/>
          <p:cNvSpPr txBox="1"/>
          <p:nvPr/>
        </p:nvSpPr>
        <p:spPr>
          <a:xfrm>
            <a:off x="304800" y="2209800"/>
            <a:ext cx="8839200" cy="3046988"/>
          </a:xfrm>
          <a:prstGeom prst="rect">
            <a:avLst/>
          </a:prstGeom>
          <a:noFill/>
        </p:spPr>
        <p:txBody>
          <a:bodyPr wrap="square" rtlCol="0">
            <a:spAutoFit/>
          </a:bodyPr>
          <a:lstStyle/>
          <a:p>
            <a:pPr>
              <a:buFont typeface="Wingdings" pitchFamily="2" charset="2"/>
              <a:buChar char="Ø"/>
            </a:pPr>
            <a:r>
              <a:rPr lang="en-US" sz="2400" dirty="0"/>
              <a:t> You can not access membership dues until 60 days before the beginning of the next year</a:t>
            </a:r>
          </a:p>
          <a:p>
            <a:pPr>
              <a:buFont typeface="Wingdings" pitchFamily="2" charset="2"/>
              <a:buChar char="Ø"/>
            </a:pPr>
            <a:endParaRPr lang="en-US" sz="2400" dirty="0"/>
          </a:p>
          <a:p>
            <a:pPr>
              <a:buFont typeface="Wingdings" pitchFamily="2" charset="2"/>
              <a:buChar char="Ø"/>
            </a:pPr>
            <a:r>
              <a:rPr lang="en-US" sz="2400" dirty="0"/>
              <a:t> For Fraternal Year Jul 1 to June 30  -  May 1</a:t>
            </a:r>
            <a:r>
              <a:rPr lang="en-US" sz="2400" baseline="30000" dirty="0"/>
              <a:t>st</a:t>
            </a:r>
            <a:r>
              <a:rPr lang="en-US" sz="2400" dirty="0"/>
              <a:t> is the earliest you can assess dues.</a:t>
            </a:r>
          </a:p>
          <a:p>
            <a:pPr>
              <a:buFont typeface="Wingdings" pitchFamily="2" charset="2"/>
              <a:buChar char="Ø"/>
            </a:pPr>
            <a:endParaRPr lang="en-US" sz="2400" dirty="0"/>
          </a:p>
          <a:p>
            <a:pPr>
              <a:buFont typeface="Wingdings" pitchFamily="2" charset="2"/>
              <a:buChar char="Ø"/>
            </a:pPr>
            <a:r>
              <a:rPr lang="en-US" sz="2400" dirty="0"/>
              <a:t>For Annual Year Jan 1 to Dec 31 – Nov 1</a:t>
            </a:r>
            <a:r>
              <a:rPr lang="en-US" sz="2400" baseline="30000" dirty="0"/>
              <a:t>st</a:t>
            </a:r>
            <a:r>
              <a:rPr lang="en-US" sz="2400" dirty="0"/>
              <a:t> is the earliest you can asses dues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14400"/>
            <a:ext cx="8229600" cy="2895600"/>
          </a:xfrm>
        </p:spPr>
        <p:txBody>
          <a:bodyPr>
            <a:noAutofit/>
          </a:bodyPr>
          <a:lstStyle/>
          <a:p>
            <a:r>
              <a:rPr lang="en-US" dirty="0"/>
              <a:t>This has been an overview of</a:t>
            </a:r>
            <a:br>
              <a:rPr lang="en-US" dirty="0"/>
            </a:br>
            <a:r>
              <a:rPr lang="en-US" dirty="0"/>
              <a:t>assembly Member billing </a:t>
            </a:r>
          </a:p>
        </p:txBody>
      </p:sp>
      <p:sp>
        <p:nvSpPr>
          <p:cNvPr id="4" name="Subtitle 3"/>
          <p:cNvSpPr>
            <a:spLocks noGrp="1"/>
          </p:cNvSpPr>
          <p:nvPr>
            <p:ph type="subTitle" idx="1"/>
          </p:nvPr>
        </p:nvSpPr>
        <p:spPr>
          <a:xfrm>
            <a:off x="1371600" y="3962400"/>
            <a:ext cx="6400800" cy="2057400"/>
          </a:xfrm>
          <a:ln w="38100">
            <a:noFill/>
          </a:ln>
        </p:spPr>
        <p:txBody>
          <a:bodyPr>
            <a:normAutofit fontScale="92500" lnSpcReduction="10000"/>
          </a:bodyPr>
          <a:lstStyle/>
          <a:p>
            <a:r>
              <a:rPr lang="en-US" dirty="0"/>
              <a:t>Take the time while you are using the “Training Center” to Explore all the things this Great Tool of Member Management Can do for you and your Assembly.</a:t>
            </a:r>
          </a:p>
        </p:txBody>
      </p:sp>
      <p:pic>
        <p:nvPicPr>
          <p:cNvPr id="5" name="Picture 2">
            <a:extLst>
              <a:ext uri="{FF2B5EF4-FFF2-40B4-BE49-F238E27FC236}">
                <a16:creationId xmlns:a16="http://schemas.microsoft.com/office/drawing/2014/main" id="{FB0E9B5D-9E66-4743-B9E7-7EBAD245B3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486400"/>
            <a:ext cx="914400" cy="11870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7750787\AppData\Local\Microsoft\Windows\Temporary Internet Files\Content.IE5\7IWP0KFQ\MC900434403[1].wmf">
            <a:extLst>
              <a:ext uri="{FF2B5EF4-FFF2-40B4-BE49-F238E27FC236}">
                <a16:creationId xmlns:a16="http://schemas.microsoft.com/office/drawing/2014/main" id="{F79E9725-43CA-4381-8313-DFB2B5233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844" y="133879"/>
            <a:ext cx="2376488"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g7750787\AppData\Local\Microsoft\Windows\Temporary Internet Files\Content.IE5\NWRT7592\MC900383308[1].wmf">
            <a:extLst>
              <a:ext uri="{FF2B5EF4-FFF2-40B4-BE49-F238E27FC236}">
                <a16:creationId xmlns:a16="http://schemas.microsoft.com/office/drawing/2014/main" id="{8C199860-EE64-4879-8930-DA15DD1D20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237" y="3942732"/>
            <a:ext cx="36353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g7750787\AppData\Local\Microsoft\Windows\Temporary Internet Files\Content.IE5\XTBIWLZK\MC900371076[1].wmf">
            <a:extLst>
              <a:ext uri="{FF2B5EF4-FFF2-40B4-BE49-F238E27FC236}">
                <a16:creationId xmlns:a16="http://schemas.microsoft.com/office/drawing/2014/main" id="{91B97855-611A-4596-A1CC-36DC806CA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633662"/>
            <a:ext cx="11953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g7750787\AppData\Local\Microsoft\Windows\Temporary Internet Files\Content.IE5\QOPLHY9O\MM900178141[1].gif">
            <a:extLst>
              <a:ext uri="{FF2B5EF4-FFF2-40B4-BE49-F238E27FC236}">
                <a16:creationId xmlns:a16="http://schemas.microsoft.com/office/drawing/2014/main" id="{9D3BC719-61DE-4FC0-B755-44851AF061E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72000"/>
            <a:ext cx="15684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g7750787\AppData\Local\Microsoft\Windows\Temporary Internet Files\Content.IE5\WODZKQ09\MC900078622[1].wmf">
            <a:extLst>
              <a:ext uri="{FF2B5EF4-FFF2-40B4-BE49-F238E27FC236}">
                <a16:creationId xmlns:a16="http://schemas.microsoft.com/office/drawing/2014/main" id="{1D59B88F-2F41-415B-92A7-9043D65D44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99773"/>
            <a:ext cx="13922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1D1DC055-27D2-4C0F-8262-85FED29201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5562600"/>
            <a:ext cx="838200" cy="1088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63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457200" y="685800"/>
            <a:ext cx="2209800" cy="3048000"/>
          </a:xfrm>
          <a:prstGeom prst="rect">
            <a:avLst/>
          </a:prstGeom>
          <a:noFill/>
        </p:spPr>
      </p:pic>
      <p:sp>
        <p:nvSpPr>
          <p:cNvPr id="3" name="TextBox 2"/>
          <p:cNvSpPr txBox="1"/>
          <p:nvPr/>
        </p:nvSpPr>
        <p:spPr>
          <a:xfrm>
            <a:off x="2971800" y="825581"/>
            <a:ext cx="5791200" cy="4524315"/>
          </a:xfrm>
          <a:prstGeom prst="rect">
            <a:avLst/>
          </a:prstGeom>
          <a:noFill/>
        </p:spPr>
        <p:txBody>
          <a:bodyPr wrap="square" rtlCol="0">
            <a:spAutoFit/>
          </a:bodyPr>
          <a:lstStyle/>
          <a:p>
            <a:r>
              <a:rPr lang="en-US" sz="3200" dirty="0">
                <a:solidFill>
                  <a:schemeClr val="bg1"/>
                </a:solidFill>
                <a:latin typeface="Lucida Handwriting" pitchFamily="66" charset="0"/>
              </a:rPr>
              <a:t>Thank you for your kind attention.  I hope this training session was helpful to you.</a:t>
            </a:r>
          </a:p>
          <a:p>
            <a:endParaRPr lang="en-US" sz="3200" dirty="0">
              <a:solidFill>
                <a:schemeClr val="bg1"/>
              </a:solidFill>
              <a:latin typeface="Lucida Handwriting" pitchFamily="66" charset="0"/>
            </a:endParaRPr>
          </a:p>
          <a:p>
            <a:r>
              <a:rPr lang="en-US" sz="3200" dirty="0">
                <a:solidFill>
                  <a:schemeClr val="bg1"/>
                </a:solidFill>
                <a:latin typeface="Lucida Handwriting" pitchFamily="66" charset="0"/>
              </a:rPr>
              <a:t>God bless you and God bless the Knights of Columbus.</a:t>
            </a:r>
          </a:p>
          <a:p>
            <a:r>
              <a:rPr lang="en-US" sz="3200" dirty="0">
                <a:latin typeface="Lucida Handwriting" pitchFamily="66" charset="0"/>
              </a:rPr>
              <a:t> </a:t>
            </a:r>
          </a:p>
        </p:txBody>
      </p:sp>
      <p:sp>
        <p:nvSpPr>
          <p:cNvPr id="4" name="TextBox 3"/>
          <p:cNvSpPr txBox="1"/>
          <p:nvPr/>
        </p:nvSpPr>
        <p:spPr>
          <a:xfrm>
            <a:off x="381000" y="5359401"/>
            <a:ext cx="2971800" cy="830997"/>
          </a:xfrm>
          <a:prstGeom prst="rect">
            <a:avLst/>
          </a:prstGeom>
          <a:noFill/>
        </p:spPr>
        <p:txBody>
          <a:bodyPr wrap="square" rtlCol="0">
            <a:spAutoFit/>
          </a:bodyPr>
          <a:lstStyle/>
          <a:p>
            <a:r>
              <a:rPr lang="en-US" sz="2400" b="1" dirty="0">
                <a:solidFill>
                  <a:srgbClr val="002060"/>
                </a:solidFill>
              </a:rPr>
              <a:t>Bob Godi, FM</a:t>
            </a:r>
          </a:p>
          <a:p>
            <a:r>
              <a:rPr lang="en-US" sz="2400" b="1" dirty="0">
                <a:solidFill>
                  <a:srgbClr val="002060"/>
                </a:solidFill>
              </a:rPr>
              <a:t>Training Instructor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229600" cy="4800600"/>
          </a:xfrm>
        </p:spPr>
        <p:txBody>
          <a:bodyPr>
            <a:normAutofit fontScale="90000"/>
          </a:bodyPr>
          <a:lstStyle/>
          <a:p>
            <a:br>
              <a:rPr lang="en-US" dirty="0"/>
            </a:br>
            <a:r>
              <a:rPr lang="en-US" dirty="0"/>
              <a:t>You can reach me at</a:t>
            </a:r>
            <a:br>
              <a:rPr lang="en-US" dirty="0"/>
            </a:br>
            <a:br>
              <a:rPr lang="en-US" dirty="0"/>
            </a:br>
            <a:r>
              <a:rPr lang="en-US" dirty="0"/>
              <a:t> </a:t>
            </a:r>
            <a:r>
              <a:rPr lang="en-US" dirty="0">
                <a:hlinkClick r:id="rId2"/>
              </a:rPr>
              <a:t>r.godi@mikofc.org</a:t>
            </a:r>
            <a:r>
              <a:rPr lang="en-US" dirty="0"/>
              <a:t> </a:t>
            </a:r>
            <a:br>
              <a:rPr lang="en-US" dirty="0"/>
            </a:br>
            <a:r>
              <a:rPr lang="en-US" dirty="0"/>
              <a:t> </a:t>
            </a:r>
            <a:br>
              <a:rPr lang="en-US" dirty="0"/>
            </a:br>
            <a:r>
              <a:rPr lang="en-US" dirty="0"/>
              <a:t>or 989-737-1731</a:t>
            </a:r>
            <a:br>
              <a:rPr lang="en-US" dirty="0"/>
            </a:br>
            <a:br>
              <a:rPr lang="en-US" dirty="0"/>
            </a:br>
            <a:r>
              <a:rPr lang="en-US" dirty="0"/>
              <a:t>Bob Godi, FM</a:t>
            </a:r>
          </a:p>
        </p:txBody>
      </p:sp>
      <p:pic>
        <p:nvPicPr>
          <p:cNvPr id="3" name="Picture 2">
            <a:extLst>
              <a:ext uri="{FF2B5EF4-FFF2-40B4-BE49-F238E27FC236}">
                <a16:creationId xmlns:a16="http://schemas.microsoft.com/office/drawing/2014/main" id="{661F9781-013D-4AEC-96F7-1FEF912B73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81000"/>
            <a:ext cx="1219200" cy="1582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C8D5EF-631C-41EF-BEA4-3DB4DA548ECD}"/>
              </a:ext>
            </a:extLst>
          </p:cNvPr>
          <p:cNvPicPr>
            <a:picLocks noChangeAspect="1"/>
          </p:cNvPicPr>
          <p:nvPr/>
        </p:nvPicPr>
        <p:blipFill>
          <a:blip r:embed="rId2"/>
          <a:stretch>
            <a:fillRect/>
          </a:stretch>
        </p:blipFill>
        <p:spPr>
          <a:xfrm>
            <a:off x="-1447800" y="-762000"/>
            <a:ext cx="12192000" cy="7620000"/>
          </a:xfrm>
          <a:prstGeom prst="rect">
            <a:avLst/>
          </a:prstGeom>
        </p:spPr>
      </p:pic>
      <p:sp>
        <p:nvSpPr>
          <p:cNvPr id="5" name="TextBox 4">
            <a:extLst>
              <a:ext uri="{FF2B5EF4-FFF2-40B4-BE49-F238E27FC236}">
                <a16:creationId xmlns:a16="http://schemas.microsoft.com/office/drawing/2014/main" id="{545AD7D8-4CF2-431D-A8FE-FFE0E4E1E60A}"/>
              </a:ext>
            </a:extLst>
          </p:cNvPr>
          <p:cNvSpPr txBox="1"/>
          <p:nvPr/>
        </p:nvSpPr>
        <p:spPr>
          <a:xfrm>
            <a:off x="2286000" y="3733800"/>
            <a:ext cx="5334000" cy="307777"/>
          </a:xfrm>
          <a:prstGeom prst="rect">
            <a:avLst/>
          </a:prstGeom>
          <a:solidFill>
            <a:schemeClr val="tx1"/>
          </a:solidFill>
          <a:ln w="19050">
            <a:solidFill>
              <a:srgbClr val="FF0000"/>
            </a:solidFill>
          </a:ln>
        </p:spPr>
        <p:txBody>
          <a:bodyPr wrap="square" rtlCol="0">
            <a:spAutoFit/>
          </a:bodyPr>
          <a:lstStyle/>
          <a:p>
            <a:r>
              <a:rPr lang="en-US" sz="1400" b="1" dirty="0">
                <a:solidFill>
                  <a:srgbClr val="FF0000"/>
                </a:solidFill>
              </a:rPr>
              <a:t>From the drop down menu select Jan 01,2019 – Dec 31, 2019</a:t>
            </a:r>
            <a:endParaRPr lang="en-US" b="1" dirty="0">
              <a:solidFill>
                <a:srgbClr val="FF0000"/>
              </a:solidFill>
            </a:endParaRPr>
          </a:p>
        </p:txBody>
      </p:sp>
    </p:spTree>
    <p:extLst>
      <p:ext uri="{BB962C8B-B14F-4D97-AF65-F5344CB8AC3E}">
        <p14:creationId xmlns:p14="http://schemas.microsoft.com/office/powerpoint/2010/main" val="215118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E8FC26-7526-4CB8-8619-C5A82C05CDED}"/>
              </a:ext>
            </a:extLst>
          </p:cNvPr>
          <p:cNvPicPr>
            <a:picLocks noChangeAspect="1"/>
          </p:cNvPicPr>
          <p:nvPr/>
        </p:nvPicPr>
        <p:blipFill>
          <a:blip r:embed="rId2"/>
          <a:stretch>
            <a:fillRect/>
          </a:stretch>
        </p:blipFill>
        <p:spPr>
          <a:xfrm>
            <a:off x="-1600200" y="-762000"/>
            <a:ext cx="12115800" cy="7543800"/>
          </a:xfrm>
          <a:prstGeom prst="rect">
            <a:avLst/>
          </a:prstGeom>
        </p:spPr>
      </p:pic>
      <p:sp>
        <p:nvSpPr>
          <p:cNvPr id="3" name="TextBox 2">
            <a:extLst>
              <a:ext uri="{FF2B5EF4-FFF2-40B4-BE49-F238E27FC236}">
                <a16:creationId xmlns:a16="http://schemas.microsoft.com/office/drawing/2014/main" id="{25224EBE-4814-49B4-ABC1-9B2DB875615B}"/>
              </a:ext>
            </a:extLst>
          </p:cNvPr>
          <p:cNvSpPr txBox="1"/>
          <p:nvPr/>
        </p:nvSpPr>
        <p:spPr>
          <a:xfrm>
            <a:off x="2590800" y="3733800"/>
            <a:ext cx="4800600" cy="307777"/>
          </a:xfrm>
          <a:prstGeom prst="rect">
            <a:avLst/>
          </a:prstGeom>
          <a:solidFill>
            <a:schemeClr val="tx1"/>
          </a:solidFill>
          <a:ln w="19050">
            <a:solidFill>
              <a:srgbClr val="FF0000"/>
            </a:solidFill>
          </a:ln>
        </p:spPr>
        <p:txBody>
          <a:bodyPr wrap="square" rtlCol="0">
            <a:spAutoFit/>
          </a:bodyPr>
          <a:lstStyle/>
          <a:p>
            <a:r>
              <a:rPr lang="en-US" sz="1400" b="1" dirty="0">
                <a:solidFill>
                  <a:srgbClr val="FF0000"/>
                </a:solidFill>
              </a:rPr>
              <a:t>Be Sure that the “As of Date” matches “Billing Period”</a:t>
            </a:r>
            <a:endParaRPr lang="en-US" sz="1400" b="1" dirty="0"/>
          </a:p>
        </p:txBody>
      </p:sp>
      <p:cxnSp>
        <p:nvCxnSpPr>
          <p:cNvPr id="4" name="Straight Arrow Connector 3">
            <a:extLst>
              <a:ext uri="{FF2B5EF4-FFF2-40B4-BE49-F238E27FC236}">
                <a16:creationId xmlns:a16="http://schemas.microsoft.com/office/drawing/2014/main" id="{9F8844C9-2AE0-4E09-B8E4-3033A632C7C9}"/>
              </a:ext>
            </a:extLst>
          </p:cNvPr>
          <p:cNvCxnSpPr>
            <a:cxnSpLocks/>
          </p:cNvCxnSpPr>
          <p:nvPr/>
        </p:nvCxnSpPr>
        <p:spPr>
          <a:xfrm flipV="1">
            <a:off x="4648200" y="3124200"/>
            <a:ext cx="1931323" cy="60353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483C1B3-5BC9-41D9-AB9B-07FDD636DD8C}"/>
              </a:ext>
            </a:extLst>
          </p:cNvPr>
          <p:cNvCxnSpPr>
            <a:cxnSpLocks/>
          </p:cNvCxnSpPr>
          <p:nvPr/>
        </p:nvCxnSpPr>
        <p:spPr>
          <a:xfrm flipH="1" flipV="1">
            <a:off x="3962400" y="3163509"/>
            <a:ext cx="685800" cy="56422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6B5FC89-6466-4C08-96F4-DEB8634972EA}"/>
              </a:ext>
            </a:extLst>
          </p:cNvPr>
          <p:cNvSpPr/>
          <p:nvPr/>
        </p:nvSpPr>
        <p:spPr>
          <a:xfrm>
            <a:off x="1143000" y="5715000"/>
            <a:ext cx="7543800" cy="457200"/>
          </a:xfrm>
          <a:prstGeom prst="rect">
            <a:avLst/>
          </a:prstGeom>
          <a:solidFill>
            <a:schemeClr val="tx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When you Assess Dues they will be posted to Pending Assessments</a:t>
            </a:r>
            <a:endParaRPr lang="en-US" dirty="0"/>
          </a:p>
        </p:txBody>
      </p:sp>
    </p:spTree>
    <p:extLst>
      <p:ext uri="{BB962C8B-B14F-4D97-AF65-F5344CB8AC3E}">
        <p14:creationId xmlns:p14="http://schemas.microsoft.com/office/powerpoint/2010/main" val="256208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0A846E-C6D1-4819-95A5-C02A5B90371E}"/>
              </a:ext>
            </a:extLst>
          </p:cNvPr>
          <p:cNvPicPr>
            <a:picLocks noChangeAspect="1"/>
          </p:cNvPicPr>
          <p:nvPr/>
        </p:nvPicPr>
        <p:blipFill>
          <a:blip r:embed="rId2"/>
          <a:stretch>
            <a:fillRect/>
          </a:stretch>
        </p:blipFill>
        <p:spPr>
          <a:xfrm>
            <a:off x="-1219200" y="-685800"/>
            <a:ext cx="11277600" cy="7543800"/>
          </a:xfrm>
          <a:prstGeom prst="rect">
            <a:avLst/>
          </a:prstGeom>
        </p:spPr>
      </p:pic>
      <p:sp>
        <p:nvSpPr>
          <p:cNvPr id="4" name="Rectangle 3">
            <a:extLst>
              <a:ext uri="{FF2B5EF4-FFF2-40B4-BE49-F238E27FC236}">
                <a16:creationId xmlns:a16="http://schemas.microsoft.com/office/drawing/2014/main" id="{4FE2A5FC-73DE-4071-914A-65B3F906E378}"/>
              </a:ext>
            </a:extLst>
          </p:cNvPr>
          <p:cNvSpPr/>
          <p:nvPr/>
        </p:nvSpPr>
        <p:spPr>
          <a:xfrm>
            <a:off x="2667000" y="5715000"/>
            <a:ext cx="5181600" cy="609600"/>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Lower half of “Enter Dues Assessment” page</a:t>
            </a:r>
          </a:p>
        </p:txBody>
      </p:sp>
    </p:spTree>
    <p:extLst>
      <p:ext uri="{BB962C8B-B14F-4D97-AF65-F5344CB8AC3E}">
        <p14:creationId xmlns:p14="http://schemas.microsoft.com/office/powerpoint/2010/main" val="258983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830997"/>
          </a:xfrm>
          <a:prstGeom prst="rect">
            <a:avLst/>
          </a:prstGeom>
          <a:noFill/>
          <a:ln w="38100">
            <a:solidFill>
              <a:schemeClr val="tx1"/>
            </a:solidFill>
          </a:ln>
        </p:spPr>
        <p:txBody>
          <a:bodyPr wrap="square" rtlCol="0">
            <a:spAutoFit/>
          </a:bodyPr>
          <a:lstStyle/>
          <a:p>
            <a:pPr algn="ctr"/>
            <a:r>
              <a:rPr lang="en-US" sz="4800" dirty="0"/>
              <a:t>Assess Other</a:t>
            </a:r>
          </a:p>
        </p:txBody>
      </p:sp>
      <p:sp>
        <p:nvSpPr>
          <p:cNvPr id="3" name="TextBox 2"/>
          <p:cNvSpPr txBox="1"/>
          <p:nvPr/>
        </p:nvSpPr>
        <p:spPr>
          <a:xfrm>
            <a:off x="0" y="1981200"/>
            <a:ext cx="9144000" cy="646331"/>
          </a:xfrm>
          <a:prstGeom prst="rect">
            <a:avLst/>
          </a:prstGeom>
          <a:noFill/>
        </p:spPr>
        <p:txBody>
          <a:bodyPr wrap="square" rtlCol="0">
            <a:spAutoFit/>
          </a:bodyPr>
          <a:lstStyle/>
          <a:p>
            <a:pPr algn="ctr"/>
            <a:r>
              <a:rPr lang="en-US" dirty="0"/>
              <a:t> </a:t>
            </a:r>
            <a:r>
              <a:rPr lang="en-US" sz="3600" dirty="0"/>
              <a:t>There two types of Assessments </a:t>
            </a:r>
          </a:p>
        </p:txBody>
      </p:sp>
      <p:sp>
        <p:nvSpPr>
          <p:cNvPr id="4" name="TextBox 3"/>
          <p:cNvSpPr txBox="1"/>
          <p:nvPr/>
        </p:nvSpPr>
        <p:spPr>
          <a:xfrm>
            <a:off x="381000" y="3352800"/>
            <a:ext cx="8305800" cy="1877437"/>
          </a:xfrm>
          <a:prstGeom prst="rect">
            <a:avLst/>
          </a:prstGeom>
          <a:noFill/>
        </p:spPr>
        <p:txBody>
          <a:bodyPr wrap="square" rtlCol="0">
            <a:spAutoFit/>
          </a:bodyPr>
          <a:lstStyle/>
          <a:p>
            <a:pPr>
              <a:buFont typeface="Wingdings" pitchFamily="2" charset="2"/>
              <a:buChar char="v"/>
            </a:pPr>
            <a:r>
              <a:rPr lang="en-US" sz="3600" dirty="0"/>
              <a:t> Mandatory – </a:t>
            </a:r>
            <a:r>
              <a:rPr lang="en-US" sz="3600" u="sng" dirty="0"/>
              <a:t>Can not </a:t>
            </a:r>
            <a:r>
              <a:rPr lang="en-US" sz="3600" dirty="0"/>
              <a:t>be Forgiven</a:t>
            </a:r>
          </a:p>
          <a:p>
            <a:pPr>
              <a:buFont typeface="Wingdings" pitchFamily="2" charset="2"/>
              <a:buChar char="v"/>
            </a:pPr>
            <a:endParaRPr lang="en-US" sz="4000" dirty="0"/>
          </a:p>
          <a:p>
            <a:pPr>
              <a:buFont typeface="Wingdings" pitchFamily="2" charset="2"/>
              <a:buChar char="v"/>
            </a:pPr>
            <a:r>
              <a:rPr lang="en-US" sz="3600" dirty="0"/>
              <a:t> Voluntary – </a:t>
            </a:r>
            <a:r>
              <a:rPr lang="en-US" sz="3600" u="sng" dirty="0"/>
              <a:t>Can</a:t>
            </a:r>
            <a:r>
              <a:rPr lang="en-US" sz="3600" dirty="0"/>
              <a:t> be Forgiven </a:t>
            </a:r>
          </a:p>
        </p:txBody>
      </p:sp>
      <p:sp>
        <p:nvSpPr>
          <p:cNvPr id="5" name="TextBox 4"/>
          <p:cNvSpPr txBox="1"/>
          <p:nvPr/>
        </p:nvSpPr>
        <p:spPr>
          <a:xfrm>
            <a:off x="1905000" y="5181600"/>
            <a:ext cx="5257800" cy="646331"/>
          </a:xfrm>
          <a:prstGeom prst="rect">
            <a:avLst/>
          </a:prstGeom>
          <a:noFill/>
        </p:spPr>
        <p:txBody>
          <a:bodyPr wrap="square" rtlCol="0">
            <a:spAutoFit/>
          </a:bodyPr>
          <a:lstStyle/>
          <a:p>
            <a:pPr marL="342900" indent="-342900">
              <a:buFont typeface="+mj-lt"/>
              <a:buAutoNum type="arabicPeriod"/>
            </a:pPr>
            <a:r>
              <a:rPr lang="en-US" dirty="0"/>
              <a:t>Holy Cross Children’s Services</a:t>
            </a:r>
          </a:p>
          <a:p>
            <a:pPr marL="342900" indent="-342900">
              <a:buFont typeface="+mj-lt"/>
              <a:buAutoNum type="arabicPeriod"/>
            </a:pPr>
            <a:r>
              <a:rPr lang="en-US" dirty="0"/>
              <a:t>Or another charity your assembly supports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F6BF7-5336-4E0B-8D43-684062B3B90F}"/>
              </a:ext>
            </a:extLst>
          </p:cNvPr>
          <p:cNvPicPr>
            <a:picLocks noChangeAspect="1"/>
          </p:cNvPicPr>
          <p:nvPr/>
        </p:nvPicPr>
        <p:blipFill>
          <a:blip r:embed="rId2"/>
          <a:stretch>
            <a:fillRect/>
          </a:stretch>
        </p:blipFill>
        <p:spPr>
          <a:xfrm>
            <a:off x="-1371600" y="-685800"/>
            <a:ext cx="12268200" cy="7543800"/>
          </a:xfrm>
          <a:prstGeom prst="rect">
            <a:avLst/>
          </a:prstGeom>
        </p:spPr>
      </p:pic>
      <p:sp>
        <p:nvSpPr>
          <p:cNvPr id="3" name="Oval 2">
            <a:extLst>
              <a:ext uri="{FF2B5EF4-FFF2-40B4-BE49-F238E27FC236}">
                <a16:creationId xmlns:a16="http://schemas.microsoft.com/office/drawing/2014/main" id="{C3B6370E-C1A6-415D-968D-FE19825DE910}"/>
              </a:ext>
            </a:extLst>
          </p:cNvPr>
          <p:cNvSpPr/>
          <p:nvPr/>
        </p:nvSpPr>
        <p:spPr>
          <a:xfrm>
            <a:off x="2133600" y="3505200"/>
            <a:ext cx="1219200" cy="6858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D05A338-A28D-4BB5-8BCB-C088A9EE9501}"/>
              </a:ext>
            </a:extLst>
          </p:cNvPr>
          <p:cNvSpPr/>
          <p:nvPr/>
        </p:nvSpPr>
        <p:spPr>
          <a:xfrm>
            <a:off x="4953000" y="3581400"/>
            <a:ext cx="1371600" cy="5334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1C636D-9143-42F7-81D3-2C20EBB1142E}"/>
              </a:ext>
            </a:extLst>
          </p:cNvPr>
          <p:cNvSpPr/>
          <p:nvPr/>
        </p:nvSpPr>
        <p:spPr>
          <a:xfrm>
            <a:off x="2103255" y="4343400"/>
            <a:ext cx="1066800" cy="457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C030B3-035D-41BB-AFE6-6BD939C1E257}"/>
              </a:ext>
            </a:extLst>
          </p:cNvPr>
          <p:cNvSpPr/>
          <p:nvPr/>
        </p:nvSpPr>
        <p:spPr>
          <a:xfrm>
            <a:off x="5042012" y="4343400"/>
            <a:ext cx="1223583" cy="43225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D20CDC8-6E2C-437A-9EDD-703921976EC8}"/>
              </a:ext>
            </a:extLst>
          </p:cNvPr>
          <p:cNvSpPr/>
          <p:nvPr/>
        </p:nvSpPr>
        <p:spPr>
          <a:xfrm>
            <a:off x="2057400" y="4775650"/>
            <a:ext cx="1066800" cy="457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E07A6C3-20A1-4445-BCD4-327F8C5274DB}"/>
              </a:ext>
            </a:extLst>
          </p:cNvPr>
          <p:cNvSpPr/>
          <p:nvPr/>
        </p:nvSpPr>
        <p:spPr>
          <a:xfrm>
            <a:off x="5090901" y="4800600"/>
            <a:ext cx="1174694" cy="457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22179B9-EBC3-4143-9776-3C31F25EAC7C}"/>
              </a:ext>
            </a:extLst>
          </p:cNvPr>
          <p:cNvSpPr/>
          <p:nvPr/>
        </p:nvSpPr>
        <p:spPr>
          <a:xfrm>
            <a:off x="2133600" y="5257800"/>
            <a:ext cx="1828800" cy="622075"/>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5AD05A2-7A7A-4CD8-B15C-0DCA5BD86B8B}"/>
              </a:ext>
            </a:extLst>
          </p:cNvPr>
          <p:cNvSpPr/>
          <p:nvPr/>
        </p:nvSpPr>
        <p:spPr>
          <a:xfrm>
            <a:off x="5104390" y="5283425"/>
            <a:ext cx="2058410" cy="62207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108E64-132C-4E48-AB89-67823586976C}"/>
              </a:ext>
            </a:extLst>
          </p:cNvPr>
          <p:cNvSpPr/>
          <p:nvPr/>
        </p:nvSpPr>
        <p:spPr>
          <a:xfrm>
            <a:off x="838200" y="6019799"/>
            <a:ext cx="8077200" cy="800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rPr>
              <a:t>We have filled in Date to Apply, Charge to, Type &amp; Assessment Indicator, Amount, Valid thru Date, Reason for Assessment and  Description. When we “Assess Other” it will be posted to “Pending Assessments”</a:t>
            </a:r>
            <a:endParaRPr lang="en-US" b="1" dirty="0"/>
          </a:p>
        </p:txBody>
      </p:sp>
    </p:spTree>
    <p:extLst>
      <p:ext uri="{BB962C8B-B14F-4D97-AF65-F5344CB8AC3E}">
        <p14:creationId xmlns:p14="http://schemas.microsoft.com/office/powerpoint/2010/main" val="286194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4524315"/>
          </a:xfrm>
          <a:prstGeom prst="rect">
            <a:avLst/>
          </a:prstGeom>
          <a:noFill/>
        </p:spPr>
        <p:txBody>
          <a:bodyPr wrap="square" rtlCol="0">
            <a:spAutoFit/>
          </a:bodyPr>
          <a:lstStyle/>
          <a:p>
            <a:pPr>
              <a:buFont typeface="Wingdings" pitchFamily="2" charset="2"/>
              <a:buChar char="q"/>
            </a:pPr>
            <a:r>
              <a:rPr lang="en-US" sz="2400" dirty="0"/>
              <a:t>      After we have added all our “Assess Other” accounts. </a:t>
            </a:r>
          </a:p>
          <a:p>
            <a:pPr>
              <a:buFont typeface="Wingdings" pitchFamily="2" charset="2"/>
              <a:buChar char="q"/>
            </a:pPr>
            <a:endParaRPr lang="en-US" sz="2400" dirty="0"/>
          </a:p>
          <a:p>
            <a:pPr>
              <a:buFont typeface="Wingdings" pitchFamily="2" charset="2"/>
              <a:buChar char="q"/>
            </a:pPr>
            <a:r>
              <a:rPr lang="en-US" sz="2400" dirty="0"/>
              <a:t>      We will open  “Pending Assessments” just as we did with “Pending Receipts” &amp; “Pending Voucher”. We will then “Process” the “Pending Assessments”. </a:t>
            </a:r>
          </a:p>
          <a:p>
            <a:pPr>
              <a:buFont typeface="Wingdings" pitchFamily="2" charset="2"/>
              <a:buChar char="q"/>
            </a:pPr>
            <a:endParaRPr lang="en-US" sz="2400" dirty="0"/>
          </a:p>
          <a:p>
            <a:pPr>
              <a:buFont typeface="Wingdings" pitchFamily="2" charset="2"/>
              <a:buChar char="q"/>
            </a:pPr>
            <a:r>
              <a:rPr lang="en-US" sz="2400" dirty="0"/>
              <a:t>      After “Pending Assessment” have been posted. We will go to the “Print Center” to generate our Member Statements. </a:t>
            </a:r>
          </a:p>
          <a:p>
            <a:pPr>
              <a:buFont typeface="Wingdings" pitchFamily="2" charset="2"/>
              <a:buChar char="q"/>
            </a:pPr>
            <a:endParaRPr lang="en-US" sz="2400" dirty="0"/>
          </a:p>
          <a:p>
            <a:pPr>
              <a:buFont typeface="Wingdings" pitchFamily="2" charset="2"/>
              <a:buChar char="q"/>
            </a:pPr>
            <a:r>
              <a:rPr lang="en-US" sz="2400" dirty="0"/>
              <a:t> Remember to Process the “Pending Assessments” can only be done November 1 thru December 31 for </a:t>
            </a:r>
            <a:r>
              <a:rPr lang="en-US" sz="2400" u="sng" dirty="0"/>
              <a:t>ANNUAL YEAR DUES </a:t>
            </a:r>
            <a:r>
              <a:rPr lang="en-US" sz="2400" dirty="0"/>
              <a:t>and May 1 thru June 30 for </a:t>
            </a:r>
            <a:r>
              <a:rPr lang="en-US" sz="2400" u="sng" dirty="0"/>
              <a:t>FRATERNAL YEAR DUES</a:t>
            </a:r>
            <a:r>
              <a:rPr 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999330-D24E-436F-B84F-63D1D9DFF38D}"/>
              </a:ext>
            </a:extLst>
          </p:cNvPr>
          <p:cNvPicPr>
            <a:picLocks noChangeAspect="1"/>
          </p:cNvPicPr>
          <p:nvPr/>
        </p:nvPicPr>
        <p:blipFill>
          <a:blip r:embed="rId2"/>
          <a:stretch>
            <a:fillRect/>
          </a:stretch>
        </p:blipFill>
        <p:spPr>
          <a:xfrm>
            <a:off x="-1143000" y="-838200"/>
            <a:ext cx="11811000" cy="7696200"/>
          </a:xfrm>
          <a:prstGeom prst="rect">
            <a:avLst/>
          </a:prstGeom>
        </p:spPr>
      </p:pic>
      <p:sp>
        <p:nvSpPr>
          <p:cNvPr id="3" name="Oval 2">
            <a:extLst>
              <a:ext uri="{FF2B5EF4-FFF2-40B4-BE49-F238E27FC236}">
                <a16:creationId xmlns:a16="http://schemas.microsoft.com/office/drawing/2014/main" id="{59C62382-8E97-4711-A991-677BDAA327F1}"/>
              </a:ext>
            </a:extLst>
          </p:cNvPr>
          <p:cNvSpPr/>
          <p:nvPr/>
        </p:nvSpPr>
        <p:spPr>
          <a:xfrm>
            <a:off x="2209800" y="2590800"/>
            <a:ext cx="2133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5FCFD5-3D19-4A96-B517-18095C72784D}"/>
              </a:ext>
            </a:extLst>
          </p:cNvPr>
          <p:cNvSpPr/>
          <p:nvPr/>
        </p:nvSpPr>
        <p:spPr>
          <a:xfrm>
            <a:off x="1828800" y="5791200"/>
            <a:ext cx="5867400" cy="914400"/>
          </a:xfrm>
          <a:prstGeom prst="rect">
            <a:avLst/>
          </a:prstGeom>
          <a:solidFill>
            <a:schemeClr val="tx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If you are trying to assess “Dues” before November 1 for the next years dues you will get a flag.</a:t>
            </a:r>
            <a:endParaRPr lang="en-US" dirty="0"/>
          </a:p>
        </p:txBody>
      </p:sp>
      <p:sp>
        <p:nvSpPr>
          <p:cNvPr id="5" name="Freeform 4">
            <a:extLst>
              <a:ext uri="{FF2B5EF4-FFF2-40B4-BE49-F238E27FC236}">
                <a16:creationId xmlns:a16="http://schemas.microsoft.com/office/drawing/2014/main" id="{B7A4E0CD-7176-40D7-B381-42C34AC9B8AB}"/>
              </a:ext>
            </a:extLst>
          </p:cNvPr>
          <p:cNvSpPr/>
          <p:nvPr/>
        </p:nvSpPr>
        <p:spPr>
          <a:xfrm>
            <a:off x="1524000" y="3200400"/>
            <a:ext cx="838200" cy="2590800"/>
          </a:xfrm>
          <a:custGeom>
            <a:avLst/>
            <a:gdLst>
              <a:gd name="connsiteX0" fmla="*/ 952500 w 952500"/>
              <a:gd name="connsiteY0" fmla="*/ 0 h 1981200"/>
              <a:gd name="connsiteX1" fmla="*/ 63500 w 952500"/>
              <a:gd name="connsiteY1" fmla="*/ 1079500 h 1981200"/>
              <a:gd name="connsiteX2" fmla="*/ 571500 w 952500"/>
              <a:gd name="connsiteY2" fmla="*/ 1981200 h 1981200"/>
            </a:gdLst>
            <a:ahLst/>
            <a:cxnLst>
              <a:cxn ang="0">
                <a:pos x="connsiteX0" y="connsiteY0"/>
              </a:cxn>
              <a:cxn ang="0">
                <a:pos x="connsiteX1" y="connsiteY1"/>
              </a:cxn>
              <a:cxn ang="0">
                <a:pos x="connsiteX2" y="connsiteY2"/>
              </a:cxn>
            </a:cxnLst>
            <a:rect l="l" t="t" r="r" b="b"/>
            <a:pathLst>
              <a:path w="952500" h="1981200">
                <a:moveTo>
                  <a:pt x="952500" y="0"/>
                </a:moveTo>
                <a:cubicBezTo>
                  <a:pt x="539750" y="374650"/>
                  <a:pt x="127000" y="749300"/>
                  <a:pt x="63500" y="1079500"/>
                </a:cubicBezTo>
                <a:cubicBezTo>
                  <a:pt x="0" y="1409700"/>
                  <a:pt x="480483" y="1837267"/>
                  <a:pt x="571500" y="1981200"/>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105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6357</TotalTime>
  <Words>755</Words>
  <Application>Microsoft Office PowerPoint</Application>
  <PresentationFormat>On-screen Show (4:3)</PresentationFormat>
  <Paragraphs>78</Paragraphs>
  <Slides>23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Book Antiqua</vt:lpstr>
      <vt:lpstr>Calibri</vt:lpstr>
      <vt:lpstr>Lucida Handwriting</vt:lpstr>
      <vt:lpstr>Lucida Sans</vt:lpstr>
      <vt:lpstr>Symbol</vt:lpstr>
      <vt:lpstr>Tahoma</vt:lpstr>
      <vt:lpstr>Times New Roman</vt:lpstr>
      <vt:lpstr>Trebuchet MS</vt:lpstr>
      <vt:lpstr>Wingdings</vt:lpstr>
      <vt:lpstr>Wingdings 2</vt:lpstr>
      <vt:lpstr>Wingdings 3</vt:lpstr>
      <vt:lpstr>Apex</vt:lpstr>
      <vt:lpstr>  Assembly Member Billing  for  Faithful comptrollers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has been an overview of assembly Member billing </vt:lpstr>
      <vt:lpstr>PowerPoint Presentation</vt:lpstr>
      <vt:lpstr>PowerPoint Presentation</vt:lpstr>
      <vt:lpstr> You can reach me at   r.godi@mikofc.org    or 989-737-1731  Bob Godi, FM</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Billing and Council Accounting  for  Financial Secretaries</dc:title>
  <dc:creator>OWNER</dc:creator>
  <cp:lastModifiedBy>Robert Godi</cp:lastModifiedBy>
  <cp:revision>576</cp:revision>
  <dcterms:created xsi:type="dcterms:W3CDTF">2012-04-24T09:36:55Z</dcterms:created>
  <dcterms:modified xsi:type="dcterms:W3CDTF">2018-07-23T21:51:04Z</dcterms:modified>
</cp:coreProperties>
</file>