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256" r:id="rId2"/>
    <p:sldId id="468" r:id="rId3"/>
    <p:sldId id="257" r:id="rId4"/>
    <p:sldId id="429" r:id="rId5"/>
    <p:sldId id="442" r:id="rId6"/>
    <p:sldId id="456" r:id="rId7"/>
    <p:sldId id="457" r:id="rId8"/>
    <p:sldId id="460" r:id="rId9"/>
    <p:sldId id="461" r:id="rId10"/>
    <p:sldId id="459" r:id="rId11"/>
    <p:sldId id="458" r:id="rId12"/>
    <p:sldId id="443" r:id="rId13"/>
    <p:sldId id="444" r:id="rId14"/>
    <p:sldId id="393" r:id="rId15"/>
    <p:sldId id="445" r:id="rId16"/>
    <p:sldId id="448" r:id="rId17"/>
    <p:sldId id="447" r:id="rId18"/>
    <p:sldId id="386" r:id="rId19"/>
    <p:sldId id="388" r:id="rId20"/>
    <p:sldId id="449" r:id="rId21"/>
    <p:sldId id="462" r:id="rId22"/>
    <p:sldId id="463" r:id="rId23"/>
    <p:sldId id="450" r:id="rId24"/>
    <p:sldId id="451" r:id="rId25"/>
    <p:sldId id="452" r:id="rId26"/>
    <p:sldId id="454" r:id="rId27"/>
    <p:sldId id="453" r:id="rId28"/>
    <p:sldId id="455" r:id="rId29"/>
    <p:sldId id="419" r:id="rId30"/>
    <p:sldId id="420" r:id="rId31"/>
    <p:sldId id="421" r:id="rId32"/>
    <p:sldId id="266" r:id="rId33"/>
    <p:sldId id="422" r:id="rId34"/>
    <p:sldId id="374" r:id="rId35"/>
    <p:sldId id="333" r:id="rId36"/>
    <p:sldId id="334" r:id="rId37"/>
    <p:sldId id="375" r:id="rId38"/>
    <p:sldId id="423" r:id="rId39"/>
    <p:sldId id="376" r:id="rId40"/>
    <p:sldId id="378" r:id="rId41"/>
    <p:sldId id="377" r:id="rId42"/>
    <p:sldId id="379" r:id="rId43"/>
    <p:sldId id="425" r:id="rId44"/>
    <p:sldId id="424" r:id="rId45"/>
    <p:sldId id="381" r:id="rId46"/>
    <p:sldId id="382" r:id="rId47"/>
    <p:sldId id="466" r:id="rId48"/>
    <p:sldId id="427" r:id="rId49"/>
    <p:sldId id="428" r:id="rId50"/>
    <p:sldId id="464" r:id="rId51"/>
    <p:sldId id="345" r:id="rId52"/>
    <p:sldId id="346" r:id="rId53"/>
    <p:sldId id="341" r:id="rId54"/>
    <p:sldId id="347" r:id="rId55"/>
    <p:sldId id="349" r:id="rId56"/>
    <p:sldId id="350" r:id="rId57"/>
    <p:sldId id="351" r:id="rId58"/>
    <p:sldId id="352" r:id="rId59"/>
    <p:sldId id="353" r:id="rId60"/>
    <p:sldId id="354" r:id="rId61"/>
    <p:sldId id="413" r:id="rId62"/>
    <p:sldId id="356" r:id="rId63"/>
    <p:sldId id="330" r:id="rId64"/>
    <p:sldId id="307" r:id="rId65"/>
    <p:sldId id="416" r:id="rId66"/>
    <p:sldId id="309" r:id="rId67"/>
    <p:sldId id="414" r:id="rId68"/>
    <p:sldId id="357" r:id="rId69"/>
    <p:sldId id="358" r:id="rId70"/>
    <p:sldId id="359" r:id="rId71"/>
    <p:sldId id="397" r:id="rId72"/>
    <p:sldId id="399" r:id="rId73"/>
    <p:sldId id="398" r:id="rId74"/>
    <p:sldId id="400" r:id="rId75"/>
    <p:sldId id="401" r:id="rId76"/>
    <p:sldId id="402" r:id="rId77"/>
    <p:sldId id="403" r:id="rId78"/>
    <p:sldId id="404" r:id="rId79"/>
    <p:sldId id="405" r:id="rId80"/>
    <p:sldId id="406" r:id="rId81"/>
    <p:sldId id="407" r:id="rId82"/>
    <p:sldId id="408" r:id="rId83"/>
    <p:sldId id="409" r:id="rId84"/>
    <p:sldId id="410" r:id="rId85"/>
    <p:sldId id="411" r:id="rId86"/>
    <p:sldId id="412" r:id="rId87"/>
    <p:sldId id="326" r:id="rId88"/>
    <p:sldId id="324"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00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02" autoAdjust="0"/>
    <p:restoredTop sz="94660"/>
  </p:normalViewPr>
  <p:slideViewPr>
    <p:cSldViewPr>
      <p:cViewPr varScale="1">
        <p:scale>
          <a:sx n="83" d="100"/>
          <a:sy n="83" d="100"/>
        </p:scale>
        <p:origin x="1448" y="64"/>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DA8F70-6EB8-4465-AABF-C507507EDACD}" type="datetimeFigureOut">
              <a:rPr lang="en-US" smtClean="0"/>
              <a:pPr/>
              <a:t>10/18/2019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EBEF59-D86A-4452-BFA8-149D53C663CB}"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ACC5D6-30FC-404F-80CD-743242A72A28}" type="datetimeFigureOut">
              <a:rPr lang="en-US" smtClean="0"/>
              <a:pPr/>
              <a:t>10/18/2019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93A00D-3BD6-4CF2-AC2E-5016E94BC8B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CC5D6-30FC-404F-80CD-743242A72A28}" type="datetimeFigureOut">
              <a:rPr lang="en-US" smtClean="0"/>
              <a:pPr/>
              <a:t>10/18/2019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93A00D-3BD6-4CF2-AC2E-5016E94BC8B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CC5D6-30FC-404F-80CD-743242A72A28}" type="datetimeFigureOut">
              <a:rPr lang="en-US" smtClean="0"/>
              <a:pPr/>
              <a:t>10/18/2019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93A00D-3BD6-4CF2-AC2E-5016E94BC8B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CC5D6-30FC-404F-80CD-743242A72A28}" type="datetimeFigureOut">
              <a:rPr lang="en-US" smtClean="0"/>
              <a:pPr/>
              <a:t>10/18/2019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93A00D-3BD6-4CF2-AC2E-5016E94BC8B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CC5D6-30FC-404F-80CD-743242A72A28}" type="datetimeFigureOut">
              <a:rPr lang="en-US" smtClean="0"/>
              <a:pPr/>
              <a:t>10/18/2019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93A00D-3BD6-4CF2-AC2E-5016E94BC8B3}"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CC5D6-30FC-404F-80CD-743242A72A28}" type="datetimeFigureOut">
              <a:rPr lang="en-US" smtClean="0"/>
              <a:pPr/>
              <a:t>10/18/2019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93A00D-3BD6-4CF2-AC2E-5016E94BC8B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ACC5D6-30FC-404F-80CD-743242A72A28}" type="datetimeFigureOut">
              <a:rPr lang="en-US" smtClean="0"/>
              <a:pPr/>
              <a:t>10/18/2019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893A00D-3BD6-4CF2-AC2E-5016E94BC8B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ACC5D6-30FC-404F-80CD-743242A72A28}" type="datetimeFigureOut">
              <a:rPr lang="en-US" smtClean="0"/>
              <a:pPr/>
              <a:t>10/18/2019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893A00D-3BD6-4CF2-AC2E-5016E94BC8B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CC5D6-30FC-404F-80CD-743242A72A28}" type="datetimeFigureOut">
              <a:rPr lang="en-US" smtClean="0"/>
              <a:pPr/>
              <a:t>10/18/2019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893A00D-3BD6-4CF2-AC2E-5016E94BC8B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CC5D6-30FC-404F-80CD-743242A72A28}" type="datetimeFigureOut">
              <a:rPr lang="en-US" smtClean="0"/>
              <a:pPr/>
              <a:t>10/18/2019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93A00D-3BD6-4CF2-AC2E-5016E94BC8B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CC5D6-30FC-404F-80CD-743242A72A28}" type="datetimeFigureOut">
              <a:rPr lang="en-US" smtClean="0"/>
              <a:pPr/>
              <a:t>10/18/2019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93A00D-3BD6-4CF2-AC2E-5016E94BC8B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CC5D6-30FC-404F-80CD-743242A72A28}" type="datetimeFigureOut">
              <a:rPr lang="en-US" smtClean="0"/>
              <a:pPr/>
              <a:t>10/18/2019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3A00D-3BD6-4CF2-AC2E-5016E94BC8B3}"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581400"/>
            <a:ext cx="7772400" cy="2209800"/>
          </a:xfrm>
        </p:spPr>
        <p:txBody>
          <a:bodyPr/>
          <a:lstStyle/>
          <a:p>
            <a:r>
              <a:rPr lang="en-US" dirty="0"/>
              <a:t>Welcome to Provincial Training for Assembly Officers</a:t>
            </a:r>
            <a:br>
              <a:rPr lang="en-US"/>
            </a:br>
            <a:r>
              <a:rPr lang="en-US"/>
              <a:t>2019</a:t>
            </a:r>
            <a:endParaRPr lang="en-US" dirty="0"/>
          </a:p>
        </p:txBody>
      </p:sp>
      <p:pic>
        <p:nvPicPr>
          <p:cNvPr id="4" name="Picture 3" descr="C:\Users\g7750787\Pictures\oheader_logo.gif"/>
          <p:cNvPicPr/>
          <p:nvPr/>
        </p:nvPicPr>
        <p:blipFill>
          <a:blip r:embed="rId2">
            <a:extLst>
              <a:ext uri="{28A0092B-C50C-407E-A947-70E740481C1C}">
                <a14:useLocalDpi xmlns:a14="http://schemas.microsoft.com/office/drawing/2010/main" val="0"/>
              </a:ext>
            </a:extLst>
          </a:blip>
          <a:srcRect/>
          <a:stretch>
            <a:fillRect/>
          </a:stretch>
        </p:blipFill>
        <p:spPr bwMode="auto">
          <a:xfrm>
            <a:off x="2743200" y="76200"/>
            <a:ext cx="3657600" cy="3505200"/>
          </a:xfrm>
          <a:prstGeom prst="rect">
            <a:avLst/>
          </a:prstGeom>
          <a:noFill/>
          <a:ln>
            <a:noFill/>
          </a:ln>
        </p:spPr>
      </p:pic>
    </p:spTree>
    <p:extLst>
      <p:ext uri="{BB962C8B-B14F-4D97-AF65-F5344CB8AC3E}">
        <p14:creationId xmlns:p14="http://schemas.microsoft.com/office/powerpoint/2010/main" val="4073423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122380-BC6B-481B-BDC5-6ECBEA0C48DB}"/>
              </a:ext>
            </a:extLst>
          </p:cNvPr>
          <p:cNvPicPr>
            <a:picLocks noChangeAspect="1"/>
          </p:cNvPicPr>
          <p:nvPr/>
        </p:nvPicPr>
        <p:blipFill>
          <a:blip r:embed="rId2"/>
          <a:stretch>
            <a:fillRect/>
          </a:stretch>
        </p:blipFill>
        <p:spPr>
          <a:xfrm>
            <a:off x="-152400" y="-647700"/>
            <a:ext cx="9829800" cy="8153400"/>
          </a:xfrm>
          <a:prstGeom prst="rect">
            <a:avLst/>
          </a:prstGeom>
        </p:spPr>
      </p:pic>
      <p:sp>
        <p:nvSpPr>
          <p:cNvPr id="3" name="Arrow: Left 2">
            <a:extLst>
              <a:ext uri="{FF2B5EF4-FFF2-40B4-BE49-F238E27FC236}">
                <a16:creationId xmlns:a16="http://schemas.microsoft.com/office/drawing/2014/main" id="{6AF6E7B2-E111-4768-96A0-D0DDB340EDBA}"/>
              </a:ext>
            </a:extLst>
          </p:cNvPr>
          <p:cNvSpPr/>
          <p:nvPr/>
        </p:nvSpPr>
        <p:spPr>
          <a:xfrm>
            <a:off x="6477000" y="3505200"/>
            <a:ext cx="1066800" cy="2286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Left 3">
            <a:extLst>
              <a:ext uri="{FF2B5EF4-FFF2-40B4-BE49-F238E27FC236}">
                <a16:creationId xmlns:a16="http://schemas.microsoft.com/office/drawing/2014/main" id="{B9C9AD9A-87E9-466E-8758-F46A72002DD8}"/>
              </a:ext>
            </a:extLst>
          </p:cNvPr>
          <p:cNvSpPr/>
          <p:nvPr/>
        </p:nvSpPr>
        <p:spPr>
          <a:xfrm>
            <a:off x="3733800" y="3810000"/>
            <a:ext cx="1066800" cy="2286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B94DB3A-B68E-419D-906A-8AD69DE65B3A}"/>
              </a:ext>
            </a:extLst>
          </p:cNvPr>
          <p:cNvSpPr/>
          <p:nvPr/>
        </p:nvSpPr>
        <p:spPr>
          <a:xfrm>
            <a:off x="152400" y="3352800"/>
            <a:ext cx="22860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0088026"/>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DFA608-264B-4DC8-95D4-0D178B3986A0}"/>
              </a:ext>
            </a:extLst>
          </p:cNvPr>
          <p:cNvPicPr>
            <a:picLocks noChangeAspect="1"/>
          </p:cNvPicPr>
          <p:nvPr/>
        </p:nvPicPr>
        <p:blipFill>
          <a:blip r:embed="rId2"/>
          <a:stretch>
            <a:fillRect/>
          </a:stretch>
        </p:blipFill>
        <p:spPr>
          <a:xfrm>
            <a:off x="-914400" y="0"/>
            <a:ext cx="10896600" cy="6781800"/>
          </a:xfrm>
          <a:prstGeom prst="rect">
            <a:avLst/>
          </a:prstGeom>
        </p:spPr>
      </p:pic>
    </p:spTree>
    <p:extLst>
      <p:ext uri="{BB962C8B-B14F-4D97-AF65-F5344CB8AC3E}">
        <p14:creationId xmlns:p14="http://schemas.microsoft.com/office/powerpoint/2010/main" val="4116810230"/>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976F43-CF0A-41CA-963F-4FD0DB3D51F5}"/>
              </a:ext>
            </a:extLst>
          </p:cNvPr>
          <p:cNvPicPr>
            <a:picLocks noChangeAspect="1"/>
          </p:cNvPicPr>
          <p:nvPr/>
        </p:nvPicPr>
        <p:blipFill>
          <a:blip r:embed="rId2"/>
          <a:stretch>
            <a:fillRect/>
          </a:stretch>
        </p:blipFill>
        <p:spPr>
          <a:xfrm>
            <a:off x="-1143000" y="-990600"/>
            <a:ext cx="11506200" cy="7924800"/>
          </a:xfrm>
          <a:prstGeom prst="rect">
            <a:avLst/>
          </a:prstGeom>
        </p:spPr>
      </p:pic>
    </p:spTree>
    <p:extLst>
      <p:ext uri="{BB962C8B-B14F-4D97-AF65-F5344CB8AC3E}">
        <p14:creationId xmlns:p14="http://schemas.microsoft.com/office/powerpoint/2010/main" val="1924812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A0C3F1-CF5C-4D7E-89A9-EA90FE953009}"/>
              </a:ext>
            </a:extLst>
          </p:cNvPr>
          <p:cNvPicPr>
            <a:picLocks noChangeAspect="1"/>
          </p:cNvPicPr>
          <p:nvPr/>
        </p:nvPicPr>
        <p:blipFill>
          <a:blip r:embed="rId2"/>
          <a:stretch>
            <a:fillRect/>
          </a:stretch>
        </p:blipFill>
        <p:spPr>
          <a:xfrm>
            <a:off x="-914400" y="-762000"/>
            <a:ext cx="11049000" cy="7620000"/>
          </a:xfrm>
          <a:prstGeom prst="rect">
            <a:avLst/>
          </a:prstGeom>
        </p:spPr>
      </p:pic>
      <p:sp>
        <p:nvSpPr>
          <p:cNvPr id="3" name="Oval 2">
            <a:extLst>
              <a:ext uri="{FF2B5EF4-FFF2-40B4-BE49-F238E27FC236}">
                <a16:creationId xmlns:a16="http://schemas.microsoft.com/office/drawing/2014/main" id="{224E83A2-8EB0-4C75-9D7D-22A149021AEE}"/>
              </a:ext>
            </a:extLst>
          </p:cNvPr>
          <p:cNvSpPr/>
          <p:nvPr/>
        </p:nvSpPr>
        <p:spPr>
          <a:xfrm>
            <a:off x="381000" y="2133600"/>
            <a:ext cx="9144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rrow: Right 3">
            <a:extLst>
              <a:ext uri="{FF2B5EF4-FFF2-40B4-BE49-F238E27FC236}">
                <a16:creationId xmlns:a16="http://schemas.microsoft.com/office/drawing/2014/main" id="{FD00DDA4-FD59-4389-A942-C19EAD8E0079}"/>
              </a:ext>
            </a:extLst>
          </p:cNvPr>
          <p:cNvSpPr/>
          <p:nvPr/>
        </p:nvSpPr>
        <p:spPr>
          <a:xfrm>
            <a:off x="1219200" y="3589021"/>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4802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srcRect/>
          <a:stretch>
            <a:fillRect/>
          </a:stretch>
        </p:blipFill>
        <p:spPr bwMode="auto">
          <a:xfrm>
            <a:off x="-1447800" y="-1143000"/>
            <a:ext cx="11430000" cy="8001000"/>
          </a:xfrm>
          <a:prstGeom prst="rect">
            <a:avLst/>
          </a:prstGeom>
          <a:noFill/>
          <a:ln w="9525">
            <a:noFill/>
            <a:miter lim="800000"/>
            <a:headEnd/>
            <a:tailEnd/>
          </a:ln>
        </p:spPr>
      </p:pic>
      <p:sp>
        <p:nvSpPr>
          <p:cNvPr id="4" name="Oval 3"/>
          <p:cNvSpPr/>
          <p:nvPr/>
        </p:nvSpPr>
        <p:spPr>
          <a:xfrm>
            <a:off x="762000" y="0"/>
            <a:ext cx="9144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rrow: Left 1">
            <a:extLst>
              <a:ext uri="{FF2B5EF4-FFF2-40B4-BE49-F238E27FC236}">
                <a16:creationId xmlns:a16="http://schemas.microsoft.com/office/drawing/2014/main" id="{1069D973-6099-409F-BB4F-D902021E11DA}"/>
              </a:ext>
            </a:extLst>
          </p:cNvPr>
          <p:cNvSpPr/>
          <p:nvPr/>
        </p:nvSpPr>
        <p:spPr>
          <a:xfrm>
            <a:off x="2209800" y="1447800"/>
            <a:ext cx="7620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91D9BF9C-C1F1-4877-BA0D-68F3F35328BE}"/>
              </a:ext>
            </a:extLst>
          </p:cNvPr>
          <p:cNvSpPr/>
          <p:nvPr/>
        </p:nvSpPr>
        <p:spPr>
          <a:xfrm>
            <a:off x="2209800" y="1828800"/>
            <a:ext cx="7620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A0B71AB-68C1-47CD-B6A7-96D703EE5A87}"/>
              </a:ext>
            </a:extLst>
          </p:cNvPr>
          <p:cNvSpPr/>
          <p:nvPr/>
        </p:nvSpPr>
        <p:spPr>
          <a:xfrm>
            <a:off x="6096000" y="1371600"/>
            <a:ext cx="2286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97280D7-6D32-4064-8E0A-547075B8B54D}"/>
              </a:ext>
            </a:extLst>
          </p:cNvPr>
          <p:cNvSpPr/>
          <p:nvPr/>
        </p:nvSpPr>
        <p:spPr>
          <a:xfrm>
            <a:off x="6096000" y="1676400"/>
            <a:ext cx="2286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a:extLst>
              <a:ext uri="{FF2B5EF4-FFF2-40B4-BE49-F238E27FC236}">
                <a16:creationId xmlns:a16="http://schemas.microsoft.com/office/drawing/2014/main" id="{4FBD681A-6338-4DC1-A97B-307D1F8FE988}"/>
              </a:ext>
            </a:extLst>
          </p:cNvPr>
          <p:cNvSpPr/>
          <p:nvPr/>
        </p:nvSpPr>
        <p:spPr>
          <a:xfrm>
            <a:off x="1524000" y="4191000"/>
            <a:ext cx="7620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C1D824-2D8B-4F8D-9CA1-9E18A974F20C}"/>
              </a:ext>
            </a:extLst>
          </p:cNvPr>
          <p:cNvPicPr>
            <a:picLocks noChangeAspect="1"/>
          </p:cNvPicPr>
          <p:nvPr/>
        </p:nvPicPr>
        <p:blipFill>
          <a:blip r:embed="rId2"/>
          <a:stretch>
            <a:fillRect/>
          </a:stretch>
        </p:blipFill>
        <p:spPr>
          <a:xfrm>
            <a:off x="-990600" y="-914400"/>
            <a:ext cx="11506200" cy="7848600"/>
          </a:xfrm>
          <a:prstGeom prst="rect">
            <a:avLst/>
          </a:prstGeom>
        </p:spPr>
      </p:pic>
      <p:sp>
        <p:nvSpPr>
          <p:cNvPr id="3" name="Oval 2">
            <a:extLst>
              <a:ext uri="{FF2B5EF4-FFF2-40B4-BE49-F238E27FC236}">
                <a16:creationId xmlns:a16="http://schemas.microsoft.com/office/drawing/2014/main" id="{53FB5818-DAE8-4C66-A3B3-270D834B2799}"/>
              </a:ext>
            </a:extLst>
          </p:cNvPr>
          <p:cNvSpPr/>
          <p:nvPr/>
        </p:nvSpPr>
        <p:spPr>
          <a:xfrm>
            <a:off x="1828800" y="2286000"/>
            <a:ext cx="12954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rrow: Left 3">
            <a:extLst>
              <a:ext uri="{FF2B5EF4-FFF2-40B4-BE49-F238E27FC236}">
                <a16:creationId xmlns:a16="http://schemas.microsoft.com/office/drawing/2014/main" id="{169F655B-16B1-4418-AF4A-90695DB8922E}"/>
              </a:ext>
            </a:extLst>
          </p:cNvPr>
          <p:cNvSpPr/>
          <p:nvPr/>
        </p:nvSpPr>
        <p:spPr>
          <a:xfrm>
            <a:off x="3543300" y="4572000"/>
            <a:ext cx="12192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2130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DA99E9-9829-4751-B1EA-41BE8C8F26D9}"/>
              </a:ext>
            </a:extLst>
          </p:cNvPr>
          <p:cNvPicPr>
            <a:picLocks noChangeAspect="1"/>
          </p:cNvPicPr>
          <p:nvPr/>
        </p:nvPicPr>
        <p:blipFill>
          <a:blip r:embed="rId2"/>
          <a:stretch>
            <a:fillRect/>
          </a:stretch>
        </p:blipFill>
        <p:spPr>
          <a:xfrm>
            <a:off x="-1295400" y="-838200"/>
            <a:ext cx="11734800" cy="7772400"/>
          </a:xfrm>
          <a:prstGeom prst="rect">
            <a:avLst/>
          </a:prstGeom>
        </p:spPr>
      </p:pic>
      <p:sp>
        <p:nvSpPr>
          <p:cNvPr id="3" name="Oval 2">
            <a:extLst>
              <a:ext uri="{FF2B5EF4-FFF2-40B4-BE49-F238E27FC236}">
                <a16:creationId xmlns:a16="http://schemas.microsoft.com/office/drawing/2014/main" id="{75A4B926-471F-4676-A5D2-3AD688ED38B2}"/>
              </a:ext>
            </a:extLst>
          </p:cNvPr>
          <p:cNvSpPr/>
          <p:nvPr/>
        </p:nvSpPr>
        <p:spPr>
          <a:xfrm>
            <a:off x="2743200" y="4419600"/>
            <a:ext cx="9906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06923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B26B63-6AA9-48D1-90A4-81FF359DC76E}"/>
              </a:ext>
            </a:extLst>
          </p:cNvPr>
          <p:cNvPicPr>
            <a:picLocks noChangeAspect="1"/>
          </p:cNvPicPr>
          <p:nvPr/>
        </p:nvPicPr>
        <p:blipFill>
          <a:blip r:embed="rId2"/>
          <a:stretch>
            <a:fillRect/>
          </a:stretch>
        </p:blipFill>
        <p:spPr>
          <a:xfrm>
            <a:off x="-1143000" y="-990600"/>
            <a:ext cx="11430000" cy="7924800"/>
          </a:xfrm>
          <a:prstGeom prst="rect">
            <a:avLst/>
          </a:prstGeom>
        </p:spPr>
      </p:pic>
      <p:sp>
        <p:nvSpPr>
          <p:cNvPr id="4" name="Oval 3">
            <a:extLst>
              <a:ext uri="{FF2B5EF4-FFF2-40B4-BE49-F238E27FC236}">
                <a16:creationId xmlns:a16="http://schemas.microsoft.com/office/drawing/2014/main" id="{DD646595-948D-4AE9-97CE-F79A4A32D283}"/>
              </a:ext>
            </a:extLst>
          </p:cNvPr>
          <p:cNvSpPr/>
          <p:nvPr/>
        </p:nvSpPr>
        <p:spPr>
          <a:xfrm>
            <a:off x="304800" y="1295400"/>
            <a:ext cx="1295400" cy="1905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54684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1143000"/>
            <a:ext cx="11582400" cy="8001000"/>
          </a:xfrm>
          <a:prstGeom prst="rect">
            <a:avLst/>
          </a:prstGeom>
          <a:noFill/>
          <a:ln w="9525">
            <a:noFill/>
            <a:miter lim="800000"/>
            <a:headEnd/>
            <a:tailEnd/>
          </a:ln>
        </p:spPr>
      </p:pic>
    </p:spTree>
  </p:cSld>
  <p:clrMapOvr>
    <a:masterClrMapping/>
  </p:clrMapOvr>
  <p:transition>
    <p:wheel spokes="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1143000" y="-1447800"/>
            <a:ext cx="11353800" cy="8382000"/>
          </a:xfrm>
          <a:prstGeom prst="rect">
            <a:avLst/>
          </a:prstGeom>
          <a:noFill/>
          <a:ln w="9525">
            <a:noFill/>
            <a:miter lim="800000"/>
            <a:headEnd/>
            <a:tailEnd/>
          </a:ln>
        </p:spPr>
      </p:pic>
      <p:sp>
        <p:nvSpPr>
          <p:cNvPr id="2" name="Arrow: Left 1">
            <a:extLst>
              <a:ext uri="{FF2B5EF4-FFF2-40B4-BE49-F238E27FC236}">
                <a16:creationId xmlns:a16="http://schemas.microsoft.com/office/drawing/2014/main" id="{DF2133F4-FF9F-4B82-93FC-CB7AC8087572}"/>
              </a:ext>
            </a:extLst>
          </p:cNvPr>
          <p:cNvSpPr/>
          <p:nvPr/>
        </p:nvSpPr>
        <p:spPr>
          <a:xfrm>
            <a:off x="3886200" y="4343400"/>
            <a:ext cx="1219200" cy="4572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841D8-3F7B-4CCD-961F-56484B017763}"/>
              </a:ext>
            </a:extLst>
          </p:cNvPr>
          <p:cNvSpPr>
            <a:spLocks noGrp="1"/>
          </p:cNvSpPr>
          <p:nvPr>
            <p:ph type="title"/>
          </p:nvPr>
        </p:nvSpPr>
        <p:spPr>
          <a:xfrm>
            <a:off x="457200" y="533400"/>
            <a:ext cx="8229600" cy="1676400"/>
          </a:xfrm>
        </p:spPr>
        <p:txBody>
          <a:bodyPr>
            <a:normAutofit fontScale="90000"/>
          </a:bodyPr>
          <a:lstStyle/>
          <a:p>
            <a:r>
              <a:rPr lang="en-US" sz="3600" b="1" dirty="0"/>
              <a:t>Welcome Faithful Comptrollers </a:t>
            </a:r>
            <a:br>
              <a:rPr lang="en-US" sz="3600" b="1" dirty="0"/>
            </a:br>
            <a:r>
              <a:rPr lang="en-US" sz="3600" b="1" dirty="0"/>
              <a:t>to</a:t>
            </a:r>
            <a:br>
              <a:rPr lang="en-US" sz="3600" b="1" dirty="0"/>
            </a:br>
            <a:r>
              <a:rPr lang="en-US" sz="3600" b="1" dirty="0"/>
              <a:t> Member Management</a:t>
            </a:r>
            <a:br>
              <a:rPr lang="en-US" dirty="0"/>
            </a:br>
            <a:endParaRPr lang="en-US" dirty="0"/>
          </a:p>
        </p:txBody>
      </p:sp>
      <p:pic>
        <p:nvPicPr>
          <p:cNvPr id="3" name="Content Placeholder 3">
            <a:extLst>
              <a:ext uri="{FF2B5EF4-FFF2-40B4-BE49-F238E27FC236}">
                <a16:creationId xmlns:a16="http://schemas.microsoft.com/office/drawing/2014/main" id="{8142FA56-A39E-4C94-9563-F3716F0BE7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143000" y="2514600"/>
            <a:ext cx="7407275" cy="3932238"/>
          </a:xfrm>
          <a:prstGeom prst="rect">
            <a:avLst/>
          </a:prstGeom>
        </p:spPr>
      </p:pic>
      <p:sp>
        <p:nvSpPr>
          <p:cNvPr id="5" name="Rectangle 4">
            <a:extLst>
              <a:ext uri="{FF2B5EF4-FFF2-40B4-BE49-F238E27FC236}">
                <a16:creationId xmlns:a16="http://schemas.microsoft.com/office/drawing/2014/main" id="{F38E5FC0-7E01-4A65-A90B-799335307671}"/>
              </a:ext>
            </a:extLst>
          </p:cNvPr>
          <p:cNvSpPr/>
          <p:nvPr/>
        </p:nvSpPr>
        <p:spPr>
          <a:xfrm>
            <a:off x="1600200" y="2971800"/>
            <a:ext cx="31242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Robert J. “Bob” Godi, FM, FDD</a:t>
            </a:r>
            <a:br>
              <a:rPr lang="en-US" b="1" dirty="0"/>
            </a:br>
            <a:r>
              <a:rPr lang="en-US" b="1" dirty="0"/>
              <a:t>Provincial Training Instructor</a:t>
            </a:r>
          </a:p>
        </p:txBody>
      </p:sp>
    </p:spTree>
    <p:extLst>
      <p:ext uri="{BB962C8B-B14F-4D97-AF65-F5344CB8AC3E}">
        <p14:creationId xmlns:p14="http://schemas.microsoft.com/office/powerpoint/2010/main" val="32038579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B03024-04A6-4594-8559-DFB57F52A1D0}"/>
              </a:ext>
            </a:extLst>
          </p:cNvPr>
          <p:cNvPicPr>
            <a:picLocks noChangeAspect="1"/>
          </p:cNvPicPr>
          <p:nvPr/>
        </p:nvPicPr>
        <p:blipFill>
          <a:blip r:embed="rId2"/>
          <a:stretch>
            <a:fillRect/>
          </a:stretch>
        </p:blipFill>
        <p:spPr>
          <a:xfrm>
            <a:off x="-1295400" y="-1219200"/>
            <a:ext cx="11582400" cy="8077200"/>
          </a:xfrm>
          <a:prstGeom prst="rect">
            <a:avLst/>
          </a:prstGeom>
        </p:spPr>
      </p:pic>
      <p:sp>
        <p:nvSpPr>
          <p:cNvPr id="3" name="Oval 2">
            <a:extLst>
              <a:ext uri="{FF2B5EF4-FFF2-40B4-BE49-F238E27FC236}">
                <a16:creationId xmlns:a16="http://schemas.microsoft.com/office/drawing/2014/main" id="{DB2880F7-2F06-4454-B2C3-7C95891BBE69}"/>
              </a:ext>
            </a:extLst>
          </p:cNvPr>
          <p:cNvSpPr/>
          <p:nvPr/>
        </p:nvSpPr>
        <p:spPr>
          <a:xfrm>
            <a:off x="1219200" y="1295400"/>
            <a:ext cx="1295400" cy="1905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36329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967D0B-7CD1-490D-9119-09FAAC309F55}"/>
              </a:ext>
            </a:extLst>
          </p:cNvPr>
          <p:cNvPicPr>
            <a:picLocks noChangeAspect="1"/>
          </p:cNvPicPr>
          <p:nvPr/>
        </p:nvPicPr>
        <p:blipFill>
          <a:blip r:embed="rId2"/>
          <a:stretch>
            <a:fillRect/>
          </a:stretch>
        </p:blipFill>
        <p:spPr>
          <a:xfrm>
            <a:off x="-381000" y="-609600"/>
            <a:ext cx="9829800" cy="7543800"/>
          </a:xfrm>
          <a:prstGeom prst="rect">
            <a:avLst/>
          </a:prstGeom>
        </p:spPr>
      </p:pic>
    </p:spTree>
    <p:extLst>
      <p:ext uri="{BB962C8B-B14F-4D97-AF65-F5344CB8AC3E}">
        <p14:creationId xmlns:p14="http://schemas.microsoft.com/office/powerpoint/2010/main" val="649719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4A45AC-D541-492F-8A63-D79A6FB5A75A}"/>
              </a:ext>
            </a:extLst>
          </p:cNvPr>
          <p:cNvPicPr>
            <a:picLocks noChangeAspect="1"/>
          </p:cNvPicPr>
          <p:nvPr/>
        </p:nvPicPr>
        <p:blipFill>
          <a:blip r:embed="rId2"/>
          <a:stretch>
            <a:fillRect/>
          </a:stretch>
        </p:blipFill>
        <p:spPr>
          <a:xfrm>
            <a:off x="-228600" y="-457200"/>
            <a:ext cx="9677400" cy="7239000"/>
          </a:xfrm>
          <a:prstGeom prst="rect">
            <a:avLst/>
          </a:prstGeom>
        </p:spPr>
      </p:pic>
    </p:spTree>
    <p:extLst>
      <p:ext uri="{BB962C8B-B14F-4D97-AF65-F5344CB8AC3E}">
        <p14:creationId xmlns:p14="http://schemas.microsoft.com/office/powerpoint/2010/main" val="3827946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B03024-04A6-4594-8559-DFB57F52A1D0}"/>
              </a:ext>
            </a:extLst>
          </p:cNvPr>
          <p:cNvPicPr>
            <a:picLocks noChangeAspect="1"/>
          </p:cNvPicPr>
          <p:nvPr/>
        </p:nvPicPr>
        <p:blipFill>
          <a:blip r:embed="rId2"/>
          <a:stretch>
            <a:fillRect/>
          </a:stretch>
        </p:blipFill>
        <p:spPr>
          <a:xfrm>
            <a:off x="-1295400" y="-1219200"/>
            <a:ext cx="11582400" cy="8077200"/>
          </a:xfrm>
          <a:prstGeom prst="rect">
            <a:avLst/>
          </a:prstGeom>
        </p:spPr>
      </p:pic>
      <p:sp>
        <p:nvSpPr>
          <p:cNvPr id="3" name="Oval 2">
            <a:extLst>
              <a:ext uri="{FF2B5EF4-FFF2-40B4-BE49-F238E27FC236}">
                <a16:creationId xmlns:a16="http://schemas.microsoft.com/office/drawing/2014/main" id="{DB2880F7-2F06-4454-B2C3-7C95891BBE69}"/>
              </a:ext>
            </a:extLst>
          </p:cNvPr>
          <p:cNvSpPr/>
          <p:nvPr/>
        </p:nvSpPr>
        <p:spPr>
          <a:xfrm>
            <a:off x="2209800" y="1295400"/>
            <a:ext cx="1295400" cy="1905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0119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A68658-1DEA-48FA-B1DC-51378AE304D0}"/>
              </a:ext>
            </a:extLst>
          </p:cNvPr>
          <p:cNvPicPr>
            <a:picLocks noChangeAspect="1"/>
          </p:cNvPicPr>
          <p:nvPr/>
        </p:nvPicPr>
        <p:blipFill>
          <a:blip r:embed="rId2"/>
          <a:stretch>
            <a:fillRect/>
          </a:stretch>
        </p:blipFill>
        <p:spPr>
          <a:xfrm>
            <a:off x="-7620" y="76200"/>
            <a:ext cx="9144000" cy="6781800"/>
          </a:xfrm>
          <a:prstGeom prst="rect">
            <a:avLst/>
          </a:prstGeom>
        </p:spPr>
      </p:pic>
    </p:spTree>
    <p:extLst>
      <p:ext uri="{BB962C8B-B14F-4D97-AF65-F5344CB8AC3E}">
        <p14:creationId xmlns:p14="http://schemas.microsoft.com/office/powerpoint/2010/main" val="1308943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3D17C0-BBC3-43E3-8FA4-DA287A390E86}"/>
              </a:ext>
            </a:extLst>
          </p:cNvPr>
          <p:cNvPicPr>
            <a:picLocks noChangeAspect="1"/>
          </p:cNvPicPr>
          <p:nvPr/>
        </p:nvPicPr>
        <p:blipFill>
          <a:blip r:embed="rId2"/>
          <a:stretch>
            <a:fillRect/>
          </a:stretch>
        </p:blipFill>
        <p:spPr>
          <a:xfrm>
            <a:off x="0" y="-381000"/>
            <a:ext cx="9144000" cy="7239000"/>
          </a:xfrm>
          <a:prstGeom prst="rect">
            <a:avLst/>
          </a:prstGeom>
        </p:spPr>
      </p:pic>
    </p:spTree>
    <p:extLst>
      <p:ext uri="{BB962C8B-B14F-4D97-AF65-F5344CB8AC3E}">
        <p14:creationId xmlns:p14="http://schemas.microsoft.com/office/powerpoint/2010/main" val="2655648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B03024-04A6-4594-8559-DFB57F52A1D0}"/>
              </a:ext>
            </a:extLst>
          </p:cNvPr>
          <p:cNvPicPr>
            <a:picLocks noChangeAspect="1"/>
          </p:cNvPicPr>
          <p:nvPr/>
        </p:nvPicPr>
        <p:blipFill>
          <a:blip r:embed="rId2"/>
          <a:stretch>
            <a:fillRect/>
          </a:stretch>
        </p:blipFill>
        <p:spPr>
          <a:xfrm>
            <a:off x="-1295400" y="-1219200"/>
            <a:ext cx="11582400" cy="8077200"/>
          </a:xfrm>
          <a:prstGeom prst="rect">
            <a:avLst/>
          </a:prstGeom>
        </p:spPr>
      </p:pic>
      <p:sp>
        <p:nvSpPr>
          <p:cNvPr id="3" name="Oval 2">
            <a:extLst>
              <a:ext uri="{FF2B5EF4-FFF2-40B4-BE49-F238E27FC236}">
                <a16:creationId xmlns:a16="http://schemas.microsoft.com/office/drawing/2014/main" id="{DB2880F7-2F06-4454-B2C3-7C95891BBE69}"/>
              </a:ext>
            </a:extLst>
          </p:cNvPr>
          <p:cNvSpPr/>
          <p:nvPr/>
        </p:nvSpPr>
        <p:spPr>
          <a:xfrm>
            <a:off x="3208020" y="1371600"/>
            <a:ext cx="1295400" cy="1905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3713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4DB76-F0F9-4486-A490-E0FDCA82E91C}"/>
              </a:ext>
            </a:extLst>
          </p:cNvPr>
          <p:cNvPicPr>
            <a:picLocks noChangeAspect="1"/>
          </p:cNvPicPr>
          <p:nvPr/>
        </p:nvPicPr>
        <p:blipFill>
          <a:blip r:embed="rId2"/>
          <a:stretch>
            <a:fillRect/>
          </a:stretch>
        </p:blipFill>
        <p:spPr>
          <a:xfrm>
            <a:off x="-38100" y="-381000"/>
            <a:ext cx="9182100" cy="7239000"/>
          </a:xfrm>
          <a:prstGeom prst="rect">
            <a:avLst/>
          </a:prstGeom>
        </p:spPr>
      </p:pic>
    </p:spTree>
    <p:extLst>
      <p:ext uri="{BB962C8B-B14F-4D97-AF65-F5344CB8AC3E}">
        <p14:creationId xmlns:p14="http://schemas.microsoft.com/office/powerpoint/2010/main" val="1588045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B03024-04A6-4594-8559-DFB57F52A1D0}"/>
              </a:ext>
            </a:extLst>
          </p:cNvPr>
          <p:cNvPicPr>
            <a:picLocks noChangeAspect="1"/>
          </p:cNvPicPr>
          <p:nvPr/>
        </p:nvPicPr>
        <p:blipFill>
          <a:blip r:embed="rId2"/>
          <a:stretch>
            <a:fillRect/>
          </a:stretch>
        </p:blipFill>
        <p:spPr>
          <a:xfrm>
            <a:off x="-1295400" y="-1219200"/>
            <a:ext cx="11582400" cy="8077200"/>
          </a:xfrm>
          <a:prstGeom prst="rect">
            <a:avLst/>
          </a:prstGeom>
        </p:spPr>
      </p:pic>
      <p:sp>
        <p:nvSpPr>
          <p:cNvPr id="3" name="Oval 2">
            <a:extLst>
              <a:ext uri="{FF2B5EF4-FFF2-40B4-BE49-F238E27FC236}">
                <a16:creationId xmlns:a16="http://schemas.microsoft.com/office/drawing/2014/main" id="{DB2880F7-2F06-4454-B2C3-7C95891BBE69}"/>
              </a:ext>
            </a:extLst>
          </p:cNvPr>
          <p:cNvSpPr/>
          <p:nvPr/>
        </p:nvSpPr>
        <p:spPr>
          <a:xfrm>
            <a:off x="4267200" y="1371600"/>
            <a:ext cx="1295400" cy="1905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17050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771D68-1825-46E7-A169-D9A44B40BC54}"/>
              </a:ext>
            </a:extLst>
          </p:cNvPr>
          <p:cNvPicPr>
            <a:picLocks noChangeAspect="1"/>
          </p:cNvPicPr>
          <p:nvPr/>
        </p:nvPicPr>
        <p:blipFill>
          <a:blip r:embed="rId2"/>
          <a:stretch>
            <a:fillRect/>
          </a:stretch>
        </p:blipFill>
        <p:spPr>
          <a:xfrm>
            <a:off x="-2362200" y="-1371600"/>
            <a:ext cx="14173200" cy="8458200"/>
          </a:xfrm>
          <a:prstGeom prst="rect">
            <a:avLst/>
          </a:prstGeom>
        </p:spPr>
      </p:pic>
      <p:sp>
        <p:nvSpPr>
          <p:cNvPr id="3" name="Left Arrow 4">
            <a:extLst>
              <a:ext uri="{FF2B5EF4-FFF2-40B4-BE49-F238E27FC236}">
                <a16:creationId xmlns:a16="http://schemas.microsoft.com/office/drawing/2014/main" id="{7C78B760-9251-4E6C-B19A-F0D7012CF316}"/>
              </a:ext>
            </a:extLst>
          </p:cNvPr>
          <p:cNvSpPr/>
          <p:nvPr/>
        </p:nvSpPr>
        <p:spPr>
          <a:xfrm>
            <a:off x="2514600" y="6019800"/>
            <a:ext cx="914400" cy="381000"/>
          </a:xfrm>
          <a:prstGeom prst="leftArrow">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ight Arrow 3">
            <a:extLst>
              <a:ext uri="{FF2B5EF4-FFF2-40B4-BE49-F238E27FC236}">
                <a16:creationId xmlns:a16="http://schemas.microsoft.com/office/drawing/2014/main" id="{06E31998-2BEE-44E8-A4DA-F5FAC9882147}"/>
              </a:ext>
            </a:extLst>
          </p:cNvPr>
          <p:cNvSpPr/>
          <p:nvPr/>
        </p:nvSpPr>
        <p:spPr>
          <a:xfrm>
            <a:off x="5715000" y="5999950"/>
            <a:ext cx="838200" cy="381000"/>
          </a:xfrm>
          <a:prstGeom prst="rightArrow">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36655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19200" y="5486400"/>
            <a:ext cx="6400800" cy="1219200"/>
          </a:xfrm>
        </p:spPr>
        <p:txBody>
          <a:bodyPr/>
          <a:lstStyle/>
          <a:p>
            <a:r>
              <a:rPr lang="en-US" u="sng" dirty="0">
                <a:solidFill>
                  <a:srgbClr val="FFC000"/>
                </a:solidFill>
              </a:rPr>
              <a:t>SESSION</a:t>
            </a:r>
            <a:r>
              <a:rPr lang="en-US" u="sng" dirty="0"/>
              <a:t> </a:t>
            </a:r>
            <a:r>
              <a:rPr lang="en-US" u="sng" dirty="0">
                <a:solidFill>
                  <a:srgbClr val="FFC000"/>
                </a:solidFill>
              </a:rPr>
              <a:t>ONE of THREE </a:t>
            </a:r>
          </a:p>
        </p:txBody>
      </p:sp>
      <p:sp>
        <p:nvSpPr>
          <p:cNvPr id="4" name="Title 1"/>
          <p:cNvSpPr>
            <a:spLocks noGrp="1"/>
          </p:cNvSpPr>
          <p:nvPr>
            <p:ph type="ctrTitle"/>
          </p:nvPr>
        </p:nvSpPr>
        <p:spPr>
          <a:xfrm>
            <a:off x="228600" y="1752600"/>
            <a:ext cx="8686800" cy="2895600"/>
          </a:xfrm>
        </p:spPr>
        <p:txBody>
          <a:bodyPr>
            <a:noAutofit/>
          </a:bodyPr>
          <a:lstStyle/>
          <a:p>
            <a:pPr>
              <a:defRPr/>
            </a:pPr>
            <a:br>
              <a:rPr sz="6000" dirty="0"/>
            </a:br>
            <a:r>
              <a:rPr sz="6000" dirty="0"/>
              <a:t>Member </a:t>
            </a:r>
            <a:r>
              <a:rPr lang="en-US" sz="6000" dirty="0"/>
              <a:t>Management</a:t>
            </a:r>
            <a:br>
              <a:rPr sz="6000" dirty="0"/>
            </a:br>
            <a:r>
              <a:rPr sz="6000" dirty="0"/>
              <a:t>for </a:t>
            </a:r>
            <a:br>
              <a:rPr sz="6000" dirty="0"/>
            </a:br>
            <a:r>
              <a:rPr lang="en-US" sz="6000" dirty="0"/>
              <a:t>Faithful Comptrollers</a:t>
            </a:r>
            <a:endParaRPr sz="6000" dirty="0"/>
          </a:p>
        </p:txBody>
      </p:sp>
      <p:pic>
        <p:nvPicPr>
          <p:cNvPr id="5" name="Picture 2">
            <a:extLst>
              <a:ext uri="{FF2B5EF4-FFF2-40B4-BE49-F238E27FC236}">
                <a16:creationId xmlns:a16="http://schemas.microsoft.com/office/drawing/2014/main" id="{5DB27F16-D4C3-4B86-9EC0-57215FDE2A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123006"/>
            <a:ext cx="1219200" cy="1582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771D68-1825-46E7-A169-D9A44B40BC54}"/>
              </a:ext>
            </a:extLst>
          </p:cNvPr>
          <p:cNvPicPr>
            <a:picLocks noChangeAspect="1"/>
          </p:cNvPicPr>
          <p:nvPr/>
        </p:nvPicPr>
        <p:blipFill>
          <a:blip r:embed="rId2"/>
          <a:stretch>
            <a:fillRect/>
          </a:stretch>
        </p:blipFill>
        <p:spPr>
          <a:xfrm>
            <a:off x="-2362200" y="-1371600"/>
            <a:ext cx="14173200" cy="8458200"/>
          </a:xfrm>
          <a:prstGeom prst="rect">
            <a:avLst/>
          </a:prstGeom>
        </p:spPr>
      </p:pic>
      <p:sp>
        <p:nvSpPr>
          <p:cNvPr id="4" name="Right Arrow 3">
            <a:extLst>
              <a:ext uri="{FF2B5EF4-FFF2-40B4-BE49-F238E27FC236}">
                <a16:creationId xmlns:a16="http://schemas.microsoft.com/office/drawing/2014/main" id="{06E31998-2BEE-44E8-A4DA-F5FAC9882147}"/>
              </a:ext>
            </a:extLst>
          </p:cNvPr>
          <p:cNvSpPr/>
          <p:nvPr/>
        </p:nvSpPr>
        <p:spPr>
          <a:xfrm>
            <a:off x="5715000" y="5999950"/>
            <a:ext cx="838200" cy="381000"/>
          </a:xfrm>
          <a:prstGeom prst="rightArrow">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7664DFD-964E-47C0-A52F-5997E4DDFDB3}"/>
              </a:ext>
            </a:extLst>
          </p:cNvPr>
          <p:cNvSpPr/>
          <p:nvPr/>
        </p:nvSpPr>
        <p:spPr>
          <a:xfrm>
            <a:off x="3733800" y="4800600"/>
            <a:ext cx="3886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We will choose the “TRAINING” button.</a:t>
            </a:r>
          </a:p>
        </p:txBody>
      </p:sp>
    </p:spTree>
    <p:extLst>
      <p:ext uri="{BB962C8B-B14F-4D97-AF65-F5344CB8AC3E}">
        <p14:creationId xmlns:p14="http://schemas.microsoft.com/office/powerpoint/2010/main" val="1242242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2F204A-BFCA-4D77-BB71-D0EEAB8F9D87}"/>
              </a:ext>
            </a:extLst>
          </p:cNvPr>
          <p:cNvPicPr>
            <a:picLocks noChangeAspect="1"/>
          </p:cNvPicPr>
          <p:nvPr/>
        </p:nvPicPr>
        <p:blipFill>
          <a:blip r:embed="rId2"/>
          <a:stretch>
            <a:fillRect/>
          </a:stretch>
        </p:blipFill>
        <p:spPr>
          <a:xfrm>
            <a:off x="-2971800" y="-1524000"/>
            <a:ext cx="13258800" cy="8382000"/>
          </a:xfrm>
          <a:prstGeom prst="rect">
            <a:avLst/>
          </a:prstGeom>
        </p:spPr>
      </p:pic>
      <p:sp>
        <p:nvSpPr>
          <p:cNvPr id="3" name="Rectangle 2">
            <a:extLst>
              <a:ext uri="{FF2B5EF4-FFF2-40B4-BE49-F238E27FC236}">
                <a16:creationId xmlns:a16="http://schemas.microsoft.com/office/drawing/2014/main" id="{9B911410-A1D0-4E34-B5C4-DBFA20743C2C}"/>
              </a:ext>
            </a:extLst>
          </p:cNvPr>
          <p:cNvSpPr/>
          <p:nvPr/>
        </p:nvSpPr>
        <p:spPr>
          <a:xfrm>
            <a:off x="7010400" y="1281313"/>
            <a:ext cx="2057400" cy="1309487"/>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This one button push now takes us to the “TRAINING APPLICATION”.  </a:t>
            </a:r>
          </a:p>
        </p:txBody>
      </p:sp>
      <p:cxnSp>
        <p:nvCxnSpPr>
          <p:cNvPr id="6" name="Curved Connector 13">
            <a:extLst>
              <a:ext uri="{FF2B5EF4-FFF2-40B4-BE49-F238E27FC236}">
                <a16:creationId xmlns:a16="http://schemas.microsoft.com/office/drawing/2014/main" id="{CC424052-0C59-420E-AA8C-B652EC254952}"/>
              </a:ext>
            </a:extLst>
          </p:cNvPr>
          <p:cNvCxnSpPr/>
          <p:nvPr/>
        </p:nvCxnSpPr>
        <p:spPr>
          <a:xfrm rot="16200000" flipV="1">
            <a:off x="6926580" y="361726"/>
            <a:ext cx="990600" cy="822960"/>
          </a:xfrm>
          <a:prstGeom prst="curvedConnector3">
            <a:avLst>
              <a:gd name="adj1" fmla="val 107380"/>
            </a:avLst>
          </a:prstGeom>
          <a:ln w="22225"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014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png"/>
          <p:cNvPicPr>
            <a:picLocks noChangeAspect="1"/>
          </p:cNvPicPr>
          <p:nvPr/>
        </p:nvPicPr>
        <p:blipFill>
          <a:blip r:embed="rId2" cstate="print"/>
          <a:stretch>
            <a:fillRect/>
          </a:stretch>
        </p:blipFill>
        <p:spPr>
          <a:xfrm>
            <a:off x="0" y="0"/>
            <a:ext cx="9144000" cy="6858000"/>
          </a:xfrm>
          <a:prstGeom prst="rect">
            <a:avLst/>
          </a:prstGeom>
          <a:solidFill>
            <a:schemeClr val="tx1"/>
          </a:solidFill>
        </p:spPr>
      </p:pic>
      <p:sp>
        <p:nvSpPr>
          <p:cNvPr id="4" name="Oval 3"/>
          <p:cNvSpPr/>
          <p:nvPr/>
        </p:nvSpPr>
        <p:spPr>
          <a:xfrm>
            <a:off x="0" y="1676400"/>
            <a:ext cx="1447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2362200" y="4114800"/>
            <a:ext cx="4876800" cy="1754326"/>
          </a:xfrm>
          <a:prstGeom prst="rect">
            <a:avLst/>
          </a:prstGeom>
          <a:solidFill>
            <a:schemeClr val="tx1"/>
          </a:solidFill>
          <a:ln w="19050">
            <a:solidFill>
              <a:srgbClr val="FF0000"/>
            </a:solidFill>
          </a:ln>
        </p:spPr>
        <p:txBody>
          <a:bodyPr wrap="square" rtlCol="0">
            <a:spAutoFit/>
          </a:bodyPr>
          <a:lstStyle/>
          <a:p>
            <a:r>
              <a:rPr lang="en-US" dirty="0">
                <a:solidFill>
                  <a:schemeClr val="bg1"/>
                </a:solidFill>
              </a:rPr>
              <a:t>On this page will search for a member of the assembly.  There are two ways to find a member’s record. </a:t>
            </a:r>
          </a:p>
          <a:p>
            <a:r>
              <a:rPr lang="en-US" dirty="0">
                <a:solidFill>
                  <a:schemeClr val="bg1"/>
                </a:solidFill>
              </a:rPr>
              <a:t>1 - type in the “Last Name” box the member’s last</a:t>
            </a:r>
          </a:p>
          <a:p>
            <a:r>
              <a:rPr lang="en-US" dirty="0">
                <a:solidFill>
                  <a:schemeClr val="bg1"/>
                </a:solidFill>
              </a:rPr>
              <a:t>      name or the first letter of the last name (G).</a:t>
            </a:r>
          </a:p>
          <a:p>
            <a:r>
              <a:rPr lang="en-US" dirty="0">
                <a:solidFill>
                  <a:schemeClr val="bg1"/>
                </a:solidFill>
              </a:rPr>
              <a:t>2 – type in the member’s membership number.</a:t>
            </a:r>
          </a:p>
        </p:txBody>
      </p:sp>
    </p:spTree>
  </p:cSld>
  <p:clrMapOvr>
    <a:masterClrMapping/>
  </p:clrMapOvr>
  <p:transition>
    <p:wheel spokes="2"/>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F76E20-D0F7-43EE-BB94-6E62BF305C23}"/>
              </a:ext>
            </a:extLst>
          </p:cNvPr>
          <p:cNvPicPr>
            <a:picLocks noChangeAspect="1"/>
          </p:cNvPicPr>
          <p:nvPr/>
        </p:nvPicPr>
        <p:blipFill>
          <a:blip r:embed="rId2"/>
          <a:stretch>
            <a:fillRect/>
          </a:stretch>
        </p:blipFill>
        <p:spPr>
          <a:xfrm>
            <a:off x="-2476500" y="-1219200"/>
            <a:ext cx="14097000" cy="8534400"/>
          </a:xfrm>
          <a:prstGeom prst="rect">
            <a:avLst/>
          </a:prstGeom>
        </p:spPr>
      </p:pic>
      <p:sp>
        <p:nvSpPr>
          <p:cNvPr id="3" name="Rectangle 2">
            <a:extLst>
              <a:ext uri="{FF2B5EF4-FFF2-40B4-BE49-F238E27FC236}">
                <a16:creationId xmlns:a16="http://schemas.microsoft.com/office/drawing/2014/main" id="{E327186E-C2BC-4B21-A4C6-309447307321}"/>
              </a:ext>
            </a:extLst>
          </p:cNvPr>
          <p:cNvSpPr/>
          <p:nvPr/>
        </p:nvSpPr>
        <p:spPr>
          <a:xfrm>
            <a:off x="2514600" y="4876800"/>
            <a:ext cx="3408829" cy="1371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We are looking for a member whose last name begins with a “G”. Enter the Letter G then click the search button or “enter” from the key board.</a:t>
            </a:r>
          </a:p>
        </p:txBody>
      </p:sp>
      <p:sp>
        <p:nvSpPr>
          <p:cNvPr id="4" name="Arc 3">
            <a:extLst>
              <a:ext uri="{FF2B5EF4-FFF2-40B4-BE49-F238E27FC236}">
                <a16:creationId xmlns:a16="http://schemas.microsoft.com/office/drawing/2014/main" id="{C5464835-E07A-4CEC-BD3B-7AA0F665577A}"/>
              </a:ext>
            </a:extLst>
          </p:cNvPr>
          <p:cNvSpPr/>
          <p:nvPr/>
        </p:nvSpPr>
        <p:spPr>
          <a:xfrm>
            <a:off x="3048000" y="5334000"/>
            <a:ext cx="76200"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Shape 4">
            <a:extLst>
              <a:ext uri="{FF2B5EF4-FFF2-40B4-BE49-F238E27FC236}">
                <a16:creationId xmlns:a16="http://schemas.microsoft.com/office/drawing/2014/main" id="{1C14704F-E082-44DB-A2B2-FA26A58FA82E}"/>
              </a:ext>
            </a:extLst>
          </p:cNvPr>
          <p:cNvSpPr/>
          <p:nvPr/>
        </p:nvSpPr>
        <p:spPr>
          <a:xfrm>
            <a:off x="1295400" y="4079197"/>
            <a:ext cx="1219200" cy="1483403"/>
          </a:xfrm>
          <a:custGeom>
            <a:avLst/>
            <a:gdLst>
              <a:gd name="connsiteX0" fmla="*/ 1423968 w 1423968"/>
              <a:gd name="connsiteY0" fmla="*/ 1347595 h 1347595"/>
              <a:gd name="connsiteX1" fmla="*/ 2421 w 1423968"/>
              <a:gd name="connsiteY1" fmla="*/ 402459 h 1347595"/>
              <a:gd name="connsiteX2" fmla="*/ 1085870 w 1423968"/>
              <a:gd name="connsiteY2" fmla="*/ 18257 h 1347595"/>
              <a:gd name="connsiteX3" fmla="*/ 1178079 w 1423968"/>
              <a:gd name="connsiteY3" fmla="*/ 48994 h 1347595"/>
            </a:gdLst>
            <a:ahLst/>
            <a:cxnLst>
              <a:cxn ang="0">
                <a:pos x="connsiteX0" y="connsiteY0"/>
              </a:cxn>
              <a:cxn ang="0">
                <a:pos x="connsiteX1" y="connsiteY1"/>
              </a:cxn>
              <a:cxn ang="0">
                <a:pos x="connsiteX2" y="connsiteY2"/>
              </a:cxn>
              <a:cxn ang="0">
                <a:pos x="connsiteX3" y="connsiteY3"/>
              </a:cxn>
            </a:cxnLst>
            <a:rect l="l" t="t" r="r" b="b"/>
            <a:pathLst>
              <a:path w="1423968" h="1347595">
                <a:moveTo>
                  <a:pt x="1423968" y="1347595"/>
                </a:moveTo>
                <a:cubicBezTo>
                  <a:pt x="741369" y="985805"/>
                  <a:pt x="58771" y="624015"/>
                  <a:pt x="2421" y="402459"/>
                </a:cubicBezTo>
                <a:cubicBezTo>
                  <a:pt x="-53929" y="180903"/>
                  <a:pt x="889927" y="77168"/>
                  <a:pt x="1085870" y="18257"/>
                </a:cubicBezTo>
                <a:cubicBezTo>
                  <a:pt x="1281813" y="-40654"/>
                  <a:pt x="1171676" y="63081"/>
                  <a:pt x="1178079" y="4899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3528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2171700" y="-1371600"/>
            <a:ext cx="13487400" cy="8610600"/>
          </a:xfrm>
          <a:prstGeom prst="rect">
            <a:avLst/>
          </a:prstGeom>
          <a:noFill/>
          <a:ln w="9525">
            <a:noFill/>
            <a:miter lim="800000"/>
            <a:headEnd/>
            <a:tailEnd/>
          </a:ln>
        </p:spPr>
      </p:pic>
      <p:sp>
        <p:nvSpPr>
          <p:cNvPr id="3" name="Rectangle 2"/>
          <p:cNvSpPr/>
          <p:nvPr/>
        </p:nvSpPr>
        <p:spPr>
          <a:xfrm>
            <a:off x="2438400" y="6324600"/>
            <a:ext cx="35814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We will now click on Godi, Robert J.</a:t>
            </a:r>
          </a:p>
        </p:txBody>
      </p:sp>
      <p:sp>
        <p:nvSpPr>
          <p:cNvPr id="4" name="Freeform 3"/>
          <p:cNvSpPr/>
          <p:nvPr/>
        </p:nvSpPr>
        <p:spPr>
          <a:xfrm>
            <a:off x="685800" y="4953000"/>
            <a:ext cx="1692875" cy="1742303"/>
          </a:xfrm>
          <a:custGeom>
            <a:avLst/>
            <a:gdLst>
              <a:gd name="connsiteX0" fmla="*/ 1692875 w 1692875"/>
              <a:gd name="connsiteY0" fmla="*/ 1742303 h 1742303"/>
              <a:gd name="connsiteX1" fmla="*/ 74140 w 1692875"/>
              <a:gd name="connsiteY1" fmla="*/ 395416 h 1742303"/>
              <a:gd name="connsiteX2" fmla="*/ 1248032 w 1692875"/>
              <a:gd name="connsiteY2" fmla="*/ 0 h 1742303"/>
            </a:gdLst>
            <a:ahLst/>
            <a:cxnLst>
              <a:cxn ang="0">
                <a:pos x="connsiteX0" y="connsiteY0"/>
              </a:cxn>
              <a:cxn ang="0">
                <a:pos x="connsiteX1" y="connsiteY1"/>
              </a:cxn>
              <a:cxn ang="0">
                <a:pos x="connsiteX2" y="connsiteY2"/>
              </a:cxn>
            </a:cxnLst>
            <a:rect l="l" t="t" r="r" b="b"/>
            <a:pathLst>
              <a:path w="1692875" h="1742303">
                <a:moveTo>
                  <a:pt x="1692875" y="1742303"/>
                </a:moveTo>
                <a:cubicBezTo>
                  <a:pt x="920578" y="1214051"/>
                  <a:pt x="148281" y="685800"/>
                  <a:pt x="74140" y="395416"/>
                </a:cubicBezTo>
                <a:cubicBezTo>
                  <a:pt x="0" y="105032"/>
                  <a:pt x="624016" y="52516"/>
                  <a:pt x="1248032" y="0"/>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1752600" y="-1447800"/>
            <a:ext cx="11277600" cy="8305800"/>
          </a:xfrm>
          <a:prstGeom prst="rect">
            <a:avLst/>
          </a:prstGeom>
          <a:noFill/>
          <a:ln w="9525">
            <a:noFill/>
            <a:miter lim="800000"/>
            <a:headEnd/>
            <a:tailEnd/>
          </a:ln>
        </p:spPr>
      </p:pic>
      <p:sp>
        <p:nvSpPr>
          <p:cNvPr id="3" name="Oval 2"/>
          <p:cNvSpPr/>
          <p:nvPr/>
        </p:nvSpPr>
        <p:spPr>
          <a:xfrm>
            <a:off x="0" y="2438400"/>
            <a:ext cx="1752600" cy="1828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228600" y="4330262"/>
            <a:ext cx="1295400" cy="1676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Use these Links to scroll between sections  </a:t>
            </a:r>
          </a:p>
        </p:txBody>
      </p:sp>
      <p:sp>
        <p:nvSpPr>
          <p:cNvPr id="7" name="Rectangle 6"/>
          <p:cNvSpPr/>
          <p:nvPr/>
        </p:nvSpPr>
        <p:spPr>
          <a:xfrm>
            <a:off x="7239000" y="381000"/>
            <a:ext cx="2057400" cy="3733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The Third Degree Emblem show us that he is an active member of the council. If there is no emblem he maybe inactive, suspended or deceased. If he is a Fourth Degree Member both emblems will appear.</a:t>
            </a:r>
          </a:p>
        </p:txBody>
      </p:sp>
      <p:sp>
        <p:nvSpPr>
          <p:cNvPr id="8" name="Oval 7"/>
          <p:cNvSpPr/>
          <p:nvPr/>
        </p:nvSpPr>
        <p:spPr>
          <a:xfrm>
            <a:off x="3048000" y="2667000"/>
            <a:ext cx="9906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flipH="1" flipV="1">
            <a:off x="4087943" y="2895600"/>
            <a:ext cx="3200400" cy="6858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277100" y="4343400"/>
            <a:ext cx="1981200" cy="243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This slide and the next are all on one screen in the program. We will now fill in all missing information we have available.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3505200" y="-1447800"/>
            <a:ext cx="13030200" cy="8305800"/>
          </a:xfrm>
          <a:prstGeom prst="rect">
            <a:avLst/>
          </a:prstGeom>
          <a:noFill/>
          <a:ln w="9525">
            <a:noFill/>
            <a:miter lim="800000"/>
            <a:headEnd/>
            <a:tailEnd/>
          </a:ln>
        </p:spPr>
      </p:pic>
      <p:sp>
        <p:nvSpPr>
          <p:cNvPr id="3" name="Rectangle 2"/>
          <p:cNvSpPr/>
          <p:nvPr/>
        </p:nvSpPr>
        <p:spPr>
          <a:xfrm>
            <a:off x="7315200" y="2514600"/>
            <a:ext cx="16764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We will add his  phone numbers and then we will click on the “Save Address Info” Button.</a:t>
            </a:r>
          </a:p>
        </p:txBody>
      </p:sp>
      <p:cxnSp>
        <p:nvCxnSpPr>
          <p:cNvPr id="5" name="Straight Arrow Connector 4"/>
          <p:cNvCxnSpPr>
            <a:cxnSpLocks/>
            <a:stCxn id="3" idx="2"/>
          </p:cNvCxnSpPr>
          <p:nvPr/>
        </p:nvCxnSpPr>
        <p:spPr>
          <a:xfrm flipH="1">
            <a:off x="6629400" y="4343400"/>
            <a:ext cx="1524000" cy="20574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2209800" y="-1600200"/>
            <a:ext cx="13639800" cy="8610600"/>
          </a:xfrm>
          <a:prstGeom prst="rect">
            <a:avLst/>
          </a:prstGeom>
          <a:noFill/>
          <a:ln w="9525">
            <a:noFill/>
            <a:miter lim="800000"/>
            <a:headEnd/>
            <a:tailEnd/>
          </a:ln>
        </p:spPr>
      </p:pic>
      <p:sp>
        <p:nvSpPr>
          <p:cNvPr id="3" name="Rectangle 2"/>
          <p:cNvSpPr/>
          <p:nvPr/>
        </p:nvSpPr>
        <p:spPr>
          <a:xfrm>
            <a:off x="4724400" y="2286000"/>
            <a:ext cx="3886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FF0000"/>
                </a:solidFill>
              </a:rPr>
              <a:t>Please note confirmation of data saved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04010A-AF42-4EB9-9BAF-E07C68A2C35F}"/>
              </a:ext>
            </a:extLst>
          </p:cNvPr>
          <p:cNvPicPr>
            <a:picLocks noChangeAspect="1"/>
          </p:cNvPicPr>
          <p:nvPr/>
        </p:nvPicPr>
        <p:blipFill>
          <a:blip r:embed="rId2"/>
          <a:stretch>
            <a:fillRect/>
          </a:stretch>
        </p:blipFill>
        <p:spPr>
          <a:xfrm>
            <a:off x="-2667000" y="-838200"/>
            <a:ext cx="14173200" cy="7696200"/>
          </a:xfrm>
          <a:prstGeom prst="rect">
            <a:avLst/>
          </a:prstGeom>
        </p:spPr>
      </p:pic>
      <p:sp>
        <p:nvSpPr>
          <p:cNvPr id="3" name="Oval 2">
            <a:extLst>
              <a:ext uri="{FF2B5EF4-FFF2-40B4-BE49-F238E27FC236}">
                <a16:creationId xmlns:a16="http://schemas.microsoft.com/office/drawing/2014/main" id="{01D69B79-D728-4155-8598-90A661C1E856}"/>
              </a:ext>
            </a:extLst>
          </p:cNvPr>
          <p:cNvSpPr/>
          <p:nvPr/>
        </p:nvSpPr>
        <p:spPr>
          <a:xfrm>
            <a:off x="609600" y="2743200"/>
            <a:ext cx="1524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36428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2209800" y="-1371600"/>
            <a:ext cx="13716000" cy="8229600"/>
          </a:xfrm>
          <a:prstGeom prst="rect">
            <a:avLst/>
          </a:prstGeom>
          <a:noFill/>
          <a:ln w="9525">
            <a:noFill/>
            <a:miter lim="800000"/>
            <a:headEnd/>
            <a:tailEnd/>
          </a:ln>
        </p:spPr>
      </p:pic>
      <p:sp>
        <p:nvSpPr>
          <p:cNvPr id="3" name="Rectangle 2"/>
          <p:cNvSpPr/>
          <p:nvPr/>
        </p:nvSpPr>
        <p:spPr>
          <a:xfrm>
            <a:off x="228600" y="609600"/>
            <a:ext cx="1524000" cy="26670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Check the data boxes and enter any missing information you have.</a:t>
            </a:r>
          </a:p>
          <a:p>
            <a:pPr algn="ctr"/>
            <a:r>
              <a:rPr lang="en-US" dirty="0">
                <a:solidFill>
                  <a:schemeClr val="bg1"/>
                </a:solidFill>
              </a:rPr>
              <a:t>Enter “YES” if member has “Regalia” </a:t>
            </a:r>
          </a:p>
        </p:txBody>
      </p:sp>
      <p:sp>
        <p:nvSpPr>
          <p:cNvPr id="4" name="Freeform 3"/>
          <p:cNvSpPr/>
          <p:nvPr/>
        </p:nvSpPr>
        <p:spPr>
          <a:xfrm>
            <a:off x="605481" y="3286897"/>
            <a:ext cx="1359243" cy="772297"/>
          </a:xfrm>
          <a:custGeom>
            <a:avLst/>
            <a:gdLst>
              <a:gd name="connsiteX0" fmla="*/ 0 w 1359243"/>
              <a:gd name="connsiteY0" fmla="*/ 0 h 772297"/>
              <a:gd name="connsiteX1" fmla="*/ 914400 w 1359243"/>
              <a:gd name="connsiteY1" fmla="*/ 716692 h 772297"/>
              <a:gd name="connsiteX2" fmla="*/ 1359243 w 1359243"/>
              <a:gd name="connsiteY2" fmla="*/ 333633 h 772297"/>
            </a:gdLst>
            <a:ahLst/>
            <a:cxnLst>
              <a:cxn ang="0">
                <a:pos x="connsiteX0" y="connsiteY0"/>
              </a:cxn>
              <a:cxn ang="0">
                <a:pos x="connsiteX1" y="connsiteY1"/>
              </a:cxn>
              <a:cxn ang="0">
                <a:pos x="connsiteX2" y="connsiteY2"/>
              </a:cxn>
            </a:cxnLst>
            <a:rect l="l" t="t" r="r" b="b"/>
            <a:pathLst>
              <a:path w="1359243" h="772297">
                <a:moveTo>
                  <a:pt x="0" y="0"/>
                </a:moveTo>
                <a:cubicBezTo>
                  <a:pt x="343930" y="330543"/>
                  <a:pt x="687860" y="661087"/>
                  <a:pt x="914400" y="716692"/>
                </a:cubicBezTo>
                <a:cubicBezTo>
                  <a:pt x="1140940" y="772297"/>
                  <a:pt x="1250091" y="552965"/>
                  <a:pt x="1359243" y="333633"/>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Rectangle 4"/>
          <p:cNvSpPr/>
          <p:nvPr/>
        </p:nvSpPr>
        <p:spPr>
          <a:xfrm>
            <a:off x="381000" y="4419600"/>
            <a:ext cx="1295400" cy="147457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DO NOT forget to SAVE in each section</a:t>
            </a:r>
          </a:p>
        </p:txBody>
      </p:sp>
      <p:sp>
        <p:nvSpPr>
          <p:cNvPr id="6" name="Freeform 5"/>
          <p:cNvSpPr/>
          <p:nvPr/>
        </p:nvSpPr>
        <p:spPr>
          <a:xfrm>
            <a:off x="1676400" y="3890283"/>
            <a:ext cx="4374292" cy="1346886"/>
          </a:xfrm>
          <a:custGeom>
            <a:avLst/>
            <a:gdLst>
              <a:gd name="connsiteX0" fmla="*/ 0 w 4374292"/>
              <a:gd name="connsiteY0" fmla="*/ 1346886 h 1346886"/>
              <a:gd name="connsiteX1" fmla="*/ 3595816 w 4374292"/>
              <a:gd name="connsiteY1" fmla="*/ 988540 h 1346886"/>
              <a:gd name="connsiteX2" fmla="*/ 4374292 w 4374292"/>
              <a:gd name="connsiteY2" fmla="*/ 0 h 1346886"/>
            </a:gdLst>
            <a:ahLst/>
            <a:cxnLst>
              <a:cxn ang="0">
                <a:pos x="connsiteX0" y="connsiteY0"/>
              </a:cxn>
              <a:cxn ang="0">
                <a:pos x="connsiteX1" y="connsiteY1"/>
              </a:cxn>
              <a:cxn ang="0">
                <a:pos x="connsiteX2" y="connsiteY2"/>
              </a:cxn>
            </a:cxnLst>
            <a:rect l="l" t="t" r="r" b="b"/>
            <a:pathLst>
              <a:path w="4374292" h="1346886">
                <a:moveTo>
                  <a:pt x="0" y="1346886"/>
                </a:moveTo>
                <a:cubicBezTo>
                  <a:pt x="1433383" y="1279953"/>
                  <a:pt x="2866767" y="1213021"/>
                  <a:pt x="3595816" y="988540"/>
                </a:cubicBezTo>
                <a:cubicBezTo>
                  <a:pt x="4324865" y="764059"/>
                  <a:pt x="4349578" y="382029"/>
                  <a:pt x="4374292" y="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Freeform 7"/>
          <p:cNvSpPr/>
          <p:nvPr/>
        </p:nvSpPr>
        <p:spPr>
          <a:xfrm>
            <a:off x="1680519" y="5020962"/>
            <a:ext cx="5797378" cy="243016"/>
          </a:xfrm>
          <a:custGeom>
            <a:avLst/>
            <a:gdLst>
              <a:gd name="connsiteX0" fmla="*/ 0 w 5797378"/>
              <a:gd name="connsiteY0" fmla="*/ 243016 h 243016"/>
              <a:gd name="connsiteX1" fmla="*/ 4917989 w 5797378"/>
              <a:gd name="connsiteY1" fmla="*/ 8238 h 243016"/>
              <a:gd name="connsiteX2" fmla="*/ 5276335 w 5797378"/>
              <a:gd name="connsiteY2" fmla="*/ 193589 h 243016"/>
            </a:gdLst>
            <a:ahLst/>
            <a:cxnLst>
              <a:cxn ang="0">
                <a:pos x="connsiteX0" y="connsiteY0"/>
              </a:cxn>
              <a:cxn ang="0">
                <a:pos x="connsiteX1" y="connsiteY1"/>
              </a:cxn>
              <a:cxn ang="0">
                <a:pos x="connsiteX2" y="connsiteY2"/>
              </a:cxn>
            </a:cxnLst>
            <a:rect l="l" t="t" r="r" b="b"/>
            <a:pathLst>
              <a:path w="5797378" h="243016">
                <a:moveTo>
                  <a:pt x="0" y="243016"/>
                </a:moveTo>
                <a:lnTo>
                  <a:pt x="4917989" y="8238"/>
                </a:lnTo>
                <a:cubicBezTo>
                  <a:pt x="5797378" y="0"/>
                  <a:pt x="5220730" y="162697"/>
                  <a:pt x="5276335" y="193589"/>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7C78A8-7F1F-43E8-975D-1F77051FAC65}"/>
              </a:ext>
            </a:extLst>
          </p:cNvPr>
          <p:cNvPicPr>
            <a:picLocks noChangeAspect="1"/>
          </p:cNvPicPr>
          <p:nvPr/>
        </p:nvPicPr>
        <p:blipFill>
          <a:blip r:embed="rId2"/>
          <a:stretch>
            <a:fillRect/>
          </a:stretch>
        </p:blipFill>
        <p:spPr>
          <a:xfrm>
            <a:off x="0" y="-1371600"/>
            <a:ext cx="9220200" cy="8229600"/>
          </a:xfrm>
          <a:prstGeom prst="rect">
            <a:avLst/>
          </a:prstGeom>
        </p:spPr>
      </p:pic>
      <p:sp>
        <p:nvSpPr>
          <p:cNvPr id="3" name="Oval 2">
            <a:extLst>
              <a:ext uri="{FF2B5EF4-FFF2-40B4-BE49-F238E27FC236}">
                <a16:creationId xmlns:a16="http://schemas.microsoft.com/office/drawing/2014/main" id="{3DB76CE8-2D79-4A0A-B374-89D01B67C0D1}"/>
              </a:ext>
            </a:extLst>
          </p:cNvPr>
          <p:cNvSpPr/>
          <p:nvPr/>
        </p:nvSpPr>
        <p:spPr>
          <a:xfrm>
            <a:off x="7848600" y="304800"/>
            <a:ext cx="685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7DF68876-5760-4C8C-9926-999C8FE0AB14}"/>
              </a:ext>
            </a:extLst>
          </p:cNvPr>
          <p:cNvCxnSpPr>
            <a:cxnSpLocks/>
          </p:cNvCxnSpPr>
          <p:nvPr/>
        </p:nvCxnSpPr>
        <p:spPr>
          <a:xfrm flipH="1" flipV="1">
            <a:off x="8496300" y="609600"/>
            <a:ext cx="49530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3D1D718-E1F4-4861-BFA1-3FE3D5D8AD79}"/>
              </a:ext>
            </a:extLst>
          </p:cNvPr>
          <p:cNvSpPr/>
          <p:nvPr/>
        </p:nvSpPr>
        <p:spPr>
          <a:xfrm>
            <a:off x="304800" y="4038600"/>
            <a:ext cx="4267200" cy="2438400"/>
          </a:xfrm>
          <a:prstGeom prst="rect">
            <a:avLst/>
          </a:prstGeom>
          <a:solidFill>
            <a:schemeClr val="tx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i="1" dirty="0">
                <a:solidFill>
                  <a:srgbClr val="FF0000"/>
                </a:solidFill>
              </a:rPr>
              <a:t>If you do not have a username &amp; password:</a:t>
            </a:r>
            <a:endParaRPr lang="en-US" sz="1400" i="1" dirty="0">
              <a:solidFill>
                <a:srgbClr val="FF0000"/>
              </a:solidFill>
            </a:endParaRPr>
          </a:p>
          <a:p>
            <a:pPr algn="ctr">
              <a:defRPr/>
            </a:pPr>
            <a:r>
              <a:rPr lang="en-US" sz="2800" i="1" dirty="0">
                <a:solidFill>
                  <a:schemeClr val="accent1">
                    <a:lumMod val="50000"/>
                  </a:schemeClr>
                </a:solidFill>
              </a:rPr>
              <a:t>Please Contact:</a:t>
            </a:r>
          </a:p>
          <a:p>
            <a:pPr algn="ctr">
              <a:defRPr/>
            </a:pPr>
            <a:endParaRPr lang="en-US" sz="900" dirty="0">
              <a:solidFill>
                <a:schemeClr val="accent1">
                  <a:lumMod val="60000"/>
                  <a:lumOff val="40000"/>
                </a:schemeClr>
              </a:solidFill>
            </a:endParaRPr>
          </a:p>
          <a:p>
            <a:pPr algn="ctr">
              <a:buClrTx/>
              <a:buFontTx/>
              <a:buNone/>
            </a:pPr>
            <a:r>
              <a:rPr lang="en-US" altLang="en-US" i="1" dirty="0">
                <a:solidFill>
                  <a:srgbClr val="254061"/>
                </a:solidFill>
              </a:rPr>
              <a:t>(203) 752- 4210 Select Option 1 </a:t>
            </a:r>
          </a:p>
          <a:p>
            <a:pPr algn="ctr">
              <a:buClrTx/>
              <a:buFontTx/>
              <a:buNone/>
            </a:pPr>
            <a:r>
              <a:rPr lang="en-US" altLang="en-US" dirty="0">
                <a:solidFill>
                  <a:srgbClr val="002060"/>
                </a:solidFill>
              </a:rPr>
              <a:t>or</a:t>
            </a:r>
          </a:p>
          <a:p>
            <a:pPr algn="ctr">
              <a:buClrTx/>
              <a:buFontTx/>
              <a:buNone/>
            </a:pPr>
            <a:r>
              <a:rPr lang="en-US" altLang="en-US" dirty="0">
                <a:solidFill>
                  <a:srgbClr val="254061"/>
                </a:solidFill>
              </a:rPr>
              <a:t>E-mail: Membership@kofc.org.</a:t>
            </a:r>
          </a:p>
        </p:txBody>
      </p:sp>
    </p:spTree>
    <p:extLst>
      <p:ext uri="{BB962C8B-B14F-4D97-AF65-F5344CB8AC3E}">
        <p14:creationId xmlns:p14="http://schemas.microsoft.com/office/powerpoint/2010/main" val="207019180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1981200" y="-1524000"/>
            <a:ext cx="13563600" cy="8458200"/>
          </a:xfrm>
          <a:prstGeom prst="rect">
            <a:avLst/>
          </a:prstGeom>
          <a:noFill/>
          <a:ln w="9525">
            <a:noFill/>
            <a:miter lim="800000"/>
            <a:headEnd/>
            <a:tailEnd/>
          </a:ln>
        </p:spPr>
      </p:pic>
      <p:sp>
        <p:nvSpPr>
          <p:cNvPr id="4" name="Rectangle 3"/>
          <p:cNvSpPr/>
          <p:nvPr/>
        </p:nvSpPr>
        <p:spPr>
          <a:xfrm>
            <a:off x="3098071" y="3244334"/>
            <a:ext cx="2947858" cy="369332"/>
          </a:xfrm>
          <a:prstGeom prst="rect">
            <a:avLst/>
          </a:prstGeom>
        </p:spPr>
        <p:txBody>
          <a:bodyPr wrap="none">
            <a:spAutoFit/>
          </a:bodyPr>
          <a:lstStyle/>
          <a:p>
            <a:pPr algn="ctr"/>
            <a:r>
              <a:rPr lang="en-US" dirty="0"/>
              <a:t>Personal Member Data Saved</a:t>
            </a:r>
          </a:p>
        </p:txBody>
      </p:sp>
      <p:sp>
        <p:nvSpPr>
          <p:cNvPr id="2" name="Rectangle 1">
            <a:extLst>
              <a:ext uri="{FF2B5EF4-FFF2-40B4-BE49-F238E27FC236}">
                <a16:creationId xmlns:a16="http://schemas.microsoft.com/office/drawing/2014/main" id="{1F9DCADF-0514-4A76-A6E1-9B89BB905380}"/>
              </a:ext>
            </a:extLst>
          </p:cNvPr>
          <p:cNvSpPr/>
          <p:nvPr/>
        </p:nvSpPr>
        <p:spPr>
          <a:xfrm>
            <a:off x="2172020" y="2286000"/>
            <a:ext cx="2438400"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9FAB3BE-D9B6-4EEB-8B42-0426A08C31AB}"/>
              </a:ext>
            </a:extLst>
          </p:cNvPr>
          <p:cNvSpPr/>
          <p:nvPr/>
        </p:nvSpPr>
        <p:spPr>
          <a:xfrm>
            <a:off x="228600" y="3244334"/>
            <a:ext cx="1828800" cy="4132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4114800" y="-1447800"/>
            <a:ext cx="13792200" cy="8305800"/>
          </a:xfrm>
          <a:prstGeom prst="rect">
            <a:avLst/>
          </a:prstGeom>
          <a:noFill/>
          <a:ln w="9525">
            <a:noFill/>
            <a:miter lim="800000"/>
            <a:headEnd/>
            <a:tailEnd/>
          </a:ln>
        </p:spPr>
      </p:pic>
      <p:sp>
        <p:nvSpPr>
          <p:cNvPr id="3" name="Rectangle 2"/>
          <p:cNvSpPr/>
          <p:nvPr/>
        </p:nvSpPr>
        <p:spPr>
          <a:xfrm>
            <a:off x="6553200" y="838200"/>
            <a:ext cx="2438400" cy="3886200"/>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We will now work on Bob’s Personal Information:</a:t>
            </a:r>
          </a:p>
          <a:p>
            <a:r>
              <a:rPr lang="en-US" dirty="0">
                <a:solidFill>
                  <a:schemeClr val="bg1"/>
                </a:solidFill>
              </a:rPr>
              <a:t>1  His Parish </a:t>
            </a:r>
          </a:p>
          <a:p>
            <a:r>
              <a:rPr lang="en-US" dirty="0">
                <a:solidFill>
                  <a:schemeClr val="bg1"/>
                </a:solidFill>
              </a:rPr>
              <a:t>2  Occupation</a:t>
            </a:r>
          </a:p>
          <a:p>
            <a:r>
              <a:rPr lang="en-US" dirty="0">
                <a:solidFill>
                  <a:schemeClr val="bg1"/>
                </a:solidFill>
              </a:rPr>
              <a:t>3  Marital Status</a:t>
            </a:r>
          </a:p>
          <a:p>
            <a:r>
              <a:rPr lang="en-US" dirty="0">
                <a:solidFill>
                  <a:schemeClr val="bg1"/>
                </a:solidFill>
              </a:rPr>
              <a:t>4 Employer </a:t>
            </a:r>
          </a:p>
          <a:p>
            <a:r>
              <a:rPr lang="en-US" dirty="0">
                <a:solidFill>
                  <a:schemeClr val="bg1"/>
                </a:solidFill>
              </a:rPr>
              <a:t>Most of this information will be entered by his council. Information that is incomplete and you have in your records, please fill in.</a:t>
            </a:r>
          </a:p>
        </p:txBody>
      </p:sp>
      <p:sp>
        <p:nvSpPr>
          <p:cNvPr id="4" name="Rectangle 3"/>
          <p:cNvSpPr/>
          <p:nvPr/>
        </p:nvSpPr>
        <p:spPr>
          <a:xfrm>
            <a:off x="6705600" y="6019800"/>
            <a:ext cx="1828800" cy="381000"/>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Be Sure you Save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3429000" y="-1447800"/>
            <a:ext cx="12877800" cy="8305800"/>
          </a:xfrm>
          <a:prstGeom prst="rect">
            <a:avLst/>
          </a:prstGeom>
          <a:noFill/>
          <a:ln w="9525">
            <a:noFill/>
            <a:miter lim="800000"/>
            <a:headEnd/>
            <a:tailEnd/>
          </a:ln>
        </p:spPr>
      </p:pic>
      <p:sp>
        <p:nvSpPr>
          <p:cNvPr id="3" name="Rectangle 2"/>
          <p:cNvSpPr/>
          <p:nvPr/>
        </p:nvSpPr>
        <p:spPr>
          <a:xfrm>
            <a:off x="7010400" y="228600"/>
            <a:ext cx="2133600"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We have filled in all the spouse Data and we will now save the Spouse Information. When the screen refreshes we will work on next of kin.</a:t>
            </a:r>
          </a:p>
          <a:p>
            <a:endParaRPr lang="en-US" dirty="0"/>
          </a:p>
          <a:p>
            <a:r>
              <a:rPr lang="en-US" dirty="0"/>
              <a:t>You can enter the last name by checking box;  “Use Member’s Last Name”</a:t>
            </a:r>
          </a:p>
        </p:txBody>
      </p:sp>
      <p:sp>
        <p:nvSpPr>
          <p:cNvPr id="4" name="Rectangle 3"/>
          <p:cNvSpPr/>
          <p:nvPr/>
        </p:nvSpPr>
        <p:spPr>
          <a:xfrm>
            <a:off x="7010400" y="4191000"/>
            <a:ext cx="2133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Again, much of this data will be filled in by his council, but enter whatever you have</a:t>
            </a:r>
            <a:r>
              <a:rPr lang="en-US" dirty="0">
                <a:solidFill>
                  <a:schemeClr val="tx1"/>
                </a:solidFill>
              </a:rPr>
              <a:t>.</a:t>
            </a:r>
          </a:p>
        </p:txBody>
      </p:sp>
      <p:sp>
        <p:nvSpPr>
          <p:cNvPr id="5" name="Multiply 4"/>
          <p:cNvSpPr/>
          <p:nvPr/>
        </p:nvSpPr>
        <p:spPr>
          <a:xfrm>
            <a:off x="3962400" y="1295400"/>
            <a:ext cx="152400" cy="304800"/>
          </a:xfrm>
          <a:prstGeom prst="mathMultiply">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7AA6F4-C4DB-4048-99E5-254E072C8BF8}"/>
              </a:ext>
            </a:extLst>
          </p:cNvPr>
          <p:cNvPicPr>
            <a:picLocks noChangeAspect="1"/>
          </p:cNvPicPr>
          <p:nvPr/>
        </p:nvPicPr>
        <p:blipFill>
          <a:blip r:embed="rId2"/>
          <a:stretch>
            <a:fillRect/>
          </a:stretch>
        </p:blipFill>
        <p:spPr>
          <a:xfrm>
            <a:off x="-2057400" y="-838200"/>
            <a:ext cx="13182600" cy="7620000"/>
          </a:xfrm>
          <a:prstGeom prst="rect">
            <a:avLst/>
          </a:prstGeom>
        </p:spPr>
      </p:pic>
      <p:sp>
        <p:nvSpPr>
          <p:cNvPr id="4" name="Arrow: Right 3">
            <a:extLst>
              <a:ext uri="{FF2B5EF4-FFF2-40B4-BE49-F238E27FC236}">
                <a16:creationId xmlns:a16="http://schemas.microsoft.com/office/drawing/2014/main" id="{CA5401B8-AB89-459C-BC2D-D9564F86BD12}"/>
              </a:ext>
            </a:extLst>
          </p:cNvPr>
          <p:cNvSpPr/>
          <p:nvPr/>
        </p:nvSpPr>
        <p:spPr>
          <a:xfrm>
            <a:off x="1447800" y="3429000"/>
            <a:ext cx="83820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EDC3067B-2C03-4364-854C-3BE86CC5A3C8}"/>
              </a:ext>
            </a:extLst>
          </p:cNvPr>
          <p:cNvSpPr/>
          <p:nvPr/>
        </p:nvSpPr>
        <p:spPr>
          <a:xfrm>
            <a:off x="7772400" y="5181600"/>
            <a:ext cx="990600" cy="3048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07876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2133600" y="-1600200"/>
            <a:ext cx="13563600" cy="8458200"/>
          </a:xfrm>
          <a:prstGeom prst="rect">
            <a:avLst/>
          </a:prstGeom>
          <a:noFill/>
          <a:ln w="9525">
            <a:noFill/>
            <a:miter lim="800000"/>
            <a:headEnd/>
            <a:tailEnd/>
          </a:ln>
        </p:spPr>
      </p:pic>
      <p:sp>
        <p:nvSpPr>
          <p:cNvPr id="3" name="Rectangle 2"/>
          <p:cNvSpPr/>
          <p:nvPr/>
        </p:nvSpPr>
        <p:spPr>
          <a:xfrm>
            <a:off x="5334000" y="2209800"/>
            <a:ext cx="32004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Personal Member Data Saved</a:t>
            </a:r>
          </a:p>
        </p:txBody>
      </p:sp>
      <p:sp>
        <p:nvSpPr>
          <p:cNvPr id="4" name="Rectangle 3"/>
          <p:cNvSpPr/>
          <p:nvPr/>
        </p:nvSpPr>
        <p:spPr>
          <a:xfrm>
            <a:off x="3098071" y="3244334"/>
            <a:ext cx="2947858" cy="369332"/>
          </a:xfrm>
          <a:prstGeom prst="rect">
            <a:avLst/>
          </a:prstGeom>
        </p:spPr>
        <p:txBody>
          <a:bodyPr wrap="none">
            <a:spAutoFit/>
          </a:bodyPr>
          <a:lstStyle/>
          <a:p>
            <a:pPr algn="ctr"/>
            <a:r>
              <a:rPr lang="en-US" dirty="0"/>
              <a:t>Personal Member Data Saved</a:t>
            </a:r>
          </a:p>
        </p:txBody>
      </p:sp>
      <p:sp>
        <p:nvSpPr>
          <p:cNvPr id="5" name="Left Arrow 4"/>
          <p:cNvSpPr/>
          <p:nvPr/>
        </p:nvSpPr>
        <p:spPr>
          <a:xfrm>
            <a:off x="4495800" y="2209800"/>
            <a:ext cx="762000" cy="2286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18580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5"/>
          <p:cNvPicPr>
            <a:picLocks noChangeAspect="1" noChangeArrowheads="1"/>
          </p:cNvPicPr>
          <p:nvPr/>
        </p:nvPicPr>
        <p:blipFill>
          <a:blip r:embed="rId2" cstate="print"/>
          <a:srcRect/>
          <a:stretch>
            <a:fillRect/>
          </a:stretch>
        </p:blipFill>
        <p:spPr bwMode="auto">
          <a:xfrm>
            <a:off x="-1143000" y="3276600"/>
            <a:ext cx="7086600" cy="3581400"/>
          </a:xfrm>
          <a:prstGeom prst="rect">
            <a:avLst/>
          </a:prstGeom>
          <a:noFill/>
          <a:ln w="9525">
            <a:noFill/>
            <a:miter lim="800000"/>
            <a:headEnd/>
            <a:tailEnd/>
          </a:ln>
        </p:spPr>
      </p:pic>
      <p:pic>
        <p:nvPicPr>
          <p:cNvPr id="48134" name="Picture 6"/>
          <p:cNvPicPr>
            <a:picLocks noChangeAspect="1" noChangeArrowheads="1"/>
          </p:cNvPicPr>
          <p:nvPr/>
        </p:nvPicPr>
        <p:blipFill>
          <a:blip r:embed="rId3" cstate="print"/>
          <a:srcRect/>
          <a:stretch>
            <a:fillRect/>
          </a:stretch>
        </p:blipFill>
        <p:spPr bwMode="auto">
          <a:xfrm>
            <a:off x="-1143000" y="1295400"/>
            <a:ext cx="7086600" cy="2743200"/>
          </a:xfrm>
          <a:prstGeom prst="rect">
            <a:avLst/>
          </a:prstGeom>
          <a:noFill/>
          <a:ln w="9525">
            <a:noFill/>
            <a:miter lim="800000"/>
            <a:headEnd/>
            <a:tailEnd/>
          </a:ln>
        </p:spPr>
      </p:pic>
      <p:pic>
        <p:nvPicPr>
          <p:cNvPr id="48135" name="Picture 7"/>
          <p:cNvPicPr>
            <a:picLocks noChangeAspect="1" noChangeArrowheads="1"/>
          </p:cNvPicPr>
          <p:nvPr/>
        </p:nvPicPr>
        <p:blipFill>
          <a:blip r:embed="rId4" cstate="print"/>
          <a:srcRect/>
          <a:stretch>
            <a:fillRect/>
          </a:stretch>
        </p:blipFill>
        <p:spPr bwMode="auto">
          <a:xfrm>
            <a:off x="-1143000" y="-685800"/>
            <a:ext cx="7086600" cy="2895600"/>
          </a:xfrm>
          <a:prstGeom prst="rect">
            <a:avLst/>
          </a:prstGeom>
          <a:noFill/>
          <a:ln w="9525">
            <a:noFill/>
            <a:miter lim="800000"/>
            <a:headEnd/>
            <a:tailEnd/>
          </a:ln>
        </p:spPr>
      </p:pic>
      <p:sp>
        <p:nvSpPr>
          <p:cNvPr id="9" name="Rectangle 8"/>
          <p:cNvSpPr/>
          <p:nvPr/>
        </p:nvSpPr>
        <p:spPr>
          <a:xfrm>
            <a:off x="4800600" y="0"/>
            <a:ext cx="43434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5410200" y="533400"/>
            <a:ext cx="2057400" cy="28956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the screen you will see after you have finished any one of the sections. This is how this member’s Personal Information Page looks when completed.</a:t>
            </a:r>
          </a:p>
        </p:txBody>
      </p:sp>
      <p:sp>
        <p:nvSpPr>
          <p:cNvPr id="11" name="Rectangle 10"/>
          <p:cNvSpPr/>
          <p:nvPr/>
        </p:nvSpPr>
        <p:spPr>
          <a:xfrm>
            <a:off x="5486400" y="3581400"/>
            <a:ext cx="1981200" cy="1905000"/>
          </a:xfrm>
          <a:prstGeom prst="rect">
            <a:avLst/>
          </a:prstGeom>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You need to click “SAVE” in each section. Clicking save at the bottom will not save the entire record.</a:t>
            </a:r>
          </a:p>
        </p:txBody>
      </p:sp>
      <p:sp>
        <p:nvSpPr>
          <p:cNvPr id="12" name="Freeform 11"/>
          <p:cNvSpPr/>
          <p:nvPr/>
        </p:nvSpPr>
        <p:spPr>
          <a:xfrm>
            <a:off x="4510216" y="5474043"/>
            <a:ext cx="1952368" cy="1037968"/>
          </a:xfrm>
          <a:custGeom>
            <a:avLst/>
            <a:gdLst>
              <a:gd name="connsiteX0" fmla="*/ 1952368 w 1952368"/>
              <a:gd name="connsiteY0" fmla="*/ 0 h 1037968"/>
              <a:gd name="connsiteX1" fmla="*/ 902043 w 1952368"/>
              <a:gd name="connsiteY1" fmla="*/ 729049 h 1037968"/>
              <a:gd name="connsiteX2" fmla="*/ 0 w 1952368"/>
              <a:gd name="connsiteY2" fmla="*/ 1037968 h 1037968"/>
            </a:gdLst>
            <a:ahLst/>
            <a:cxnLst>
              <a:cxn ang="0">
                <a:pos x="connsiteX0" y="connsiteY0"/>
              </a:cxn>
              <a:cxn ang="0">
                <a:pos x="connsiteX1" y="connsiteY1"/>
              </a:cxn>
              <a:cxn ang="0">
                <a:pos x="connsiteX2" y="connsiteY2"/>
              </a:cxn>
            </a:cxnLst>
            <a:rect l="l" t="t" r="r" b="b"/>
            <a:pathLst>
              <a:path w="1952368" h="1037968">
                <a:moveTo>
                  <a:pt x="1952368" y="0"/>
                </a:moveTo>
                <a:cubicBezTo>
                  <a:pt x="1589903" y="278027"/>
                  <a:pt x="1227438" y="556054"/>
                  <a:pt x="902043" y="729049"/>
                </a:cubicBezTo>
                <a:cubicBezTo>
                  <a:pt x="576648" y="902044"/>
                  <a:pt x="288324" y="970006"/>
                  <a:pt x="0" y="1037968"/>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Freeform 14"/>
          <p:cNvSpPr/>
          <p:nvPr/>
        </p:nvSpPr>
        <p:spPr>
          <a:xfrm>
            <a:off x="4176584" y="3719384"/>
            <a:ext cx="1272746" cy="1037967"/>
          </a:xfrm>
          <a:custGeom>
            <a:avLst/>
            <a:gdLst>
              <a:gd name="connsiteX0" fmla="*/ 1272746 w 1272746"/>
              <a:gd name="connsiteY0" fmla="*/ 1037967 h 1037967"/>
              <a:gd name="connsiteX1" fmla="*/ 1210962 w 1272746"/>
              <a:gd name="connsiteY1" fmla="*/ 1013254 h 1037967"/>
              <a:gd name="connsiteX2" fmla="*/ 210065 w 1272746"/>
              <a:gd name="connsiteY2" fmla="*/ 556054 h 1037967"/>
              <a:gd name="connsiteX3" fmla="*/ 0 w 1272746"/>
              <a:gd name="connsiteY3" fmla="*/ 0 h 1037967"/>
            </a:gdLst>
            <a:ahLst/>
            <a:cxnLst>
              <a:cxn ang="0">
                <a:pos x="connsiteX0" y="connsiteY0"/>
              </a:cxn>
              <a:cxn ang="0">
                <a:pos x="connsiteX1" y="connsiteY1"/>
              </a:cxn>
              <a:cxn ang="0">
                <a:pos x="connsiteX2" y="connsiteY2"/>
              </a:cxn>
              <a:cxn ang="0">
                <a:pos x="connsiteX3" y="connsiteY3"/>
              </a:cxn>
            </a:cxnLst>
            <a:rect l="l" t="t" r="r" b="b"/>
            <a:pathLst>
              <a:path w="1272746" h="1037967">
                <a:moveTo>
                  <a:pt x="1272746" y="1037967"/>
                </a:moveTo>
                <a:lnTo>
                  <a:pt x="1210962" y="1013254"/>
                </a:lnTo>
                <a:cubicBezTo>
                  <a:pt x="1033849" y="932935"/>
                  <a:pt x="411892" y="724930"/>
                  <a:pt x="210065" y="556054"/>
                </a:cubicBezTo>
                <a:cubicBezTo>
                  <a:pt x="8238" y="387178"/>
                  <a:pt x="4119" y="193589"/>
                  <a:pt x="0" y="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Freeform 15"/>
          <p:cNvSpPr/>
          <p:nvPr/>
        </p:nvSpPr>
        <p:spPr>
          <a:xfrm>
            <a:off x="4195119" y="2706130"/>
            <a:ext cx="1278924" cy="1717589"/>
          </a:xfrm>
          <a:custGeom>
            <a:avLst/>
            <a:gdLst>
              <a:gd name="connsiteX0" fmla="*/ 1278924 w 1278924"/>
              <a:gd name="connsiteY0" fmla="*/ 1717589 h 1717589"/>
              <a:gd name="connsiteX1" fmla="*/ 203886 w 1278924"/>
              <a:gd name="connsiteY1" fmla="*/ 568411 h 1717589"/>
              <a:gd name="connsiteX2" fmla="*/ 55605 w 1278924"/>
              <a:gd name="connsiteY2" fmla="*/ 0 h 1717589"/>
            </a:gdLst>
            <a:ahLst/>
            <a:cxnLst>
              <a:cxn ang="0">
                <a:pos x="connsiteX0" y="connsiteY0"/>
              </a:cxn>
              <a:cxn ang="0">
                <a:pos x="connsiteX1" y="connsiteY1"/>
              </a:cxn>
              <a:cxn ang="0">
                <a:pos x="connsiteX2" y="connsiteY2"/>
              </a:cxn>
            </a:cxnLst>
            <a:rect l="l" t="t" r="r" b="b"/>
            <a:pathLst>
              <a:path w="1278924" h="1717589">
                <a:moveTo>
                  <a:pt x="1278924" y="1717589"/>
                </a:moveTo>
                <a:cubicBezTo>
                  <a:pt x="843348" y="1286132"/>
                  <a:pt x="407772" y="854676"/>
                  <a:pt x="203886" y="568411"/>
                </a:cubicBezTo>
                <a:cubicBezTo>
                  <a:pt x="0" y="282146"/>
                  <a:pt x="27802" y="141073"/>
                  <a:pt x="55605" y="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a:stretch>
            <a:fillRect/>
          </a:stretch>
        </p:blipFill>
        <p:spPr bwMode="auto">
          <a:xfrm>
            <a:off x="-2209800" y="-1931894"/>
            <a:ext cx="13716000" cy="8763000"/>
          </a:xfrm>
          <a:prstGeom prst="rect">
            <a:avLst/>
          </a:prstGeom>
          <a:noFill/>
          <a:ln w="9525">
            <a:noFill/>
            <a:miter lim="800000"/>
            <a:headEnd/>
            <a:tailEnd/>
          </a:ln>
        </p:spPr>
      </p:pic>
      <p:sp>
        <p:nvSpPr>
          <p:cNvPr id="5" name="Rectangle 4"/>
          <p:cNvSpPr/>
          <p:nvPr/>
        </p:nvSpPr>
        <p:spPr>
          <a:xfrm>
            <a:off x="6400800" y="3124200"/>
            <a:ext cx="2590800" cy="2057400"/>
          </a:xfrm>
          <a:prstGeom prst="rect">
            <a:avLst/>
          </a:prstGeom>
          <a:solidFill>
            <a:srgbClr val="FFFF66"/>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Now that we have finished working member information. We will begin working Assembly Administration. So let’s click on the “Assembly Administration “Tab”.</a:t>
            </a:r>
          </a:p>
        </p:txBody>
      </p:sp>
      <p:sp>
        <p:nvSpPr>
          <p:cNvPr id="6" name="Freeform 5"/>
          <p:cNvSpPr/>
          <p:nvPr/>
        </p:nvSpPr>
        <p:spPr>
          <a:xfrm>
            <a:off x="6314303" y="74141"/>
            <a:ext cx="2125362" cy="3052118"/>
          </a:xfrm>
          <a:custGeom>
            <a:avLst/>
            <a:gdLst>
              <a:gd name="connsiteX0" fmla="*/ 2125362 w 2125362"/>
              <a:gd name="connsiteY0" fmla="*/ 3052118 h 3052118"/>
              <a:gd name="connsiteX1" fmla="*/ 1013254 w 2125362"/>
              <a:gd name="connsiteY1" fmla="*/ 333632 h 3052118"/>
              <a:gd name="connsiteX2" fmla="*/ 0 w 2125362"/>
              <a:gd name="connsiteY2" fmla="*/ 1050324 h 3052118"/>
            </a:gdLst>
            <a:ahLst/>
            <a:cxnLst>
              <a:cxn ang="0">
                <a:pos x="connsiteX0" y="connsiteY0"/>
              </a:cxn>
              <a:cxn ang="0">
                <a:pos x="connsiteX1" y="connsiteY1"/>
              </a:cxn>
              <a:cxn ang="0">
                <a:pos x="connsiteX2" y="connsiteY2"/>
              </a:cxn>
            </a:cxnLst>
            <a:rect l="l" t="t" r="r" b="b"/>
            <a:pathLst>
              <a:path w="2125362" h="3052118">
                <a:moveTo>
                  <a:pt x="2125362" y="3052118"/>
                </a:moveTo>
                <a:cubicBezTo>
                  <a:pt x="1746421" y="1859691"/>
                  <a:pt x="1367481" y="667264"/>
                  <a:pt x="1013254" y="333632"/>
                </a:cubicBezTo>
                <a:cubicBezTo>
                  <a:pt x="659027" y="0"/>
                  <a:pt x="329513" y="525162"/>
                  <a:pt x="0" y="1050324"/>
                </a:cubicBez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p>
        </p:txBody>
      </p:sp>
      <p:sp>
        <p:nvSpPr>
          <p:cNvPr id="2" name="Rectangle 1">
            <a:extLst>
              <a:ext uri="{FF2B5EF4-FFF2-40B4-BE49-F238E27FC236}">
                <a16:creationId xmlns:a16="http://schemas.microsoft.com/office/drawing/2014/main" id="{06E7F9D8-B647-4AD1-AB00-345A47318C3E}"/>
              </a:ext>
            </a:extLst>
          </p:cNvPr>
          <p:cNvSpPr/>
          <p:nvPr/>
        </p:nvSpPr>
        <p:spPr>
          <a:xfrm>
            <a:off x="1905000" y="2057400"/>
            <a:ext cx="24384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0D235CE-9B16-4BD5-871F-12EDF96D6D21}"/>
              </a:ext>
            </a:extLst>
          </p:cNvPr>
          <p:cNvSpPr/>
          <p:nvPr/>
        </p:nvSpPr>
        <p:spPr>
          <a:xfrm>
            <a:off x="1981200" y="2057400"/>
            <a:ext cx="25146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69745E-8B94-421A-9330-CAB82FEB22E2}"/>
              </a:ext>
            </a:extLst>
          </p:cNvPr>
          <p:cNvPicPr>
            <a:picLocks noChangeAspect="1"/>
          </p:cNvPicPr>
          <p:nvPr/>
        </p:nvPicPr>
        <p:blipFill>
          <a:blip r:embed="rId2"/>
          <a:stretch>
            <a:fillRect/>
          </a:stretch>
        </p:blipFill>
        <p:spPr>
          <a:xfrm>
            <a:off x="-1676400" y="-533400"/>
            <a:ext cx="10820400" cy="7391400"/>
          </a:xfrm>
          <a:prstGeom prst="rect">
            <a:avLst/>
          </a:prstGeom>
        </p:spPr>
      </p:pic>
      <p:sp>
        <p:nvSpPr>
          <p:cNvPr id="3" name="Rectangle 2">
            <a:extLst>
              <a:ext uri="{FF2B5EF4-FFF2-40B4-BE49-F238E27FC236}">
                <a16:creationId xmlns:a16="http://schemas.microsoft.com/office/drawing/2014/main" id="{F8C1B20B-20A6-457A-8FA8-8A5F676A9097}"/>
              </a:ext>
            </a:extLst>
          </p:cNvPr>
          <p:cNvSpPr/>
          <p:nvPr/>
        </p:nvSpPr>
        <p:spPr>
          <a:xfrm>
            <a:off x="7162800" y="3581400"/>
            <a:ext cx="1828800"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These positions are generated by Supreme for you with the change in Officers on July 1</a:t>
            </a:r>
            <a:r>
              <a:rPr lang="en-US" baseline="30000" dirty="0">
                <a:solidFill>
                  <a:schemeClr val="tx1"/>
                </a:solidFill>
              </a:rPr>
              <a:t>st</a:t>
            </a:r>
            <a:r>
              <a:rPr lang="en-US" dirty="0">
                <a:solidFill>
                  <a:schemeClr val="tx1"/>
                </a:solidFill>
              </a:rPr>
              <a:t> every year.</a:t>
            </a:r>
            <a:r>
              <a:rPr lang="en-US" dirty="0">
                <a:solidFill>
                  <a:schemeClr val="bg1"/>
                </a:solidFill>
              </a:rPr>
              <a:t> </a:t>
            </a:r>
          </a:p>
        </p:txBody>
      </p:sp>
    </p:spTree>
    <p:extLst>
      <p:ext uri="{BB962C8B-B14F-4D97-AF65-F5344CB8AC3E}">
        <p14:creationId xmlns:p14="http://schemas.microsoft.com/office/powerpoint/2010/main" val="33957140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6AE0E3-C628-486F-9628-5CFBFC818CE7}"/>
              </a:ext>
            </a:extLst>
          </p:cNvPr>
          <p:cNvPicPr>
            <a:picLocks noChangeAspect="1"/>
          </p:cNvPicPr>
          <p:nvPr/>
        </p:nvPicPr>
        <p:blipFill>
          <a:blip r:embed="rId2"/>
          <a:stretch>
            <a:fillRect/>
          </a:stretch>
        </p:blipFill>
        <p:spPr>
          <a:xfrm>
            <a:off x="-1219200" y="228600"/>
            <a:ext cx="10972800" cy="7543800"/>
          </a:xfrm>
          <a:prstGeom prst="rect">
            <a:avLst/>
          </a:prstGeom>
        </p:spPr>
      </p:pic>
      <p:sp>
        <p:nvSpPr>
          <p:cNvPr id="3" name="Rectangle 2">
            <a:extLst>
              <a:ext uri="{FF2B5EF4-FFF2-40B4-BE49-F238E27FC236}">
                <a16:creationId xmlns:a16="http://schemas.microsoft.com/office/drawing/2014/main" id="{BDFA98A4-7FE2-463B-8D7B-1B0FA509DAE8}"/>
              </a:ext>
            </a:extLst>
          </p:cNvPr>
          <p:cNvSpPr/>
          <p:nvPr/>
        </p:nvSpPr>
        <p:spPr>
          <a:xfrm>
            <a:off x="7086600" y="685800"/>
            <a:ext cx="1600200" cy="3048000"/>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You will need to add assembly phone &amp; </a:t>
            </a:r>
            <a:r>
              <a:rPr lang="en-US" dirty="0" err="1">
                <a:solidFill>
                  <a:schemeClr val="bg1"/>
                </a:solidFill>
              </a:rPr>
              <a:t>ext</a:t>
            </a:r>
            <a:r>
              <a:rPr lang="en-US" dirty="0">
                <a:solidFill>
                  <a:schemeClr val="bg1"/>
                </a:solidFill>
              </a:rPr>
              <a:t>, Primary Email and Secondary Email, fax number and website address in this area.</a:t>
            </a:r>
          </a:p>
        </p:txBody>
      </p:sp>
      <p:sp>
        <p:nvSpPr>
          <p:cNvPr id="4" name="Rectangle 3">
            <a:extLst>
              <a:ext uri="{FF2B5EF4-FFF2-40B4-BE49-F238E27FC236}">
                <a16:creationId xmlns:a16="http://schemas.microsoft.com/office/drawing/2014/main" id="{F2DF7515-753B-49A1-925A-C15FB1877FB9}"/>
              </a:ext>
            </a:extLst>
          </p:cNvPr>
          <p:cNvSpPr/>
          <p:nvPr/>
        </p:nvSpPr>
        <p:spPr>
          <a:xfrm>
            <a:off x="7086600" y="4191000"/>
            <a:ext cx="1371600" cy="2057400"/>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You will need to add Assembly Meeting Address, Mailing Address. </a:t>
            </a:r>
          </a:p>
        </p:txBody>
      </p:sp>
    </p:spTree>
    <p:extLst>
      <p:ext uri="{BB962C8B-B14F-4D97-AF65-F5344CB8AC3E}">
        <p14:creationId xmlns:p14="http://schemas.microsoft.com/office/powerpoint/2010/main" val="36355933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3F31DC-715B-4E9D-AA4F-39607CC8DA91}"/>
              </a:ext>
            </a:extLst>
          </p:cNvPr>
          <p:cNvPicPr>
            <a:picLocks noChangeAspect="1"/>
          </p:cNvPicPr>
          <p:nvPr/>
        </p:nvPicPr>
        <p:blipFill>
          <a:blip r:embed="rId2"/>
          <a:stretch>
            <a:fillRect/>
          </a:stretch>
        </p:blipFill>
        <p:spPr>
          <a:xfrm>
            <a:off x="-1143000" y="-685800"/>
            <a:ext cx="10439400" cy="7010400"/>
          </a:xfrm>
          <a:prstGeom prst="rect">
            <a:avLst/>
          </a:prstGeom>
        </p:spPr>
      </p:pic>
      <p:sp>
        <p:nvSpPr>
          <p:cNvPr id="3" name="Rectangle 2">
            <a:extLst>
              <a:ext uri="{FF2B5EF4-FFF2-40B4-BE49-F238E27FC236}">
                <a16:creationId xmlns:a16="http://schemas.microsoft.com/office/drawing/2014/main" id="{71D7A18B-DF55-4FC4-85B7-B657C51359ED}"/>
              </a:ext>
            </a:extLst>
          </p:cNvPr>
          <p:cNvSpPr/>
          <p:nvPr/>
        </p:nvSpPr>
        <p:spPr>
          <a:xfrm>
            <a:off x="6629400" y="2514600"/>
            <a:ext cx="2209800" cy="2971800"/>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You will need to add Assembly Business Meeting Location, Meeting Date, Meeting Time, Officers Meeting Location, Meeting Date, Meeting time, Social Meeting Location, Date and Time  in this area.</a:t>
            </a:r>
          </a:p>
        </p:txBody>
      </p:sp>
      <p:sp>
        <p:nvSpPr>
          <p:cNvPr id="4" name="Rectangle 3">
            <a:extLst>
              <a:ext uri="{FF2B5EF4-FFF2-40B4-BE49-F238E27FC236}">
                <a16:creationId xmlns:a16="http://schemas.microsoft.com/office/drawing/2014/main" id="{5F8D76E9-B39B-466D-95B2-B3373F0AEB09}"/>
              </a:ext>
            </a:extLst>
          </p:cNvPr>
          <p:cNvSpPr/>
          <p:nvPr/>
        </p:nvSpPr>
        <p:spPr>
          <a:xfrm>
            <a:off x="6858000" y="762000"/>
            <a:ext cx="1371600" cy="1143000"/>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Billing /Remittance address in this area.</a:t>
            </a:r>
            <a:endParaRPr lang="en-US" dirty="0"/>
          </a:p>
        </p:txBody>
      </p:sp>
      <p:sp>
        <p:nvSpPr>
          <p:cNvPr id="5" name="Arrow: Left 4">
            <a:extLst>
              <a:ext uri="{FF2B5EF4-FFF2-40B4-BE49-F238E27FC236}">
                <a16:creationId xmlns:a16="http://schemas.microsoft.com/office/drawing/2014/main" id="{455108A6-FCA5-4859-B831-D483B218835D}"/>
              </a:ext>
            </a:extLst>
          </p:cNvPr>
          <p:cNvSpPr/>
          <p:nvPr/>
        </p:nvSpPr>
        <p:spPr>
          <a:xfrm>
            <a:off x="6705600" y="5638800"/>
            <a:ext cx="838200" cy="2286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849BD1A-99EE-4FFA-8BFE-80ABAF74AC64}"/>
              </a:ext>
            </a:extLst>
          </p:cNvPr>
          <p:cNvSpPr/>
          <p:nvPr/>
        </p:nvSpPr>
        <p:spPr>
          <a:xfrm>
            <a:off x="2524204" y="6376786"/>
            <a:ext cx="5019595" cy="405013"/>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We will go to “Assembly Officers” “Current &amp; Next”</a:t>
            </a:r>
          </a:p>
        </p:txBody>
      </p:sp>
      <p:sp>
        <p:nvSpPr>
          <p:cNvPr id="7" name="Arrow: Right 6">
            <a:extLst>
              <a:ext uri="{FF2B5EF4-FFF2-40B4-BE49-F238E27FC236}">
                <a16:creationId xmlns:a16="http://schemas.microsoft.com/office/drawing/2014/main" id="{525A668B-B4BE-49CC-B9FF-4182BEF26BC3}"/>
              </a:ext>
            </a:extLst>
          </p:cNvPr>
          <p:cNvSpPr/>
          <p:nvPr/>
        </p:nvSpPr>
        <p:spPr>
          <a:xfrm>
            <a:off x="3733800" y="1342244"/>
            <a:ext cx="685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6982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BAE507-EBF4-4D2A-89D3-C6A3E054842F}"/>
              </a:ext>
            </a:extLst>
          </p:cNvPr>
          <p:cNvPicPr>
            <a:picLocks noChangeAspect="1"/>
          </p:cNvPicPr>
          <p:nvPr/>
        </p:nvPicPr>
        <p:blipFill>
          <a:blip r:embed="rId2"/>
          <a:stretch>
            <a:fillRect/>
          </a:stretch>
        </p:blipFill>
        <p:spPr>
          <a:xfrm>
            <a:off x="-3581400" y="-1066800"/>
            <a:ext cx="14249400" cy="7924800"/>
          </a:xfrm>
          <a:prstGeom prst="rect">
            <a:avLst/>
          </a:prstGeom>
        </p:spPr>
      </p:pic>
      <p:sp>
        <p:nvSpPr>
          <p:cNvPr id="4" name="Left Arrow 5">
            <a:extLst>
              <a:ext uri="{FF2B5EF4-FFF2-40B4-BE49-F238E27FC236}">
                <a16:creationId xmlns:a16="http://schemas.microsoft.com/office/drawing/2014/main" id="{67DF333B-4335-4F9D-8D52-F76CFBDB6FF9}"/>
              </a:ext>
            </a:extLst>
          </p:cNvPr>
          <p:cNvSpPr/>
          <p:nvPr/>
        </p:nvSpPr>
        <p:spPr>
          <a:xfrm>
            <a:off x="6705600" y="3112376"/>
            <a:ext cx="685800" cy="3048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Left Arrow 5">
            <a:extLst>
              <a:ext uri="{FF2B5EF4-FFF2-40B4-BE49-F238E27FC236}">
                <a16:creationId xmlns:a16="http://schemas.microsoft.com/office/drawing/2014/main" id="{977A1CC9-85ED-45A3-A72F-0AFBE89EBC41}"/>
              </a:ext>
            </a:extLst>
          </p:cNvPr>
          <p:cNvSpPr/>
          <p:nvPr/>
        </p:nvSpPr>
        <p:spPr>
          <a:xfrm>
            <a:off x="6705600" y="3733800"/>
            <a:ext cx="685800" cy="3048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2134B2B-49CF-4FB5-B448-1599FD37099D}"/>
              </a:ext>
            </a:extLst>
          </p:cNvPr>
          <p:cNvSpPr/>
          <p:nvPr/>
        </p:nvSpPr>
        <p:spPr>
          <a:xfrm>
            <a:off x="5486400" y="4367048"/>
            <a:ext cx="3429000" cy="1447800"/>
          </a:xfrm>
          <a:prstGeom prst="rect">
            <a:avLst/>
          </a:prstGeom>
          <a:solidFill>
            <a:srgbClr val="FFFF66"/>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Put in your Username and Password. </a:t>
            </a:r>
          </a:p>
          <a:p>
            <a:pPr algn="ctr"/>
            <a:r>
              <a:rPr lang="en-US">
                <a:solidFill>
                  <a:schemeClr val="bg1"/>
                </a:solidFill>
              </a:rPr>
              <a:t>You can check box if your want the system to remember your Username</a:t>
            </a:r>
            <a:endParaRPr lang="en-US" dirty="0">
              <a:solidFill>
                <a:schemeClr val="bg1"/>
              </a:solidFill>
            </a:endParaRPr>
          </a:p>
        </p:txBody>
      </p:sp>
      <p:sp>
        <p:nvSpPr>
          <p:cNvPr id="8" name="Arrow: Right 7">
            <a:extLst>
              <a:ext uri="{FF2B5EF4-FFF2-40B4-BE49-F238E27FC236}">
                <a16:creationId xmlns:a16="http://schemas.microsoft.com/office/drawing/2014/main" id="{15659756-D4B1-44B3-A536-03805F5247B6}"/>
              </a:ext>
            </a:extLst>
          </p:cNvPr>
          <p:cNvSpPr/>
          <p:nvPr/>
        </p:nvSpPr>
        <p:spPr>
          <a:xfrm>
            <a:off x="1752600" y="4367048"/>
            <a:ext cx="609600" cy="25487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8516018"/>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306F6E-E4AD-4F62-B0BB-44E9F47F80F4}"/>
              </a:ext>
            </a:extLst>
          </p:cNvPr>
          <p:cNvPicPr>
            <a:picLocks noChangeAspect="1"/>
          </p:cNvPicPr>
          <p:nvPr/>
        </p:nvPicPr>
        <p:blipFill>
          <a:blip r:embed="rId2"/>
          <a:stretch>
            <a:fillRect/>
          </a:stretch>
        </p:blipFill>
        <p:spPr>
          <a:xfrm>
            <a:off x="-3733800" y="-457200"/>
            <a:ext cx="14097000" cy="7239000"/>
          </a:xfrm>
          <a:prstGeom prst="rect">
            <a:avLst/>
          </a:prstGeom>
        </p:spPr>
      </p:pic>
      <p:sp>
        <p:nvSpPr>
          <p:cNvPr id="3" name="Rectangle 2">
            <a:extLst>
              <a:ext uri="{FF2B5EF4-FFF2-40B4-BE49-F238E27FC236}">
                <a16:creationId xmlns:a16="http://schemas.microsoft.com/office/drawing/2014/main" id="{CBD9B532-1CE8-460D-9F56-E79283E09EA7}"/>
              </a:ext>
            </a:extLst>
          </p:cNvPr>
          <p:cNvSpPr/>
          <p:nvPr/>
        </p:nvSpPr>
        <p:spPr>
          <a:xfrm>
            <a:off x="6477000" y="609600"/>
            <a:ext cx="2057400" cy="335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If an Officer where to vacate his Office, and when the new Officer is elected to </a:t>
            </a:r>
            <a:r>
              <a:rPr lang="en-US"/>
              <a:t>that role, we </a:t>
            </a:r>
            <a:r>
              <a:rPr lang="en-US" dirty="0"/>
              <a:t>can change that Office Position during the current year by using the drop down menu under “choose role:” tab</a:t>
            </a:r>
          </a:p>
        </p:txBody>
      </p:sp>
      <p:sp>
        <p:nvSpPr>
          <p:cNvPr id="4" name="Rectangle 3">
            <a:extLst>
              <a:ext uri="{FF2B5EF4-FFF2-40B4-BE49-F238E27FC236}">
                <a16:creationId xmlns:a16="http://schemas.microsoft.com/office/drawing/2014/main" id="{DC48754C-4165-421B-BAC2-4609885E97CE}"/>
              </a:ext>
            </a:extLst>
          </p:cNvPr>
          <p:cNvSpPr/>
          <p:nvPr/>
        </p:nvSpPr>
        <p:spPr>
          <a:xfrm>
            <a:off x="6449466" y="4114800"/>
            <a:ext cx="2084934" cy="251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If you have a officer position open at the time of election, leave it UNASSIGNED and submit your Assembly Officers on time, openings can be filled later.</a:t>
            </a:r>
          </a:p>
        </p:txBody>
      </p:sp>
      <p:sp>
        <p:nvSpPr>
          <p:cNvPr id="5" name="Arrow: Left 4">
            <a:extLst>
              <a:ext uri="{FF2B5EF4-FFF2-40B4-BE49-F238E27FC236}">
                <a16:creationId xmlns:a16="http://schemas.microsoft.com/office/drawing/2014/main" id="{D77F4029-CB4D-46B8-BBAE-4C88565DFCB7}"/>
              </a:ext>
            </a:extLst>
          </p:cNvPr>
          <p:cNvSpPr/>
          <p:nvPr/>
        </p:nvSpPr>
        <p:spPr>
          <a:xfrm>
            <a:off x="4343400" y="4724400"/>
            <a:ext cx="685800" cy="1524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41379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cstate="print"/>
          <a:srcRect/>
          <a:stretch>
            <a:fillRect/>
          </a:stretch>
        </p:blipFill>
        <p:spPr bwMode="auto">
          <a:xfrm>
            <a:off x="-1905000" y="-762000"/>
            <a:ext cx="11277600" cy="7620000"/>
          </a:xfrm>
          <a:prstGeom prst="rect">
            <a:avLst/>
          </a:prstGeom>
          <a:noFill/>
          <a:ln w="9525">
            <a:noFill/>
            <a:miter lim="800000"/>
            <a:headEnd/>
            <a:tailEnd/>
          </a:ln>
        </p:spPr>
      </p:pic>
      <p:sp>
        <p:nvSpPr>
          <p:cNvPr id="3" name="Rectangle 2"/>
          <p:cNvSpPr/>
          <p:nvPr/>
        </p:nvSpPr>
        <p:spPr>
          <a:xfrm>
            <a:off x="6858000" y="2362200"/>
            <a:ext cx="1981200" cy="2971800"/>
          </a:xfrm>
          <a:prstGeom prst="rect">
            <a:avLst/>
          </a:prstGeom>
          <a:solidFill>
            <a:schemeClr val="tx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We have selected scribe from the drop down menu. Will search for the scribe name by typing in 1</a:t>
            </a:r>
            <a:r>
              <a:rPr lang="en-US" baseline="30000" dirty="0">
                <a:solidFill>
                  <a:schemeClr val="bg1"/>
                </a:solidFill>
              </a:rPr>
              <a:t>st</a:t>
            </a:r>
            <a:r>
              <a:rPr lang="en-US" dirty="0">
                <a:solidFill>
                  <a:schemeClr val="bg1"/>
                </a:solidFill>
              </a:rPr>
              <a:t> letter of Last Name  (A*). Then enter/return or click on the search button.</a:t>
            </a:r>
          </a:p>
        </p:txBody>
      </p:sp>
      <p:cxnSp>
        <p:nvCxnSpPr>
          <p:cNvPr id="5" name="Straight Arrow Connector 4"/>
          <p:cNvCxnSpPr/>
          <p:nvPr/>
        </p:nvCxnSpPr>
        <p:spPr>
          <a:xfrm flipH="1">
            <a:off x="2362200" y="2362200"/>
            <a:ext cx="4495800" cy="1905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505200" y="3581400"/>
            <a:ext cx="3352800" cy="762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5105400" y="4419600"/>
            <a:ext cx="1752600" cy="457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cstate="print"/>
          <a:srcRect/>
          <a:stretch>
            <a:fillRect/>
          </a:stretch>
        </p:blipFill>
        <p:spPr bwMode="auto">
          <a:xfrm>
            <a:off x="-1981200" y="-1524000"/>
            <a:ext cx="11430000" cy="8382000"/>
          </a:xfrm>
          <a:prstGeom prst="rect">
            <a:avLst/>
          </a:prstGeom>
          <a:noFill/>
          <a:ln w="9525">
            <a:noFill/>
            <a:miter lim="800000"/>
            <a:headEnd/>
            <a:tailEnd/>
          </a:ln>
        </p:spPr>
      </p:pic>
      <p:sp>
        <p:nvSpPr>
          <p:cNvPr id="3" name="Rectangle 2"/>
          <p:cNvSpPr/>
          <p:nvPr/>
        </p:nvSpPr>
        <p:spPr>
          <a:xfrm>
            <a:off x="3962400" y="5562600"/>
            <a:ext cx="4953000" cy="1066800"/>
          </a:xfrm>
          <a:prstGeom prst="rect">
            <a:avLst/>
          </a:prstGeom>
          <a:solidFill>
            <a:schemeClr val="tx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We have highlighted Avery our new scribe. We will now assign him to the scribe position by clicking on the assign button. The screen will refresh with his name as scribe.</a:t>
            </a:r>
          </a:p>
        </p:txBody>
      </p:sp>
      <p:cxnSp>
        <p:nvCxnSpPr>
          <p:cNvPr id="5" name="Straight Arrow Connector 4"/>
          <p:cNvCxnSpPr/>
          <p:nvPr/>
        </p:nvCxnSpPr>
        <p:spPr>
          <a:xfrm flipV="1">
            <a:off x="5867400" y="4800600"/>
            <a:ext cx="762000" cy="762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152400" y="1371600"/>
            <a:ext cx="1524000" cy="8382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cstate="print"/>
          <a:srcRect/>
          <a:stretch>
            <a:fillRect/>
          </a:stretch>
        </p:blipFill>
        <p:spPr bwMode="auto">
          <a:xfrm>
            <a:off x="-1981200" y="-1447800"/>
            <a:ext cx="11277600" cy="8305800"/>
          </a:xfrm>
          <a:prstGeom prst="rect">
            <a:avLst/>
          </a:prstGeom>
          <a:noFill/>
          <a:ln w="9525">
            <a:noFill/>
            <a:miter lim="800000"/>
            <a:headEnd/>
            <a:tailEnd/>
          </a:ln>
        </p:spPr>
      </p:pic>
      <p:sp>
        <p:nvSpPr>
          <p:cNvPr id="4" name="Flowchart: Process 3"/>
          <p:cNvSpPr/>
          <p:nvPr/>
        </p:nvSpPr>
        <p:spPr>
          <a:xfrm>
            <a:off x="1394460" y="4648200"/>
            <a:ext cx="5715000" cy="228600"/>
          </a:xfrm>
          <a:prstGeom prst="flowChartProcess">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lowchart: Process 4"/>
          <p:cNvSpPr/>
          <p:nvPr/>
        </p:nvSpPr>
        <p:spPr>
          <a:xfrm>
            <a:off x="7391400" y="4648200"/>
            <a:ext cx="1600200" cy="381000"/>
          </a:xfrm>
          <a:prstGeom prst="flowChartProcess">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Note start date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1752600" y="-1066800"/>
            <a:ext cx="10896600" cy="8153400"/>
          </a:xfrm>
          <a:prstGeom prst="rect">
            <a:avLst/>
          </a:prstGeom>
          <a:noFill/>
          <a:ln w="9525">
            <a:noFill/>
            <a:miter lim="800000"/>
            <a:headEnd/>
            <a:tailEnd/>
          </a:ln>
        </p:spPr>
      </p:pic>
      <p:sp>
        <p:nvSpPr>
          <p:cNvPr id="3" name="Rectangle 2"/>
          <p:cNvSpPr/>
          <p:nvPr/>
        </p:nvSpPr>
        <p:spPr>
          <a:xfrm>
            <a:off x="6324600" y="533400"/>
            <a:ext cx="2514600" cy="1371600"/>
          </a:xfrm>
          <a:prstGeom prst="rect">
            <a:avLst/>
          </a:prstGeom>
          <a:solidFill>
            <a:schemeClr val="bg2">
              <a:lumMod val="20000"/>
              <a:lumOff val="80000"/>
            </a:schemeClr>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After the election of new officers in May we will work on the Next Year Officers:</a:t>
            </a:r>
            <a:endParaRPr lang="en-US" dirty="0"/>
          </a:p>
        </p:txBody>
      </p:sp>
      <p:sp>
        <p:nvSpPr>
          <p:cNvPr id="4" name="Rectangle 3"/>
          <p:cNvSpPr/>
          <p:nvPr/>
        </p:nvSpPr>
        <p:spPr>
          <a:xfrm>
            <a:off x="7086600" y="2286000"/>
            <a:ext cx="1676400" cy="990600"/>
          </a:xfrm>
          <a:prstGeom prst="rect">
            <a:avLst/>
          </a:prstGeom>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It is best at this time to copy current year.</a:t>
            </a:r>
          </a:p>
        </p:txBody>
      </p:sp>
      <p:sp>
        <p:nvSpPr>
          <p:cNvPr id="5" name="Rectangle 4"/>
          <p:cNvSpPr/>
          <p:nvPr/>
        </p:nvSpPr>
        <p:spPr>
          <a:xfrm>
            <a:off x="6172200" y="3657600"/>
            <a:ext cx="2590800" cy="762000"/>
          </a:xfrm>
          <a:prstGeom prst="rect">
            <a:avLst/>
          </a:prstGeom>
          <a:solidFill>
            <a:schemeClr val="bg2">
              <a:lumMod val="20000"/>
              <a:lumOff val="80000"/>
            </a:schemeClr>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We will show what will happen next if you forget.</a:t>
            </a:r>
          </a:p>
        </p:txBody>
      </p:sp>
      <p:cxnSp>
        <p:nvCxnSpPr>
          <p:cNvPr id="7" name="Straight Arrow Connector 6"/>
          <p:cNvCxnSpPr/>
          <p:nvPr/>
        </p:nvCxnSpPr>
        <p:spPr>
          <a:xfrm flipH="1" flipV="1">
            <a:off x="3048000" y="1447800"/>
            <a:ext cx="4038600" cy="9144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2362200" y="-1066800"/>
            <a:ext cx="11734800" cy="8305800"/>
          </a:xfrm>
          <a:prstGeom prst="rect">
            <a:avLst/>
          </a:prstGeom>
          <a:noFill/>
          <a:ln w="9525">
            <a:noFill/>
            <a:miter lim="800000"/>
            <a:headEnd/>
            <a:tailEnd/>
          </a:ln>
        </p:spPr>
      </p:pic>
      <p:sp>
        <p:nvSpPr>
          <p:cNvPr id="3" name="Rectangle 2"/>
          <p:cNvSpPr/>
          <p:nvPr/>
        </p:nvSpPr>
        <p:spPr>
          <a:xfrm>
            <a:off x="6858000" y="1371600"/>
            <a:ext cx="2133600" cy="3200400"/>
          </a:xfrm>
          <a:prstGeom prst="rect">
            <a:avLst/>
          </a:prstGeom>
          <a:solidFill>
            <a:schemeClr val="bg2">
              <a:lumMod val="20000"/>
              <a:lumOff val="80000"/>
            </a:schemeClr>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We are going to start with the Faithful Navigator’s Role. By doing a search for the new Faithful Navigator by enter the 1</a:t>
            </a:r>
            <a:r>
              <a:rPr lang="en-US" baseline="30000" dirty="0">
                <a:solidFill>
                  <a:srgbClr val="002060"/>
                </a:solidFill>
              </a:rPr>
              <a:t>st</a:t>
            </a:r>
            <a:r>
              <a:rPr lang="en-US" dirty="0">
                <a:solidFill>
                  <a:srgbClr val="002060"/>
                </a:solidFill>
              </a:rPr>
              <a:t> letter of his last name (S) then click on the search button or enter/return key.</a:t>
            </a:r>
          </a:p>
        </p:txBody>
      </p:sp>
      <p:cxnSp>
        <p:nvCxnSpPr>
          <p:cNvPr id="5" name="Straight Arrow Connector 4"/>
          <p:cNvCxnSpPr>
            <a:stCxn id="3" idx="1"/>
          </p:cNvCxnSpPr>
          <p:nvPr/>
        </p:nvCxnSpPr>
        <p:spPr>
          <a:xfrm flipH="1" flipV="1">
            <a:off x="3429000" y="1752600"/>
            <a:ext cx="3429000" cy="12192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2" cstate="print"/>
          <a:srcRect/>
          <a:stretch>
            <a:fillRect/>
          </a:stretch>
        </p:blipFill>
        <p:spPr bwMode="auto">
          <a:xfrm>
            <a:off x="-2362200" y="-1066800"/>
            <a:ext cx="11734800" cy="8229600"/>
          </a:xfrm>
          <a:prstGeom prst="rect">
            <a:avLst/>
          </a:prstGeom>
          <a:noFill/>
          <a:ln w="9525">
            <a:noFill/>
            <a:miter lim="800000"/>
            <a:headEnd/>
            <a:tailEnd/>
          </a:ln>
        </p:spPr>
      </p:pic>
      <p:sp>
        <p:nvSpPr>
          <p:cNvPr id="5" name="Rectangle 4"/>
          <p:cNvSpPr/>
          <p:nvPr/>
        </p:nvSpPr>
        <p:spPr>
          <a:xfrm>
            <a:off x="7010400" y="2057400"/>
            <a:ext cx="1981200" cy="2514600"/>
          </a:xfrm>
          <a:prstGeom prst="rect">
            <a:avLst/>
          </a:prstGeom>
          <a:solidFill>
            <a:schemeClr val="bg2">
              <a:lumMod val="20000"/>
              <a:lumOff val="80000"/>
            </a:schemeClr>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The screen has refreshed with a list of members. We will select Sattler, James A. Then click assign Button. The screen will refresh.</a:t>
            </a:r>
          </a:p>
        </p:txBody>
      </p:sp>
      <p:cxnSp>
        <p:nvCxnSpPr>
          <p:cNvPr id="6" name="Straight Arrow Connector 5"/>
          <p:cNvCxnSpPr/>
          <p:nvPr/>
        </p:nvCxnSpPr>
        <p:spPr>
          <a:xfrm flipH="1">
            <a:off x="4495800" y="4572000"/>
            <a:ext cx="2514600" cy="762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2362200" y="-1066800"/>
            <a:ext cx="11506200" cy="8229600"/>
          </a:xfrm>
          <a:prstGeom prst="rect">
            <a:avLst/>
          </a:prstGeom>
          <a:noFill/>
          <a:ln w="9525">
            <a:noFill/>
            <a:miter lim="800000"/>
            <a:headEnd/>
            <a:tailEnd/>
          </a:ln>
        </p:spPr>
      </p:pic>
      <p:sp>
        <p:nvSpPr>
          <p:cNvPr id="3" name="Rectangle 2"/>
          <p:cNvSpPr/>
          <p:nvPr/>
        </p:nvSpPr>
        <p:spPr>
          <a:xfrm>
            <a:off x="5334000" y="1447800"/>
            <a:ext cx="3352800" cy="1295400"/>
          </a:xfrm>
          <a:prstGeom prst="rect">
            <a:avLst/>
          </a:prstGeom>
          <a:solidFill>
            <a:schemeClr val="tx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FF0000"/>
                </a:solidFill>
              </a:rPr>
              <a:t>The screen has refreshed with a reminder that we must first copy current year into the next year officers.</a:t>
            </a:r>
          </a:p>
        </p:txBody>
      </p:sp>
      <p:sp>
        <p:nvSpPr>
          <p:cNvPr id="5" name="Line Callout 1 4"/>
          <p:cNvSpPr/>
          <p:nvPr/>
        </p:nvSpPr>
        <p:spPr>
          <a:xfrm>
            <a:off x="5029200" y="4495800"/>
            <a:ext cx="1295400" cy="533400"/>
          </a:xfrm>
          <a:prstGeom prst="borderCallout1">
            <a:avLst>
              <a:gd name="adj1" fmla="val 359"/>
              <a:gd name="adj2" fmla="val 534"/>
              <a:gd name="adj3" fmla="val -77319"/>
              <a:gd name="adj4" fmla="val -48822"/>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Click on OK</a:t>
            </a:r>
          </a:p>
        </p:txBody>
      </p:sp>
    </p:spTree>
  </p:cSld>
  <p:clrMapOvr>
    <a:masterClrMapping/>
  </p:clrMapOvr>
  <p:transition>
    <p:comb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2362200" y="-1066800"/>
            <a:ext cx="11734800" cy="8229600"/>
          </a:xfrm>
          <a:prstGeom prst="rect">
            <a:avLst/>
          </a:prstGeom>
          <a:noFill/>
          <a:ln w="9525">
            <a:noFill/>
            <a:miter lim="800000"/>
            <a:headEnd/>
            <a:tailEnd/>
          </a:ln>
        </p:spPr>
      </p:pic>
      <p:sp>
        <p:nvSpPr>
          <p:cNvPr id="3" name="Rectangle 2"/>
          <p:cNvSpPr/>
          <p:nvPr/>
        </p:nvSpPr>
        <p:spPr>
          <a:xfrm>
            <a:off x="1295400" y="2057400"/>
            <a:ext cx="4191000" cy="7620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4724400" y="5257800"/>
            <a:ext cx="4191000" cy="990600"/>
          </a:xfrm>
          <a:prstGeom prst="rect">
            <a:avLst/>
          </a:prstGeom>
          <a:solidFill>
            <a:schemeClr val="tx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We will assign the name of the new officers to all roles that are not the same as the current year.</a:t>
            </a:r>
          </a:p>
        </p:txBody>
      </p:sp>
    </p:spTree>
  </p:cSld>
  <p:clrMapOvr>
    <a:masterClrMapping/>
  </p:clrMapOvr>
  <p:transition>
    <p:newsflash/>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2362200" y="-1066800"/>
            <a:ext cx="11734800" cy="8153400"/>
          </a:xfrm>
          <a:prstGeom prst="rect">
            <a:avLst/>
          </a:prstGeom>
          <a:noFill/>
          <a:ln w="9525">
            <a:noFill/>
            <a:miter lim="800000"/>
            <a:headEnd/>
            <a:tailEnd/>
          </a:ln>
        </p:spPr>
      </p:pic>
      <p:sp>
        <p:nvSpPr>
          <p:cNvPr id="4" name="Line Callout 1 3"/>
          <p:cNvSpPr/>
          <p:nvPr/>
        </p:nvSpPr>
        <p:spPr>
          <a:xfrm>
            <a:off x="7010400" y="3657600"/>
            <a:ext cx="1905000" cy="2286000"/>
          </a:xfrm>
          <a:prstGeom prst="borderCallout1">
            <a:avLst>
              <a:gd name="adj1" fmla="val 98750"/>
              <a:gd name="adj2" fmla="val 2011"/>
              <a:gd name="adj3" fmla="val 126293"/>
              <a:gd name="adj4" fmla="val -36116"/>
            </a:avLst>
          </a:prstGeom>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We have now assigned members to all the officer rolls. We will submit by clicking  on the submit button .</a:t>
            </a:r>
          </a:p>
        </p:txBody>
      </p:sp>
    </p:spTree>
  </p:cSld>
  <p:clrMapOvr>
    <a:masterClrMapping/>
  </p:clrMapOvr>
  <p:transition>
    <p:comb/>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977586-275B-4F34-A284-3DF2F866AA6D}"/>
              </a:ext>
            </a:extLst>
          </p:cNvPr>
          <p:cNvPicPr>
            <a:picLocks noChangeAspect="1"/>
          </p:cNvPicPr>
          <p:nvPr/>
        </p:nvPicPr>
        <p:blipFill>
          <a:blip r:embed="rId2"/>
          <a:stretch>
            <a:fillRect/>
          </a:stretch>
        </p:blipFill>
        <p:spPr>
          <a:xfrm>
            <a:off x="-1066800" y="-990600"/>
            <a:ext cx="11506200" cy="7391400"/>
          </a:xfrm>
          <a:prstGeom prst="rect">
            <a:avLst/>
          </a:prstGeom>
        </p:spPr>
      </p:pic>
    </p:spTree>
    <p:extLst>
      <p:ext uri="{BB962C8B-B14F-4D97-AF65-F5344CB8AC3E}">
        <p14:creationId xmlns:p14="http://schemas.microsoft.com/office/powerpoint/2010/main" val="332592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2362200" y="-1066800"/>
            <a:ext cx="11734800" cy="8229600"/>
          </a:xfrm>
          <a:prstGeom prst="rect">
            <a:avLst/>
          </a:prstGeom>
          <a:noFill/>
          <a:ln w="9525">
            <a:noFill/>
            <a:miter lim="800000"/>
            <a:headEnd/>
            <a:tailEnd/>
          </a:ln>
        </p:spPr>
      </p:pic>
      <p:sp>
        <p:nvSpPr>
          <p:cNvPr id="3" name="Line Callout 1 2"/>
          <p:cNvSpPr/>
          <p:nvPr/>
        </p:nvSpPr>
        <p:spPr>
          <a:xfrm>
            <a:off x="6705600" y="2514600"/>
            <a:ext cx="2133600" cy="762000"/>
          </a:xfrm>
          <a:prstGeom prst="borderCallout1">
            <a:avLst>
              <a:gd name="adj1" fmla="val 6336"/>
              <a:gd name="adj2" fmla="val -944"/>
              <a:gd name="adj3" fmla="val 186983"/>
              <a:gd name="adj4" fmla="val -97446"/>
            </a:avLst>
          </a:prstGeom>
          <a:solidFill>
            <a:schemeClr val="tx1">
              <a:lumMod val="85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Click  the OK Button</a:t>
            </a:r>
          </a:p>
        </p:txBody>
      </p:sp>
    </p:spTree>
  </p:cSld>
  <p:clrMapOvr>
    <a:masterClrMapping/>
  </p:clrMapOvr>
  <p:transition>
    <p:strips dir="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cstate="print"/>
          <a:srcRect/>
          <a:stretch>
            <a:fillRect/>
          </a:stretch>
        </p:blipFill>
        <p:spPr bwMode="auto">
          <a:xfrm>
            <a:off x="-1905000" y="-1600200"/>
            <a:ext cx="11353800" cy="8458200"/>
          </a:xfrm>
          <a:prstGeom prst="rect">
            <a:avLst/>
          </a:prstGeom>
          <a:noFill/>
          <a:ln w="9525">
            <a:noFill/>
            <a:miter lim="800000"/>
            <a:headEnd/>
            <a:tailEnd/>
          </a:ln>
        </p:spPr>
      </p:pic>
      <p:sp>
        <p:nvSpPr>
          <p:cNvPr id="6" name="TextBox 5"/>
          <p:cNvSpPr txBox="1"/>
          <p:nvPr/>
        </p:nvSpPr>
        <p:spPr>
          <a:xfrm>
            <a:off x="7239000" y="1752600"/>
            <a:ext cx="1752600" cy="5078313"/>
          </a:xfrm>
          <a:prstGeom prst="rect">
            <a:avLst/>
          </a:prstGeom>
          <a:solidFill>
            <a:srgbClr val="FFFF00"/>
          </a:solidFill>
          <a:ln w="31750">
            <a:solidFill>
              <a:srgbClr val="FF0000"/>
            </a:solidFill>
          </a:ln>
        </p:spPr>
        <p:txBody>
          <a:bodyPr wrap="square" rtlCol="0">
            <a:spAutoFit/>
          </a:bodyPr>
          <a:lstStyle/>
          <a:p>
            <a:r>
              <a:rPr lang="en-US" dirty="0">
                <a:solidFill>
                  <a:schemeClr val="bg1"/>
                </a:solidFill>
              </a:rPr>
              <a:t>Having submitted this form to Supreme is the same as submitting your form 186 Report of Officer Chosen For Term. You will need to send copies to the Vice Supreme Master, your District Master  and one for your assembly records.</a:t>
            </a:r>
          </a:p>
        </p:txBody>
      </p:sp>
      <p:sp>
        <p:nvSpPr>
          <p:cNvPr id="7" name="TextBox 6"/>
          <p:cNvSpPr txBox="1"/>
          <p:nvPr/>
        </p:nvSpPr>
        <p:spPr>
          <a:xfrm>
            <a:off x="0" y="2819400"/>
            <a:ext cx="1524000" cy="2031325"/>
          </a:xfrm>
          <a:prstGeom prst="rect">
            <a:avLst/>
          </a:prstGeom>
          <a:solidFill>
            <a:schemeClr val="tx1"/>
          </a:solidFill>
          <a:ln w="31750">
            <a:solidFill>
              <a:srgbClr val="FF0000"/>
            </a:solidFill>
          </a:ln>
        </p:spPr>
        <p:txBody>
          <a:bodyPr wrap="square" rtlCol="0">
            <a:spAutoFit/>
          </a:bodyPr>
          <a:lstStyle/>
          <a:p>
            <a:r>
              <a:rPr lang="en-US" dirty="0">
                <a:solidFill>
                  <a:schemeClr val="bg1"/>
                </a:solidFill>
              </a:rPr>
              <a:t>If there is an open position submit your report on time. The position can be filled later.</a:t>
            </a:r>
          </a:p>
        </p:txBody>
      </p:sp>
      <p:sp>
        <p:nvSpPr>
          <p:cNvPr id="8" name="Rectangle 7"/>
          <p:cNvSpPr/>
          <p:nvPr/>
        </p:nvSpPr>
        <p:spPr>
          <a:xfrm>
            <a:off x="3200400" y="3200400"/>
            <a:ext cx="9906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2057400" y="-1066800"/>
            <a:ext cx="11430000" cy="8305800"/>
          </a:xfrm>
          <a:prstGeom prst="rect">
            <a:avLst/>
          </a:prstGeom>
          <a:noFill/>
          <a:ln w="9525">
            <a:noFill/>
            <a:miter lim="800000"/>
            <a:headEnd/>
            <a:tailEnd/>
          </a:ln>
        </p:spPr>
      </p:pic>
      <p:sp>
        <p:nvSpPr>
          <p:cNvPr id="3" name="Line Callout 2 2"/>
          <p:cNvSpPr/>
          <p:nvPr/>
        </p:nvSpPr>
        <p:spPr>
          <a:xfrm>
            <a:off x="7010400" y="4191000"/>
            <a:ext cx="1905000" cy="2286000"/>
          </a:xfrm>
          <a:prstGeom prst="borderCallout2">
            <a:avLst>
              <a:gd name="adj1" fmla="val -757"/>
              <a:gd name="adj2" fmla="val 51253"/>
              <a:gd name="adj3" fmla="val -85881"/>
              <a:gd name="adj4" fmla="val 52850"/>
              <a:gd name="adj5" fmla="val -119073"/>
              <a:gd name="adj6" fmla="val 1646"/>
            </a:avLst>
          </a:prstGeom>
          <a:solidFill>
            <a:schemeClr val="tx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We will click on the Print Center tab.  To work on the Reports for officers Chosen Next Fraternal Year </a:t>
            </a:r>
          </a:p>
        </p:txBody>
      </p:sp>
    </p:spTree>
  </p:cSld>
  <p:clrMapOvr>
    <a:masterClrMapping/>
  </p:clrMapOvr>
  <p:transition>
    <p:wheel spokes="8"/>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0" y="642914"/>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n-US" sz="3600" b="1" i="0" u="none" strike="noStrike" cap="none" normalizeH="0" baseline="0" dirty="0">
                <a:ln>
                  <a:noFill/>
                </a:ln>
                <a:effectLst/>
                <a:latin typeface="Times New Roman" pitchFamily="18" charset="0"/>
                <a:ea typeface="Times New Roman" pitchFamily="18" charset="0"/>
                <a:cs typeface="Times New Roman" pitchFamily="18" charset="0"/>
              </a:rPr>
              <a:t>Reports:</a:t>
            </a:r>
            <a:br>
              <a:rPr kumimoji="0" lang="en-US" sz="3600" b="0" i="0" u="none" strike="noStrike" cap="none" normalizeH="0" baseline="0" dirty="0">
                <a:ln>
                  <a:noFill/>
                </a:ln>
                <a:effectLst/>
                <a:latin typeface="Times New Roman" pitchFamily="18" charset="0"/>
                <a:ea typeface="Times New Roman" pitchFamily="18" charset="0"/>
                <a:cs typeface="Times New Roman" pitchFamily="18" charset="0"/>
              </a:rPr>
            </a:br>
            <a:r>
              <a:rPr kumimoji="0" lang="en-US" sz="3600" b="0" i="0" u="none" strike="noStrike" cap="none" normalizeH="0" baseline="0" dirty="0">
                <a:ln>
                  <a:noFill/>
                </a:ln>
                <a:effectLst/>
                <a:latin typeface="Times New Roman" pitchFamily="18" charset="0"/>
                <a:ea typeface="Times New Roman" pitchFamily="18" charset="0"/>
                <a:cs typeface="Times New Roman" pitchFamily="18" charset="0"/>
              </a:rPr>
              <a:t>To print reports properly on the paper:</a:t>
            </a:r>
            <a:endParaRPr kumimoji="0" lang="en-US" sz="3600" b="0" i="0" u="none" strike="noStrike" cap="none" normalizeH="0" baseline="0" dirty="0">
              <a:ln>
                <a:noFill/>
              </a:ln>
              <a:effectLst/>
              <a:latin typeface="Times New Roman" pitchFamily="18" charset="0"/>
              <a:cs typeface="Times New Roman" pitchFamily="18" charset="0"/>
            </a:endParaRP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tab pos="457200" algn="l"/>
              </a:tabLst>
            </a:pPr>
            <a:r>
              <a:rPr kumimoji="0" lang="en-US" sz="3600" b="0" i="0" u="none" strike="noStrike" cap="none" normalizeH="0" baseline="0" dirty="0">
                <a:ln>
                  <a:noFill/>
                </a:ln>
                <a:effectLst/>
                <a:latin typeface="Times New Roman" pitchFamily="18" charset="0"/>
                <a:ea typeface="Times New Roman" pitchFamily="18" charset="0"/>
                <a:cs typeface="Times New Roman" pitchFamily="18" charset="0"/>
              </a:rPr>
              <a:t>Generate the Adobe file (clicking on the report name will do this). </a:t>
            </a:r>
            <a:endParaRPr kumimoji="0" lang="en-US" sz="3600" b="0" i="0" u="none" strike="noStrike" cap="none" normalizeH="0" baseline="0" dirty="0">
              <a:ln>
                <a:noFill/>
              </a:ln>
              <a:effectLst/>
              <a:latin typeface="Times New Roman" pitchFamily="18" charset="0"/>
              <a:cs typeface="Times New Roman" pitchFamily="18" charset="0"/>
            </a:endParaRP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tab pos="457200" algn="l"/>
              </a:tabLst>
            </a:pPr>
            <a:r>
              <a:rPr kumimoji="0" lang="en-US" sz="3600" b="0" i="0" u="none" strike="noStrike" cap="none" normalizeH="0" baseline="0" dirty="0">
                <a:ln>
                  <a:noFill/>
                </a:ln>
                <a:effectLst/>
                <a:latin typeface="Times New Roman" pitchFamily="18" charset="0"/>
                <a:ea typeface="Times New Roman" pitchFamily="18" charset="0"/>
                <a:cs typeface="Times New Roman" pitchFamily="18" charset="0"/>
              </a:rPr>
              <a:t>Click on the print icon within the Adobe window. </a:t>
            </a:r>
            <a:endParaRPr kumimoji="0" lang="en-US" sz="3600" b="0" i="0" u="none" strike="noStrike" cap="none" normalizeH="0" baseline="0" dirty="0">
              <a:ln>
                <a:noFill/>
              </a:ln>
              <a:effectLst/>
              <a:latin typeface="Times New Roman" pitchFamily="18" charset="0"/>
              <a:cs typeface="Times New Roman" pitchFamily="18" charset="0"/>
            </a:endParaRP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tab pos="457200" algn="l"/>
              </a:tabLst>
            </a:pPr>
            <a:r>
              <a:rPr kumimoji="0" lang="en-US" sz="3600" b="0" i="0" u="none" strike="noStrike" cap="none" normalizeH="0" baseline="0" dirty="0">
                <a:ln>
                  <a:noFill/>
                </a:ln>
                <a:effectLst/>
                <a:latin typeface="Times New Roman" pitchFamily="18" charset="0"/>
                <a:ea typeface="Times New Roman" pitchFamily="18" charset="0"/>
                <a:cs typeface="Times New Roman" pitchFamily="18" charset="0"/>
              </a:rPr>
              <a:t>When the Print window “Dialog Box” opens, the “Page Scaling" reference in this window should be set to ‘Fit to Print.’ </a:t>
            </a:r>
            <a:endParaRPr kumimoji="0" lang="en-US" sz="3600" b="0" i="0" u="none" strike="noStrike" cap="none" normalizeH="0" baseline="0" dirty="0">
              <a:ln>
                <a:noFill/>
              </a:ln>
              <a:effectLst/>
              <a:latin typeface="Times New Roman" pitchFamily="18" charset="0"/>
              <a:cs typeface="Times New Roman" pitchFamily="18" charset="0"/>
            </a:endParaRP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tab pos="457200" algn="l"/>
              </a:tabLst>
            </a:pPr>
            <a:r>
              <a:rPr kumimoji="0" lang="en-US" sz="3600" b="0" i="0" u="none" strike="noStrike" cap="none" normalizeH="0" baseline="0" dirty="0">
                <a:ln>
                  <a:noFill/>
                </a:ln>
                <a:effectLst/>
                <a:latin typeface="Times New Roman" pitchFamily="18" charset="0"/>
                <a:ea typeface="Times New Roman" pitchFamily="18" charset="0"/>
                <a:cs typeface="Times New Roman" pitchFamily="18" charset="0"/>
              </a:rPr>
              <a:t>Print the Report (click on “OK”).</a:t>
            </a:r>
            <a:endParaRPr kumimoji="0" lang="en-US" sz="3600" b="0" i="0" u="none" strike="noStrike" cap="none" normalizeH="0" baseline="0" dirty="0">
              <a:ln>
                <a:noFill/>
              </a:ln>
              <a:effectLst/>
              <a:latin typeface="Times New Roman" pitchFamily="18" charset="0"/>
              <a:cs typeface="Times New Roman" pitchFamily="18" charset="0"/>
            </a:endParaRPr>
          </a:p>
        </p:txBody>
      </p:sp>
    </p:spTree>
  </p:cSld>
  <p:clrMapOvr>
    <a:masterClrMapping/>
  </p:clrMapOvr>
  <p:transition>
    <p:dissolv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4.png"/>
          <p:cNvPicPr>
            <a:picLocks noChangeAspect="1"/>
          </p:cNvPicPr>
          <p:nvPr/>
        </p:nvPicPr>
        <p:blipFill>
          <a:blip r:embed="rId2" cstate="print"/>
          <a:stretch>
            <a:fillRect/>
          </a:stretch>
        </p:blipFill>
        <p:spPr>
          <a:xfrm>
            <a:off x="0" y="0"/>
            <a:ext cx="9144000" cy="6858000"/>
          </a:xfrm>
          <a:prstGeom prst="rect">
            <a:avLst/>
          </a:prstGeom>
        </p:spPr>
      </p:pic>
      <p:sp>
        <p:nvSpPr>
          <p:cNvPr id="4" name="TextBox 3"/>
          <p:cNvSpPr txBox="1"/>
          <p:nvPr/>
        </p:nvSpPr>
        <p:spPr>
          <a:xfrm>
            <a:off x="6324600" y="2514600"/>
            <a:ext cx="2438400" cy="1200329"/>
          </a:xfrm>
          <a:prstGeom prst="rect">
            <a:avLst/>
          </a:prstGeom>
          <a:solidFill>
            <a:schemeClr val="bg2">
              <a:lumMod val="20000"/>
              <a:lumOff val="80000"/>
            </a:schemeClr>
          </a:solidFill>
          <a:ln w="28575">
            <a:solidFill>
              <a:srgbClr val="FF0000"/>
            </a:solidFill>
          </a:ln>
        </p:spPr>
        <p:txBody>
          <a:bodyPr wrap="square" rtlCol="0">
            <a:spAutoFit/>
          </a:bodyPr>
          <a:lstStyle/>
          <a:p>
            <a:r>
              <a:rPr lang="en-US" dirty="0">
                <a:solidFill>
                  <a:schemeClr val="bg1"/>
                </a:solidFill>
              </a:rPr>
              <a:t>We will now print report for “Next Fraternal Year Officers” by clicking on the tab.</a:t>
            </a:r>
          </a:p>
        </p:txBody>
      </p:sp>
      <p:cxnSp>
        <p:nvCxnSpPr>
          <p:cNvPr id="7" name="Straight Arrow Connector 6"/>
          <p:cNvCxnSpPr>
            <a:stCxn id="4" idx="1"/>
          </p:cNvCxnSpPr>
          <p:nvPr/>
        </p:nvCxnSpPr>
        <p:spPr>
          <a:xfrm flipH="1" flipV="1">
            <a:off x="4343400" y="2895600"/>
            <a:ext cx="1981200" cy="2191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heel/>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1066800" y="-1676400"/>
            <a:ext cx="12192000" cy="922020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5.png"/>
          <p:cNvPicPr>
            <a:picLocks noChangeAspect="1"/>
          </p:cNvPicPr>
          <p:nvPr/>
        </p:nvPicPr>
        <p:blipFill>
          <a:blip r:embed="rId2" cstate="print"/>
          <a:stretch>
            <a:fillRect/>
          </a:stretch>
        </p:blipFill>
        <p:spPr>
          <a:xfrm>
            <a:off x="0" y="0"/>
            <a:ext cx="9144000" cy="5592199"/>
          </a:xfrm>
          <a:prstGeom prst="rect">
            <a:avLst/>
          </a:prstGeom>
        </p:spPr>
      </p:pic>
      <p:sp>
        <p:nvSpPr>
          <p:cNvPr id="4" name="TextBox 3"/>
          <p:cNvSpPr txBox="1"/>
          <p:nvPr/>
        </p:nvSpPr>
        <p:spPr>
          <a:xfrm>
            <a:off x="0" y="5715000"/>
            <a:ext cx="9144000" cy="369332"/>
          </a:xfrm>
          <a:prstGeom prst="rect">
            <a:avLst/>
          </a:prstGeom>
          <a:noFill/>
        </p:spPr>
        <p:txBody>
          <a:bodyPr wrap="square" rtlCol="0">
            <a:spAutoFit/>
          </a:bodyPr>
          <a:lstStyle/>
          <a:p>
            <a:r>
              <a:rPr lang="en-US" b="1" dirty="0"/>
              <a:t>I prefer to open and then save after reviewing. For me it seems less complicated and cleaner</a:t>
            </a:r>
            <a:r>
              <a:rPr lang="en-US" dirty="0"/>
              <a:t>. </a:t>
            </a:r>
          </a:p>
        </p:txBody>
      </p:sp>
    </p:spTree>
  </p:cSld>
  <p:clrMapOvr>
    <a:masterClrMapping/>
  </p:clrMapOvr>
  <p:transition>
    <p:wheel/>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1295400" y="0"/>
            <a:ext cx="11430000" cy="7086600"/>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685800" y="-381000"/>
            <a:ext cx="11201400" cy="6477000"/>
          </a:xfrm>
          <a:prstGeom prst="rect">
            <a:avLst/>
          </a:prstGeom>
          <a:noFill/>
          <a:ln w="9525">
            <a:noFill/>
            <a:miter lim="800000"/>
            <a:headEnd/>
            <a:tailEnd/>
          </a:ln>
        </p:spPr>
      </p:pic>
      <p:sp>
        <p:nvSpPr>
          <p:cNvPr id="3" name="Rectangle 2"/>
          <p:cNvSpPr/>
          <p:nvPr/>
        </p:nvSpPr>
        <p:spPr>
          <a:xfrm>
            <a:off x="914400" y="6019800"/>
            <a:ext cx="71628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The report for Officer Chosen Next Fraternal Year has opened in Adobe. We now can save  the report by Clicking on the Save Tab under File Folder</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7620" y="-15240"/>
            <a:ext cx="9372600" cy="6858000"/>
          </a:xfrm>
          <a:prstGeom prst="rect">
            <a:avLst/>
          </a:prstGeom>
          <a:noFill/>
          <a:ln w="9525">
            <a:noFill/>
            <a:miter lim="800000"/>
            <a:headEnd/>
            <a:tailEnd/>
          </a:ln>
        </p:spPr>
      </p:pic>
      <p:sp>
        <p:nvSpPr>
          <p:cNvPr id="3" name="Line Callout 2 2"/>
          <p:cNvSpPr/>
          <p:nvPr/>
        </p:nvSpPr>
        <p:spPr>
          <a:xfrm>
            <a:off x="7543800" y="1066800"/>
            <a:ext cx="1371600" cy="838200"/>
          </a:xfrm>
          <a:prstGeom prst="borderCallout2">
            <a:avLst>
              <a:gd name="adj1" fmla="val -1940"/>
              <a:gd name="adj2" fmla="val -1437"/>
              <a:gd name="adj3" fmla="val -88590"/>
              <a:gd name="adj4" fmla="val -197619"/>
              <a:gd name="adj5" fmla="val -93691"/>
              <a:gd name="adj6" fmla="val -535173"/>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have click the file tab</a:t>
            </a:r>
          </a:p>
        </p:txBody>
      </p:sp>
      <p:sp>
        <p:nvSpPr>
          <p:cNvPr id="4" name="Line Callout 3 3"/>
          <p:cNvSpPr/>
          <p:nvPr/>
        </p:nvSpPr>
        <p:spPr>
          <a:xfrm>
            <a:off x="7543800" y="2438400"/>
            <a:ext cx="1371600" cy="914400"/>
          </a:xfrm>
          <a:prstGeom prst="borderCallout3">
            <a:avLst>
              <a:gd name="adj1" fmla="val -1940"/>
              <a:gd name="adj2" fmla="val -711"/>
              <a:gd name="adj3" fmla="val 12010"/>
              <a:gd name="adj4" fmla="val -283455"/>
              <a:gd name="adj5" fmla="val -76803"/>
              <a:gd name="adj6" fmla="val -436994"/>
              <a:gd name="adj7" fmla="val -134529"/>
              <a:gd name="adj8" fmla="val -51226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Select the Save As Tab</a:t>
            </a:r>
          </a:p>
        </p:txBody>
      </p:sp>
    </p:spTree>
  </p:cSld>
  <p:clrMapOvr>
    <a:masterClrMapping/>
  </p:clrMapOvr>
  <p:transition>
    <p:strips dir="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122380-BC6B-481B-BDC5-6ECBEA0C48DB}"/>
              </a:ext>
            </a:extLst>
          </p:cNvPr>
          <p:cNvPicPr>
            <a:picLocks noChangeAspect="1"/>
          </p:cNvPicPr>
          <p:nvPr/>
        </p:nvPicPr>
        <p:blipFill>
          <a:blip r:embed="rId2"/>
          <a:stretch>
            <a:fillRect/>
          </a:stretch>
        </p:blipFill>
        <p:spPr>
          <a:xfrm>
            <a:off x="-152400" y="-647700"/>
            <a:ext cx="9829800" cy="8153400"/>
          </a:xfrm>
          <a:prstGeom prst="rect">
            <a:avLst/>
          </a:prstGeom>
        </p:spPr>
      </p:pic>
      <p:sp>
        <p:nvSpPr>
          <p:cNvPr id="5" name="Oval 4">
            <a:extLst>
              <a:ext uri="{FF2B5EF4-FFF2-40B4-BE49-F238E27FC236}">
                <a16:creationId xmlns:a16="http://schemas.microsoft.com/office/drawing/2014/main" id="{FB94DB3A-B68E-419D-906A-8AD69DE65B3A}"/>
              </a:ext>
            </a:extLst>
          </p:cNvPr>
          <p:cNvSpPr/>
          <p:nvPr/>
        </p:nvSpPr>
        <p:spPr>
          <a:xfrm>
            <a:off x="5486400" y="1219200"/>
            <a:ext cx="16002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1388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609600"/>
            <a:ext cx="6934200" cy="563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Save the report to a file on your computer. You can send the Officer Report by email as an attachment to the Vice Supreme Master and the District Master.</a:t>
            </a:r>
          </a:p>
        </p:txBody>
      </p:sp>
    </p:spTree>
  </p:cSld>
  <p:clrMapOvr>
    <a:masterClrMapping/>
  </p:clrMapOvr>
  <p:transition>
    <p:dissolv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cstate="print"/>
          <a:srcRect/>
          <a:stretch>
            <a:fillRect/>
          </a:stretch>
        </p:blipFill>
        <p:spPr bwMode="auto">
          <a:xfrm>
            <a:off x="-1981200" y="-1313793"/>
            <a:ext cx="12801600" cy="8153400"/>
          </a:xfrm>
          <a:prstGeom prst="rect">
            <a:avLst/>
          </a:prstGeom>
          <a:noFill/>
          <a:ln w="9525">
            <a:noFill/>
            <a:miter lim="800000"/>
            <a:headEnd/>
            <a:tailEnd/>
          </a:ln>
        </p:spPr>
      </p:pic>
      <p:sp>
        <p:nvSpPr>
          <p:cNvPr id="4" name="Rectangle 3"/>
          <p:cNvSpPr/>
          <p:nvPr/>
        </p:nvSpPr>
        <p:spPr>
          <a:xfrm>
            <a:off x="2286000" y="5257800"/>
            <a:ext cx="6096000" cy="1143000"/>
          </a:xfrm>
          <a:prstGeom prst="rect">
            <a:avLst/>
          </a:prstGeom>
          <a:solidFill>
            <a:schemeClr val="bg2">
              <a:lumMod val="20000"/>
              <a:lumOff val="80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This is the opening page of the “Print Center – MM”. We have learned how to generate the Officer Report. You should take the time to explore the other available reports. We can look at “Labels” by clicking on the Link.</a:t>
            </a:r>
          </a:p>
        </p:txBody>
      </p:sp>
      <p:sp>
        <p:nvSpPr>
          <p:cNvPr id="5" name="Oval 4"/>
          <p:cNvSpPr/>
          <p:nvPr/>
        </p:nvSpPr>
        <p:spPr>
          <a:xfrm>
            <a:off x="0" y="1752600"/>
            <a:ext cx="990600" cy="3048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1676400" y="-1371600"/>
            <a:ext cx="10972800" cy="8229600"/>
          </a:xfrm>
          <a:prstGeom prst="rect">
            <a:avLst/>
          </a:prstGeom>
          <a:noFill/>
          <a:ln w="9525">
            <a:noFill/>
            <a:miter lim="800000"/>
            <a:headEnd/>
            <a:tailEnd/>
          </a:ln>
        </p:spPr>
      </p:pic>
      <p:sp>
        <p:nvSpPr>
          <p:cNvPr id="3" name="Oval 2"/>
          <p:cNvSpPr/>
          <p:nvPr/>
        </p:nvSpPr>
        <p:spPr>
          <a:xfrm>
            <a:off x="0" y="609600"/>
            <a:ext cx="838200" cy="3810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7239000" y="990600"/>
            <a:ext cx="1752600" cy="2895600"/>
          </a:xfrm>
          <a:prstGeom prst="rect">
            <a:avLst/>
          </a:prstGeom>
          <a:solidFill>
            <a:srgbClr val="FFFF66"/>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Take time to learn how each of  these scenarios work. They are a great help and cost savings in printing labels  for your specific needs.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676400" y="-1295400"/>
            <a:ext cx="12420600" cy="8305800"/>
          </a:xfrm>
          <a:prstGeom prst="rect">
            <a:avLst/>
          </a:prstGeom>
          <a:noFill/>
          <a:ln w="9525">
            <a:noFill/>
            <a:miter lim="800000"/>
            <a:headEnd/>
            <a:tailEnd/>
          </a:ln>
        </p:spPr>
      </p:pic>
      <p:sp>
        <p:nvSpPr>
          <p:cNvPr id="3" name="Oval 2"/>
          <p:cNvSpPr/>
          <p:nvPr/>
        </p:nvSpPr>
        <p:spPr>
          <a:xfrm>
            <a:off x="304800" y="2057400"/>
            <a:ext cx="1371600" cy="3810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828800" y="0"/>
            <a:ext cx="12496800" cy="7010400"/>
          </a:xfrm>
          <a:prstGeom prst="rect">
            <a:avLst/>
          </a:prstGeom>
          <a:noFill/>
          <a:ln w="9525">
            <a:noFill/>
            <a:miter lim="800000"/>
            <a:headEnd/>
            <a:tailEnd/>
          </a:ln>
        </p:spPr>
      </p:pic>
      <p:sp>
        <p:nvSpPr>
          <p:cNvPr id="3" name="Oval 2"/>
          <p:cNvSpPr/>
          <p:nvPr/>
        </p:nvSpPr>
        <p:spPr>
          <a:xfrm>
            <a:off x="228600" y="3352800"/>
            <a:ext cx="1066800" cy="3048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2819400" y="4191000"/>
            <a:ext cx="4495800" cy="1200329"/>
          </a:xfrm>
          <a:prstGeom prst="rect">
            <a:avLst/>
          </a:prstGeom>
          <a:noFill/>
          <a:ln w="31750">
            <a:solidFill>
              <a:srgbClr val="FF0000"/>
            </a:solidFill>
          </a:ln>
        </p:spPr>
        <p:txBody>
          <a:bodyPr wrap="square" rtlCol="0">
            <a:spAutoFit/>
          </a:bodyPr>
          <a:lstStyle/>
          <a:p>
            <a:r>
              <a:rPr lang="en-US" dirty="0">
                <a:solidFill>
                  <a:schemeClr val="bg1"/>
                </a:solidFill>
              </a:rPr>
              <a:t>“Outstanding  Balance Report” is a useful tool for the Comptroller. By printing out a report at the start of the Billing Period you can check off the names as the payments are returned.</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srcRect/>
          <a:stretch>
            <a:fillRect/>
          </a:stretch>
        </p:blipFill>
        <p:spPr bwMode="auto">
          <a:xfrm>
            <a:off x="-1828800" y="-1295400"/>
            <a:ext cx="12801600" cy="8305800"/>
          </a:xfrm>
          <a:prstGeom prst="rect">
            <a:avLst/>
          </a:prstGeom>
          <a:noFill/>
          <a:ln w="9525">
            <a:noFill/>
            <a:miter lim="800000"/>
            <a:headEnd/>
            <a:tailEnd/>
          </a:ln>
        </p:spPr>
      </p:pic>
      <p:sp>
        <p:nvSpPr>
          <p:cNvPr id="4" name="Right Arrow 3"/>
          <p:cNvSpPr/>
          <p:nvPr/>
        </p:nvSpPr>
        <p:spPr>
          <a:xfrm>
            <a:off x="3352800" y="2895600"/>
            <a:ext cx="685800"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1676400" y="-1295400"/>
            <a:ext cx="12420600" cy="8458200"/>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3124200" y="-762000"/>
            <a:ext cx="14935200" cy="7772400"/>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cstate="print"/>
          <a:srcRect/>
          <a:stretch>
            <a:fillRect/>
          </a:stretch>
        </p:blipFill>
        <p:spPr bwMode="auto">
          <a:xfrm>
            <a:off x="-1981200" y="-1219200"/>
            <a:ext cx="13106400" cy="8077200"/>
          </a:xfrm>
          <a:prstGeom prst="rect">
            <a:avLst/>
          </a:prstGeom>
          <a:noFill/>
          <a:ln w="9525">
            <a:noFill/>
            <a:miter lim="800000"/>
            <a:headEnd/>
            <a:tailEnd/>
          </a:ln>
        </p:spPr>
      </p:pic>
      <p:sp>
        <p:nvSpPr>
          <p:cNvPr id="5" name="Oval 4"/>
          <p:cNvSpPr/>
          <p:nvPr/>
        </p:nvSpPr>
        <p:spPr>
          <a:xfrm>
            <a:off x="0" y="2209800"/>
            <a:ext cx="1905000" cy="6858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5"/>
          <p:cNvSpPr/>
          <p:nvPr/>
        </p:nvSpPr>
        <p:spPr>
          <a:xfrm>
            <a:off x="914400" y="4038600"/>
            <a:ext cx="9906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strips/>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p:cNvPicPr>
            <a:picLocks noChangeAspect="1" noChangeArrowheads="1"/>
          </p:cNvPicPr>
          <p:nvPr/>
        </p:nvPicPr>
        <p:blipFill>
          <a:blip r:embed="rId2" cstate="print"/>
          <a:srcRect/>
          <a:stretch>
            <a:fillRect/>
          </a:stretch>
        </p:blipFill>
        <p:spPr bwMode="auto">
          <a:xfrm>
            <a:off x="-1600200" y="-1828800"/>
            <a:ext cx="12954000" cy="8839200"/>
          </a:xfrm>
          <a:prstGeom prst="rect">
            <a:avLst/>
          </a:prstGeom>
          <a:noFill/>
          <a:ln w="9525">
            <a:noFill/>
            <a:miter lim="800000"/>
            <a:headEnd/>
            <a:tailEnd/>
          </a:ln>
        </p:spPr>
      </p:pic>
      <p:sp>
        <p:nvSpPr>
          <p:cNvPr id="5" name="Oval 4"/>
          <p:cNvSpPr/>
          <p:nvPr/>
        </p:nvSpPr>
        <p:spPr>
          <a:xfrm>
            <a:off x="457200" y="-304800"/>
            <a:ext cx="13716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wipe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83E37B-34D1-46CA-8707-299B9E84E8E0}"/>
              </a:ext>
            </a:extLst>
          </p:cNvPr>
          <p:cNvPicPr>
            <a:picLocks noChangeAspect="1"/>
          </p:cNvPicPr>
          <p:nvPr/>
        </p:nvPicPr>
        <p:blipFill>
          <a:blip r:embed="rId2"/>
          <a:stretch>
            <a:fillRect/>
          </a:stretch>
        </p:blipFill>
        <p:spPr>
          <a:xfrm>
            <a:off x="-152400" y="-357266"/>
            <a:ext cx="9753600" cy="7467600"/>
          </a:xfrm>
          <a:prstGeom prst="rect">
            <a:avLst/>
          </a:prstGeom>
        </p:spPr>
      </p:pic>
      <p:sp>
        <p:nvSpPr>
          <p:cNvPr id="3" name="Rectangle 2">
            <a:extLst>
              <a:ext uri="{FF2B5EF4-FFF2-40B4-BE49-F238E27FC236}">
                <a16:creationId xmlns:a16="http://schemas.microsoft.com/office/drawing/2014/main" id="{8E18AF1E-BE13-47AD-88A1-197BFDE9F993}"/>
              </a:ext>
            </a:extLst>
          </p:cNvPr>
          <p:cNvSpPr/>
          <p:nvPr/>
        </p:nvSpPr>
        <p:spPr>
          <a:xfrm>
            <a:off x="4572000" y="1905000"/>
            <a:ext cx="28956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OPEN ENROLLMENT INSTRUCTIONS</a:t>
            </a:r>
          </a:p>
        </p:txBody>
      </p:sp>
    </p:spTree>
    <p:extLst>
      <p:ext uri="{BB962C8B-B14F-4D97-AF65-F5344CB8AC3E}">
        <p14:creationId xmlns:p14="http://schemas.microsoft.com/office/powerpoint/2010/main" val="27544112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cstate="print"/>
          <a:srcRect/>
          <a:stretch>
            <a:fillRect/>
          </a:stretch>
        </p:blipFill>
        <p:spPr bwMode="auto">
          <a:xfrm>
            <a:off x="-1981200" y="-1219200"/>
            <a:ext cx="12877800" cy="8077200"/>
          </a:xfrm>
          <a:prstGeom prst="rect">
            <a:avLst/>
          </a:prstGeom>
          <a:noFill/>
          <a:ln w="9525">
            <a:noFill/>
            <a:miter lim="800000"/>
            <a:headEnd/>
            <a:tailEnd/>
          </a:ln>
        </p:spPr>
      </p:pic>
      <p:sp>
        <p:nvSpPr>
          <p:cNvPr id="4" name="Oval 3"/>
          <p:cNvSpPr/>
          <p:nvPr/>
        </p:nvSpPr>
        <p:spPr>
          <a:xfrm>
            <a:off x="152400" y="2895600"/>
            <a:ext cx="1447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strips dir="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2057400" y="-1371600"/>
            <a:ext cx="13030200" cy="8382000"/>
          </a:xfrm>
          <a:prstGeom prst="rect">
            <a:avLst/>
          </a:prstGeom>
          <a:noFill/>
          <a:ln w="9525">
            <a:noFill/>
            <a:miter lim="800000"/>
            <a:headEnd/>
            <a:tailEnd/>
          </a:ln>
        </p:spPr>
      </p:pic>
      <p:sp>
        <p:nvSpPr>
          <p:cNvPr id="3" name="Right Arrow 2"/>
          <p:cNvSpPr/>
          <p:nvPr/>
        </p:nvSpPr>
        <p:spPr>
          <a:xfrm>
            <a:off x="457200" y="1981200"/>
            <a:ext cx="12954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wipe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cstate="print"/>
          <a:srcRect/>
          <a:stretch>
            <a:fillRect/>
          </a:stretch>
        </p:blipFill>
        <p:spPr bwMode="auto">
          <a:xfrm>
            <a:off x="-1981200" y="-1219200"/>
            <a:ext cx="12877800" cy="8229600"/>
          </a:xfrm>
          <a:prstGeom prst="rect">
            <a:avLst/>
          </a:prstGeom>
          <a:noFill/>
          <a:ln w="9525">
            <a:noFill/>
            <a:miter lim="800000"/>
            <a:headEnd/>
            <a:tailEnd/>
          </a:ln>
        </p:spPr>
      </p:pic>
      <p:sp>
        <p:nvSpPr>
          <p:cNvPr id="4" name="Oval 3"/>
          <p:cNvSpPr/>
          <p:nvPr/>
        </p:nvSpPr>
        <p:spPr>
          <a:xfrm>
            <a:off x="152400" y="2209800"/>
            <a:ext cx="1143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cstate="print"/>
          <a:srcRect/>
          <a:stretch>
            <a:fillRect/>
          </a:stretch>
        </p:blipFill>
        <p:spPr bwMode="auto">
          <a:xfrm>
            <a:off x="-2057400" y="-1447800"/>
            <a:ext cx="13030200" cy="8458200"/>
          </a:xfrm>
          <a:prstGeom prst="rect">
            <a:avLst/>
          </a:prstGeom>
          <a:noFill/>
          <a:ln w="9525">
            <a:noFill/>
            <a:miter lim="800000"/>
            <a:headEnd/>
            <a:tailEnd/>
          </a:ln>
        </p:spPr>
      </p:pic>
      <p:sp>
        <p:nvSpPr>
          <p:cNvPr id="4" name="Right Arrow 3"/>
          <p:cNvSpPr/>
          <p:nvPr/>
        </p:nvSpPr>
        <p:spPr>
          <a:xfrm>
            <a:off x="685800" y="3733800"/>
            <a:ext cx="9906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wipe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1981200" y="-1295400"/>
            <a:ext cx="12877800" cy="8305800"/>
          </a:xfrm>
          <a:prstGeom prst="rect">
            <a:avLst/>
          </a:prstGeom>
          <a:noFill/>
          <a:ln w="9525">
            <a:noFill/>
            <a:miter lim="800000"/>
            <a:headEnd/>
            <a:tailEnd/>
          </a:ln>
        </p:spPr>
      </p:pic>
      <p:sp>
        <p:nvSpPr>
          <p:cNvPr id="3" name="Oval 2"/>
          <p:cNvSpPr/>
          <p:nvPr/>
        </p:nvSpPr>
        <p:spPr>
          <a:xfrm>
            <a:off x="0" y="3505200"/>
            <a:ext cx="1828800" cy="4572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5" name="DefaultOcx">
            <a:extLst>
              <a:ext uri="{FF2B5EF4-FFF2-40B4-BE49-F238E27FC236}">
                <a16:creationId xmlns:a16="http://schemas.microsoft.com/office/drawing/2014/main" id="{244C9263-08A0-4A93-B1AD-7F9789E4BA0D}"/>
              </a:ext>
            </a:extLst>
          </p:cNvPr>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2667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HTMLOption1">
            <a:extLst>
              <a:ext uri="{FF2B5EF4-FFF2-40B4-BE49-F238E27FC236}">
                <a16:creationId xmlns:a16="http://schemas.microsoft.com/office/drawing/2014/main" id="{5D3FB83D-84D7-42A0-96B7-392910FBBC85}"/>
              </a:ext>
            </a:extLst>
          </p:cNvPr>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2667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dissolv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2057400" y="-1219200"/>
            <a:ext cx="13030200" cy="8077200"/>
          </a:xfrm>
          <a:prstGeom prst="rect">
            <a:avLst/>
          </a:prstGeom>
          <a:noFill/>
          <a:ln w="9525">
            <a:noFill/>
            <a:miter lim="800000"/>
            <a:headEnd/>
            <a:tailEnd/>
          </a:ln>
        </p:spPr>
      </p:pic>
      <p:sp>
        <p:nvSpPr>
          <p:cNvPr id="3" name="Oval 2"/>
          <p:cNvSpPr/>
          <p:nvPr/>
        </p:nvSpPr>
        <p:spPr>
          <a:xfrm>
            <a:off x="0" y="2590800"/>
            <a:ext cx="1295400" cy="6858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pull dir="l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2" cstate="print"/>
          <a:srcRect/>
          <a:stretch>
            <a:fillRect/>
          </a:stretch>
        </p:blipFill>
        <p:spPr bwMode="auto">
          <a:xfrm>
            <a:off x="-2057400" y="-1295400"/>
            <a:ext cx="13030200" cy="8305800"/>
          </a:xfrm>
          <a:prstGeom prst="rect">
            <a:avLst/>
          </a:prstGeom>
          <a:noFill/>
          <a:ln w="9525">
            <a:noFill/>
            <a:miter lim="800000"/>
            <a:headEnd/>
            <a:tailEnd/>
          </a:ln>
        </p:spPr>
      </p:pic>
    </p:spTree>
  </p:cSld>
  <p:clrMapOvr>
    <a:masterClrMapping/>
  </p:clrMapOvr>
  <p:transition>
    <p:wipe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10800000" flipV="1">
            <a:off x="1066800" y="1451938"/>
            <a:ext cx="7010400" cy="34778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400" dirty="0">
                <a:solidFill>
                  <a:schemeClr val="tx1"/>
                </a:solidFill>
              </a:rPr>
              <a:t>In order for email to work you need the email address of the assembly members and enter them into the Supreme Data Base for your assembly.</a:t>
            </a:r>
          </a:p>
        </p:txBody>
      </p:sp>
    </p:spTree>
  </p:cSld>
  <p:clrMapOvr>
    <a:masterClrMapping/>
  </p:clrMapOvr>
  <p:transition>
    <p:dissolv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35188"/>
            <a:ext cx="7772400" cy="2989212"/>
          </a:xfrm>
        </p:spPr>
        <p:txBody>
          <a:bodyPr>
            <a:noAutofit/>
          </a:bodyPr>
          <a:lstStyle/>
          <a:p>
            <a:r>
              <a:rPr lang="en-US" sz="5400" dirty="0"/>
              <a:t>This has been an overview of</a:t>
            </a:r>
            <a:br>
              <a:rPr lang="en-US" sz="5400" dirty="0"/>
            </a:br>
            <a:r>
              <a:rPr lang="en-US" sz="5400" dirty="0"/>
              <a:t>Member Management</a:t>
            </a:r>
          </a:p>
        </p:txBody>
      </p:sp>
      <p:sp>
        <p:nvSpPr>
          <p:cNvPr id="3" name="Subtitle 2"/>
          <p:cNvSpPr>
            <a:spLocks noGrp="1"/>
          </p:cNvSpPr>
          <p:nvPr>
            <p:ph type="subTitle" idx="1"/>
          </p:nvPr>
        </p:nvSpPr>
        <p:spPr>
          <a:xfrm>
            <a:off x="1371600" y="4876800"/>
            <a:ext cx="6400800" cy="1295400"/>
          </a:xfrm>
        </p:spPr>
        <p:txBody>
          <a:bodyPr>
            <a:normAutofit/>
          </a:bodyPr>
          <a:lstStyle/>
          <a:p>
            <a:r>
              <a:rPr lang="en-US" dirty="0">
                <a:solidFill>
                  <a:srgbClr val="FFC000"/>
                </a:solidFill>
              </a:rPr>
              <a:t>Session  2 – Assembly Accounting</a:t>
            </a:r>
          </a:p>
          <a:p>
            <a:r>
              <a:rPr lang="en-US" dirty="0">
                <a:solidFill>
                  <a:srgbClr val="FFC000"/>
                </a:solidFill>
              </a:rPr>
              <a:t>Session  3 - Member Billing</a:t>
            </a:r>
          </a:p>
        </p:txBody>
      </p:sp>
      <p:pic>
        <p:nvPicPr>
          <p:cNvPr id="4" name="Picture 2">
            <a:extLst>
              <a:ext uri="{FF2B5EF4-FFF2-40B4-BE49-F238E27FC236}">
                <a16:creationId xmlns:a16="http://schemas.microsoft.com/office/drawing/2014/main" id="{F00C7FF4-8092-4224-B29D-B8F292031C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152400"/>
            <a:ext cx="1219200" cy="1582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dir="in"/>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B812F8-FEF0-4776-ACE1-CB54E3DBF007}"/>
              </a:ext>
            </a:extLst>
          </p:cNvPr>
          <p:cNvPicPr>
            <a:picLocks noChangeAspect="1"/>
          </p:cNvPicPr>
          <p:nvPr/>
        </p:nvPicPr>
        <p:blipFill>
          <a:blip r:embed="rId2"/>
          <a:stretch>
            <a:fillRect/>
          </a:stretch>
        </p:blipFill>
        <p:spPr>
          <a:xfrm>
            <a:off x="-234846" y="-494675"/>
            <a:ext cx="9753600" cy="7315200"/>
          </a:xfrm>
          <a:prstGeom prst="rect">
            <a:avLst/>
          </a:prstGeom>
        </p:spPr>
      </p:pic>
      <p:sp>
        <p:nvSpPr>
          <p:cNvPr id="3" name="Rectangle 2">
            <a:extLst>
              <a:ext uri="{FF2B5EF4-FFF2-40B4-BE49-F238E27FC236}">
                <a16:creationId xmlns:a16="http://schemas.microsoft.com/office/drawing/2014/main" id="{7344FBEE-D3AF-4627-BBBA-5A7351745F11}"/>
              </a:ext>
            </a:extLst>
          </p:cNvPr>
          <p:cNvSpPr/>
          <p:nvPr/>
        </p:nvSpPr>
        <p:spPr>
          <a:xfrm>
            <a:off x="4641954" y="3429000"/>
            <a:ext cx="2133600" cy="1371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SIGN IN</a:t>
            </a:r>
          </a:p>
          <a:p>
            <a:pPr algn="ctr"/>
            <a:r>
              <a:rPr lang="en-US" sz="2400" b="1" dirty="0"/>
              <a:t>OR</a:t>
            </a:r>
          </a:p>
          <a:p>
            <a:pPr algn="ctr"/>
            <a:r>
              <a:rPr lang="en-US" sz="2400" b="1" dirty="0"/>
              <a:t>SIGN UP</a:t>
            </a:r>
          </a:p>
        </p:txBody>
      </p:sp>
    </p:spTree>
    <p:extLst>
      <p:ext uri="{BB962C8B-B14F-4D97-AF65-F5344CB8AC3E}">
        <p14:creationId xmlns:p14="http://schemas.microsoft.com/office/powerpoint/2010/main" val="4041853315"/>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17629</TotalTime>
  <Words>1328</Words>
  <Application>Microsoft Office PowerPoint</Application>
  <PresentationFormat>On-screen Show (4:3)</PresentationFormat>
  <Paragraphs>92</Paragraphs>
  <Slides>88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88</vt:i4>
      </vt:variant>
    </vt:vector>
  </HeadingPairs>
  <TitlesOfParts>
    <vt:vector size="92" baseType="lpstr">
      <vt:lpstr>Arial</vt:lpstr>
      <vt:lpstr>Calibri</vt:lpstr>
      <vt:lpstr>Times New Roman</vt:lpstr>
      <vt:lpstr>Office Theme</vt:lpstr>
      <vt:lpstr>Welcome to Provincial Training for Assembly Officers 2019</vt:lpstr>
      <vt:lpstr>Welcome Faithful Comptrollers  to  Member Management </vt:lpstr>
      <vt:lpstr> Member Management for  Faithful Comptrollers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has been an overview of Member Management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Member Management for  Financial Secretaries &amp; Grandknights</dc:title>
  <dc:creator>OWNER</dc:creator>
  <cp:lastModifiedBy>Robert Godi</cp:lastModifiedBy>
  <cp:revision>777</cp:revision>
  <dcterms:created xsi:type="dcterms:W3CDTF">2012-06-14T14:22:22Z</dcterms:created>
  <dcterms:modified xsi:type="dcterms:W3CDTF">2019-10-18T14:55:05Z</dcterms:modified>
</cp:coreProperties>
</file>