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95"/>
  </p:notesMasterIdLst>
  <p:sldIdLst>
    <p:sldId id="397" r:id="rId2"/>
    <p:sldId id="421" r:id="rId3"/>
    <p:sldId id="256" r:id="rId4"/>
    <p:sldId id="283" r:id="rId5"/>
    <p:sldId id="285" r:id="rId6"/>
    <p:sldId id="286" r:id="rId7"/>
    <p:sldId id="422" r:id="rId8"/>
    <p:sldId id="416" r:id="rId9"/>
    <p:sldId id="418" r:id="rId10"/>
    <p:sldId id="419" r:id="rId11"/>
    <p:sldId id="417" r:id="rId12"/>
    <p:sldId id="423" r:id="rId13"/>
    <p:sldId id="412" r:id="rId14"/>
    <p:sldId id="257" r:id="rId15"/>
    <p:sldId id="396" r:id="rId16"/>
    <p:sldId id="259" r:id="rId17"/>
    <p:sldId id="261" r:id="rId18"/>
    <p:sldId id="399" r:id="rId19"/>
    <p:sldId id="262" r:id="rId20"/>
    <p:sldId id="267" r:id="rId21"/>
    <p:sldId id="269" r:id="rId22"/>
    <p:sldId id="270" r:id="rId23"/>
    <p:sldId id="271" r:id="rId24"/>
    <p:sldId id="272" r:id="rId25"/>
    <p:sldId id="274" r:id="rId26"/>
    <p:sldId id="275" r:id="rId27"/>
    <p:sldId id="429" r:id="rId28"/>
    <p:sldId id="276" r:id="rId29"/>
    <p:sldId id="277" r:id="rId30"/>
    <p:sldId id="278" r:id="rId31"/>
    <p:sldId id="279" r:id="rId32"/>
    <p:sldId id="281" r:id="rId33"/>
    <p:sldId id="287" r:id="rId34"/>
    <p:sldId id="288" r:id="rId35"/>
    <p:sldId id="289" r:id="rId36"/>
    <p:sldId id="359" r:id="rId37"/>
    <p:sldId id="362" r:id="rId38"/>
    <p:sldId id="360" r:id="rId39"/>
    <p:sldId id="361" r:id="rId40"/>
    <p:sldId id="363" r:id="rId41"/>
    <p:sldId id="364" r:id="rId42"/>
    <p:sldId id="427" r:id="rId43"/>
    <p:sldId id="365" r:id="rId44"/>
    <p:sldId id="366" r:id="rId45"/>
    <p:sldId id="428" r:id="rId46"/>
    <p:sldId id="367" r:id="rId47"/>
    <p:sldId id="368" r:id="rId48"/>
    <p:sldId id="369" r:id="rId49"/>
    <p:sldId id="370" r:id="rId50"/>
    <p:sldId id="372" r:id="rId51"/>
    <p:sldId id="373" r:id="rId52"/>
    <p:sldId id="400" r:id="rId53"/>
    <p:sldId id="374" r:id="rId54"/>
    <p:sldId id="375" r:id="rId55"/>
    <p:sldId id="376" r:id="rId56"/>
    <p:sldId id="426" r:id="rId57"/>
    <p:sldId id="377" r:id="rId58"/>
    <p:sldId id="413" r:id="rId59"/>
    <p:sldId id="424" r:id="rId60"/>
    <p:sldId id="425" r:id="rId61"/>
    <p:sldId id="378" r:id="rId62"/>
    <p:sldId id="379" r:id="rId63"/>
    <p:sldId id="380" r:id="rId64"/>
    <p:sldId id="381" r:id="rId65"/>
    <p:sldId id="382" r:id="rId66"/>
    <p:sldId id="383" r:id="rId67"/>
    <p:sldId id="384" r:id="rId68"/>
    <p:sldId id="405" r:id="rId69"/>
    <p:sldId id="406" r:id="rId70"/>
    <p:sldId id="407" r:id="rId71"/>
    <p:sldId id="408" r:id="rId72"/>
    <p:sldId id="385" r:id="rId73"/>
    <p:sldId id="386" r:id="rId74"/>
    <p:sldId id="403" r:id="rId75"/>
    <p:sldId id="404" r:id="rId76"/>
    <p:sldId id="430" r:id="rId77"/>
    <p:sldId id="387" r:id="rId78"/>
    <p:sldId id="388" r:id="rId79"/>
    <p:sldId id="409" r:id="rId80"/>
    <p:sldId id="415" r:id="rId81"/>
    <p:sldId id="398" r:id="rId82"/>
    <p:sldId id="389" r:id="rId83"/>
    <p:sldId id="410" r:id="rId84"/>
    <p:sldId id="411" r:id="rId85"/>
    <p:sldId id="414" r:id="rId86"/>
    <p:sldId id="390" r:id="rId87"/>
    <p:sldId id="391" r:id="rId88"/>
    <p:sldId id="401" r:id="rId89"/>
    <p:sldId id="392" r:id="rId90"/>
    <p:sldId id="393" r:id="rId91"/>
    <p:sldId id="395" r:id="rId92"/>
    <p:sldId id="394" r:id="rId93"/>
    <p:sldId id="402" r:id="rId9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 Godi" initials="RG" lastIdx="0" clrIdx="0">
    <p:extLst>
      <p:ext uri="{19B8F6BF-5375-455C-9EA6-DF929625EA0E}">
        <p15:presenceInfo xmlns:p15="http://schemas.microsoft.com/office/powerpoint/2012/main" userId="2fccbdf0403dc56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92267" autoAdjust="0"/>
  </p:normalViewPr>
  <p:slideViewPr>
    <p:cSldViewPr snapToGrid="0">
      <p:cViewPr varScale="1">
        <p:scale>
          <a:sx n="45" d="100"/>
          <a:sy n="45" d="100"/>
        </p:scale>
        <p:origin x="72" y="22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EB5D3-F284-4D83-82D1-838374EE84FC}" type="datetimeFigureOut">
              <a:rPr lang="en-US" smtClean="0"/>
              <a:t>08/25/2019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D2E683-9DC9-435E-975B-5527CAFCB435}" type="slidenum">
              <a:rPr lang="en-US" smtClean="0"/>
              <a:t>‹#›</a:t>
            </a:fld>
            <a:endParaRPr lang="en-US" dirty="0"/>
          </a:p>
        </p:txBody>
      </p:sp>
    </p:spTree>
    <p:extLst>
      <p:ext uri="{BB962C8B-B14F-4D97-AF65-F5344CB8AC3E}">
        <p14:creationId xmlns:p14="http://schemas.microsoft.com/office/powerpoint/2010/main" val="2397795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p:txBody>
      </p:sp>
      <p:sp>
        <p:nvSpPr>
          <p:cNvPr id="4" name="Slide Number Placeholder 3"/>
          <p:cNvSpPr>
            <a:spLocks noGrp="1"/>
          </p:cNvSpPr>
          <p:nvPr>
            <p:ph type="sldNum" sz="quarter" idx="5"/>
          </p:nvPr>
        </p:nvSpPr>
        <p:spPr/>
        <p:txBody>
          <a:bodyPr/>
          <a:lstStyle/>
          <a:p>
            <a:fld id="{81D2E683-9DC9-435E-975B-5527CAFCB435}" type="slidenum">
              <a:rPr lang="en-US" smtClean="0"/>
              <a:t>1</a:t>
            </a:fld>
            <a:endParaRPr lang="en-US" dirty="0"/>
          </a:p>
        </p:txBody>
      </p:sp>
    </p:spTree>
    <p:extLst>
      <p:ext uri="{BB962C8B-B14F-4D97-AF65-F5344CB8AC3E}">
        <p14:creationId xmlns:p14="http://schemas.microsoft.com/office/powerpoint/2010/main" val="2105805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 PowerPoints</a:t>
            </a:r>
          </a:p>
        </p:txBody>
      </p:sp>
      <p:sp>
        <p:nvSpPr>
          <p:cNvPr id="4" name="Slide Number Placeholder 3"/>
          <p:cNvSpPr>
            <a:spLocks noGrp="1"/>
          </p:cNvSpPr>
          <p:nvPr>
            <p:ph type="sldNum" sz="quarter" idx="5"/>
          </p:nvPr>
        </p:nvSpPr>
        <p:spPr/>
        <p:txBody>
          <a:bodyPr/>
          <a:lstStyle/>
          <a:p>
            <a:fld id="{81D2E683-9DC9-435E-975B-5527CAFCB435}" type="slidenum">
              <a:rPr lang="en-US" smtClean="0"/>
              <a:t>10</a:t>
            </a:fld>
            <a:endParaRPr lang="en-US" dirty="0"/>
          </a:p>
        </p:txBody>
      </p:sp>
    </p:spTree>
    <p:extLst>
      <p:ext uri="{BB962C8B-B14F-4D97-AF65-F5344CB8AC3E}">
        <p14:creationId xmlns:p14="http://schemas.microsoft.com/office/powerpoint/2010/main" val="3789885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OHIO STATE COUNCIL WEBSITE</a:t>
            </a:r>
          </a:p>
        </p:txBody>
      </p:sp>
      <p:sp>
        <p:nvSpPr>
          <p:cNvPr id="4" name="Slide Number Placeholder 3"/>
          <p:cNvSpPr>
            <a:spLocks noGrp="1"/>
          </p:cNvSpPr>
          <p:nvPr>
            <p:ph type="sldNum" sz="quarter" idx="5"/>
          </p:nvPr>
        </p:nvSpPr>
        <p:spPr/>
        <p:txBody>
          <a:bodyPr/>
          <a:lstStyle/>
          <a:p>
            <a:fld id="{81D2E683-9DC9-435E-975B-5527CAFCB435}" type="slidenum">
              <a:rPr lang="en-US" smtClean="0"/>
              <a:t>11</a:t>
            </a:fld>
            <a:endParaRPr lang="en-US" dirty="0"/>
          </a:p>
        </p:txBody>
      </p:sp>
    </p:spTree>
    <p:extLst>
      <p:ext uri="{BB962C8B-B14F-4D97-AF65-F5344CB8AC3E}">
        <p14:creationId xmlns:p14="http://schemas.microsoft.com/office/powerpoint/2010/main" val="3944532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FS/FC Manual </a:t>
            </a:r>
          </a:p>
        </p:txBody>
      </p:sp>
      <p:sp>
        <p:nvSpPr>
          <p:cNvPr id="4" name="Slide Number Placeholder 3"/>
          <p:cNvSpPr>
            <a:spLocks noGrp="1"/>
          </p:cNvSpPr>
          <p:nvPr>
            <p:ph type="sldNum" sz="quarter" idx="5"/>
          </p:nvPr>
        </p:nvSpPr>
        <p:spPr/>
        <p:txBody>
          <a:bodyPr/>
          <a:lstStyle/>
          <a:p>
            <a:fld id="{81D2E683-9DC9-435E-975B-5527CAFCB435}" type="slidenum">
              <a:rPr lang="en-US" smtClean="0"/>
              <a:t>12</a:t>
            </a:fld>
            <a:endParaRPr lang="en-US" dirty="0"/>
          </a:p>
        </p:txBody>
      </p:sp>
    </p:spTree>
    <p:extLst>
      <p:ext uri="{BB962C8B-B14F-4D97-AF65-F5344CB8AC3E}">
        <p14:creationId xmlns:p14="http://schemas.microsoft.com/office/powerpoint/2010/main" val="2830510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Financial Secretary</a:t>
            </a:r>
          </a:p>
          <a:p>
            <a:r>
              <a:rPr lang="en-US" dirty="0"/>
              <a:t>Faithful Comptroller</a:t>
            </a:r>
          </a:p>
          <a:p>
            <a:r>
              <a:rPr lang="en-US" dirty="0"/>
              <a:t>Handbook</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13</a:t>
            </a:fld>
            <a:endParaRPr lang="en-US" dirty="0"/>
          </a:p>
        </p:txBody>
      </p:sp>
    </p:spTree>
    <p:extLst>
      <p:ext uri="{BB962C8B-B14F-4D97-AF65-F5344CB8AC3E}">
        <p14:creationId xmlns:p14="http://schemas.microsoft.com/office/powerpoint/2010/main" val="521303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Duties</a:t>
            </a:r>
          </a:p>
          <a:p>
            <a:r>
              <a:rPr lang="en-US" dirty="0"/>
              <a:t>Collect and Receive all Money</a:t>
            </a:r>
          </a:p>
        </p:txBody>
      </p:sp>
      <p:sp>
        <p:nvSpPr>
          <p:cNvPr id="4" name="Slide Number Placeholder 3"/>
          <p:cNvSpPr>
            <a:spLocks noGrp="1"/>
          </p:cNvSpPr>
          <p:nvPr>
            <p:ph type="sldNum" sz="quarter" idx="10"/>
          </p:nvPr>
        </p:nvSpPr>
        <p:spPr/>
        <p:txBody>
          <a:bodyPr/>
          <a:lstStyle/>
          <a:p>
            <a:fld id="{81D2E683-9DC9-435E-975B-5527CAFCB435}" type="slidenum">
              <a:rPr lang="en-US" smtClean="0"/>
              <a:t>14</a:t>
            </a:fld>
            <a:endParaRPr lang="en-US" dirty="0"/>
          </a:p>
        </p:txBody>
      </p:sp>
    </p:spTree>
    <p:extLst>
      <p:ext uri="{BB962C8B-B14F-4D97-AF65-F5344CB8AC3E}">
        <p14:creationId xmlns:p14="http://schemas.microsoft.com/office/powerpoint/2010/main" val="841635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C000"/>
                </a:solidFill>
              </a:rPr>
              <a:t>The FAITHFUL COMPTROLLER will mail the Membership Bill — First Notice 15 days prior to the billing period. </a:t>
            </a:r>
            <a:br>
              <a:rPr lang="en-US" dirty="0">
                <a:solidFill>
                  <a:srgbClr val="FFC000"/>
                </a:solidFill>
              </a:rPr>
            </a:br>
            <a:br>
              <a:rPr lang="en-US" dirty="0">
                <a:solidFill>
                  <a:srgbClr val="FFC000"/>
                </a:solidFill>
              </a:rPr>
            </a:br>
            <a:r>
              <a:rPr lang="en-US" dirty="0">
                <a:solidFill>
                  <a:srgbClr val="FFC000"/>
                </a:solidFill>
              </a:rPr>
              <a:t>If payment is not received in 30 days, the FAITHFUL COMPTROLLER will mail the Membership Bill — Second Notice.</a:t>
            </a:r>
            <a:br>
              <a:rPr lang="en-US" dirty="0"/>
            </a:br>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15</a:t>
            </a:fld>
            <a:endParaRPr lang="en-US" dirty="0"/>
          </a:p>
        </p:txBody>
      </p:sp>
    </p:spTree>
    <p:extLst>
      <p:ext uri="{BB962C8B-B14F-4D97-AF65-F5344CB8AC3E}">
        <p14:creationId xmlns:p14="http://schemas.microsoft.com/office/powerpoint/2010/main" val="1631458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C000"/>
                </a:solidFill>
              </a:rPr>
              <a:t>If payment is still not received </a:t>
            </a:r>
            <a:endParaRPr lang="en-US" dirty="0"/>
          </a:p>
        </p:txBody>
      </p:sp>
      <p:sp>
        <p:nvSpPr>
          <p:cNvPr id="4" name="Slide Number Placeholder 3"/>
          <p:cNvSpPr>
            <a:spLocks noGrp="1"/>
          </p:cNvSpPr>
          <p:nvPr>
            <p:ph type="sldNum" sz="quarter" idx="10"/>
          </p:nvPr>
        </p:nvSpPr>
        <p:spPr/>
        <p:txBody>
          <a:bodyPr/>
          <a:lstStyle/>
          <a:p>
            <a:fld id="{81D2E683-9DC9-435E-975B-5527CAFCB435}" type="slidenum">
              <a:rPr lang="en-US" smtClean="0"/>
              <a:t>16</a:t>
            </a:fld>
            <a:endParaRPr lang="en-US" dirty="0"/>
          </a:p>
        </p:txBody>
      </p:sp>
    </p:spTree>
    <p:extLst>
      <p:ext uri="{BB962C8B-B14F-4D97-AF65-F5344CB8AC3E}">
        <p14:creationId xmlns:p14="http://schemas.microsoft.com/office/powerpoint/2010/main" val="3795700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C000"/>
                </a:solidFill>
              </a:rPr>
              <a:t>Retention committee to make personal contact</a:t>
            </a:r>
            <a:endParaRPr lang="en-US" dirty="0"/>
          </a:p>
        </p:txBody>
      </p:sp>
      <p:sp>
        <p:nvSpPr>
          <p:cNvPr id="4" name="Slide Number Placeholder 3"/>
          <p:cNvSpPr>
            <a:spLocks noGrp="1"/>
          </p:cNvSpPr>
          <p:nvPr>
            <p:ph type="sldNum" sz="quarter" idx="10"/>
          </p:nvPr>
        </p:nvSpPr>
        <p:spPr/>
        <p:txBody>
          <a:bodyPr/>
          <a:lstStyle/>
          <a:p>
            <a:fld id="{81D2E683-9DC9-435E-975B-5527CAFCB435}" type="slidenum">
              <a:rPr lang="en-US" smtClean="0"/>
              <a:t>17</a:t>
            </a:fld>
            <a:endParaRPr lang="en-US" dirty="0"/>
          </a:p>
        </p:txBody>
      </p:sp>
    </p:spTree>
    <p:extLst>
      <p:ext uri="{BB962C8B-B14F-4D97-AF65-F5344CB8AC3E}">
        <p14:creationId xmlns:p14="http://schemas.microsoft.com/office/powerpoint/2010/main" val="3684803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dirty="0">
                <a:solidFill>
                  <a:schemeClr val="tx1"/>
                </a:solidFill>
                <a:latin typeface="Bookman Old Style" panose="02050604050505020204" pitchFamily="18" charset="0"/>
              </a:rPr>
              <a:t>Retention Committee Report</a:t>
            </a:r>
          </a:p>
          <a:p>
            <a:pPr algn="l"/>
            <a:endParaRPr lang="en-US" sz="1600" dirty="0">
              <a:solidFill>
                <a:schemeClr val="tx1"/>
              </a:solidFill>
              <a:latin typeface="Bookman Old Style" panose="02050604050505020204" pitchFamily="18" charset="0"/>
            </a:endParaRPr>
          </a:p>
          <a:p>
            <a:pPr algn="l"/>
            <a:r>
              <a:rPr lang="en-US" sz="1200" dirty="0">
                <a:solidFill>
                  <a:schemeClr val="tx1"/>
                </a:solidFill>
                <a:latin typeface="Bookman Old Style" panose="02050604050505020204" pitchFamily="18" charset="0"/>
              </a:rPr>
              <a:t>Notice a place for date of contact and results of contact</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18</a:t>
            </a:fld>
            <a:endParaRPr lang="en-US" dirty="0"/>
          </a:p>
        </p:txBody>
      </p:sp>
    </p:spTree>
    <p:extLst>
      <p:ext uri="{BB962C8B-B14F-4D97-AF65-F5344CB8AC3E}">
        <p14:creationId xmlns:p14="http://schemas.microsoft.com/office/powerpoint/2010/main" val="628805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Final Notice</a:t>
            </a:r>
            <a:endParaRPr lang="en-US" dirty="0"/>
          </a:p>
        </p:txBody>
      </p:sp>
      <p:sp>
        <p:nvSpPr>
          <p:cNvPr id="4" name="Slide Number Placeholder 3"/>
          <p:cNvSpPr>
            <a:spLocks noGrp="1"/>
          </p:cNvSpPr>
          <p:nvPr>
            <p:ph type="sldNum" sz="quarter" idx="10"/>
          </p:nvPr>
        </p:nvSpPr>
        <p:spPr/>
        <p:txBody>
          <a:bodyPr/>
          <a:lstStyle/>
          <a:p>
            <a:fld id="{81D2E683-9DC9-435E-975B-5527CAFCB435}" type="slidenum">
              <a:rPr lang="en-US" smtClean="0"/>
              <a:t>19</a:t>
            </a:fld>
            <a:endParaRPr lang="en-US" dirty="0"/>
          </a:p>
        </p:txBody>
      </p:sp>
    </p:spTree>
    <p:extLst>
      <p:ext uri="{BB962C8B-B14F-4D97-AF65-F5344CB8AC3E}">
        <p14:creationId xmlns:p14="http://schemas.microsoft.com/office/powerpoint/2010/main" val="1653998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Instructor</a:t>
            </a:r>
          </a:p>
        </p:txBody>
      </p:sp>
      <p:sp>
        <p:nvSpPr>
          <p:cNvPr id="4" name="Slide Number Placeholder 3"/>
          <p:cNvSpPr>
            <a:spLocks noGrp="1"/>
          </p:cNvSpPr>
          <p:nvPr>
            <p:ph type="sldNum" sz="quarter" idx="5"/>
          </p:nvPr>
        </p:nvSpPr>
        <p:spPr/>
        <p:txBody>
          <a:bodyPr/>
          <a:lstStyle/>
          <a:p>
            <a:fld id="{81D2E683-9DC9-435E-975B-5527CAFCB435}" type="slidenum">
              <a:rPr lang="en-US" smtClean="0"/>
              <a:t>2</a:t>
            </a:fld>
            <a:endParaRPr lang="en-US" dirty="0"/>
          </a:p>
        </p:txBody>
      </p:sp>
    </p:spTree>
    <p:extLst>
      <p:ext uri="{BB962C8B-B14F-4D97-AF65-F5344CB8AC3E}">
        <p14:creationId xmlns:p14="http://schemas.microsoft.com/office/powerpoint/2010/main" val="3526128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C000"/>
                </a:solidFill>
              </a:rPr>
              <a:t>Delinquent member does not meet obligation </a:t>
            </a:r>
            <a:endParaRPr lang="en-US" dirty="0"/>
          </a:p>
        </p:txBody>
      </p:sp>
      <p:sp>
        <p:nvSpPr>
          <p:cNvPr id="4" name="Slide Number Placeholder 3"/>
          <p:cNvSpPr>
            <a:spLocks noGrp="1"/>
          </p:cNvSpPr>
          <p:nvPr>
            <p:ph type="sldNum" sz="quarter" idx="10"/>
          </p:nvPr>
        </p:nvSpPr>
        <p:spPr/>
        <p:txBody>
          <a:bodyPr/>
          <a:lstStyle/>
          <a:p>
            <a:fld id="{81D2E683-9DC9-435E-975B-5527CAFCB435}" type="slidenum">
              <a:rPr lang="en-US" smtClean="0"/>
              <a:t>20</a:t>
            </a:fld>
            <a:endParaRPr lang="en-US" dirty="0"/>
          </a:p>
        </p:txBody>
      </p:sp>
    </p:spTree>
    <p:extLst>
      <p:ext uri="{BB962C8B-B14F-4D97-AF65-F5344CB8AC3E}">
        <p14:creationId xmlns:p14="http://schemas.microsoft.com/office/powerpoint/2010/main" val="2713884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Bookman Old Style" panose="02050604050505020204" pitchFamily="18" charset="0"/>
              </a:rPr>
              <a:t>A Form 4 needs to be processed to remove a member from an assembly roster.</a:t>
            </a:r>
            <a:br>
              <a:rPr lang="en-US" dirty="0">
                <a:latin typeface="Bookman Old Style" panose="02050604050505020204" pitchFamily="18" charset="0"/>
              </a:rPr>
            </a:br>
            <a:endParaRPr lang="en-US" dirty="0"/>
          </a:p>
        </p:txBody>
      </p:sp>
      <p:sp>
        <p:nvSpPr>
          <p:cNvPr id="4" name="Slide Number Placeholder 3"/>
          <p:cNvSpPr>
            <a:spLocks noGrp="1"/>
          </p:cNvSpPr>
          <p:nvPr>
            <p:ph type="sldNum" sz="quarter" idx="10"/>
          </p:nvPr>
        </p:nvSpPr>
        <p:spPr/>
        <p:txBody>
          <a:bodyPr/>
          <a:lstStyle/>
          <a:p>
            <a:fld id="{81D2E683-9DC9-435E-975B-5527CAFCB435}" type="slidenum">
              <a:rPr lang="en-US" smtClean="0"/>
              <a:t>21</a:t>
            </a:fld>
            <a:endParaRPr lang="en-US" dirty="0"/>
          </a:p>
        </p:txBody>
      </p:sp>
    </p:spTree>
    <p:extLst>
      <p:ext uri="{BB962C8B-B14F-4D97-AF65-F5344CB8AC3E}">
        <p14:creationId xmlns:p14="http://schemas.microsoft.com/office/powerpoint/2010/main" val="1476152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C000"/>
                </a:solidFill>
              </a:rPr>
              <a:t>KEEP ACCOUNTS</a:t>
            </a:r>
          </a:p>
          <a:p>
            <a:r>
              <a:rPr lang="en-US" dirty="0">
                <a:solidFill>
                  <a:srgbClr val="FFC000"/>
                </a:solidFill>
              </a:rPr>
              <a:t>FS accountant of his assembly</a:t>
            </a:r>
            <a:endParaRPr lang="en-US" sz="1200" dirty="0">
              <a:solidFill>
                <a:srgbClr val="FFC000"/>
              </a:solidFill>
            </a:endParaRPr>
          </a:p>
          <a:p>
            <a:endParaRPr lang="en-US" dirty="0"/>
          </a:p>
        </p:txBody>
      </p:sp>
      <p:sp>
        <p:nvSpPr>
          <p:cNvPr id="4" name="Slide Number Placeholder 3"/>
          <p:cNvSpPr>
            <a:spLocks noGrp="1"/>
          </p:cNvSpPr>
          <p:nvPr>
            <p:ph type="sldNum" sz="quarter" idx="10"/>
          </p:nvPr>
        </p:nvSpPr>
        <p:spPr/>
        <p:txBody>
          <a:bodyPr/>
          <a:lstStyle/>
          <a:p>
            <a:fld id="{81D2E683-9DC9-435E-975B-5527CAFCB435}" type="slidenum">
              <a:rPr lang="en-US" smtClean="0"/>
              <a:t>22</a:t>
            </a:fld>
            <a:endParaRPr lang="en-US" dirty="0"/>
          </a:p>
        </p:txBody>
      </p:sp>
    </p:spTree>
    <p:extLst>
      <p:ext uri="{BB962C8B-B14F-4D97-AF65-F5344CB8AC3E}">
        <p14:creationId xmlns:p14="http://schemas.microsoft.com/office/powerpoint/2010/main" val="3480534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C000"/>
                </a:solidFill>
              </a:rPr>
              <a:t>PAY MONIES TO Faithful Purser</a:t>
            </a:r>
            <a:endParaRPr lang="en-US" dirty="0"/>
          </a:p>
        </p:txBody>
      </p:sp>
      <p:sp>
        <p:nvSpPr>
          <p:cNvPr id="4" name="Slide Number Placeholder 3"/>
          <p:cNvSpPr>
            <a:spLocks noGrp="1"/>
          </p:cNvSpPr>
          <p:nvPr>
            <p:ph type="sldNum" sz="quarter" idx="10"/>
          </p:nvPr>
        </p:nvSpPr>
        <p:spPr/>
        <p:txBody>
          <a:bodyPr/>
          <a:lstStyle/>
          <a:p>
            <a:fld id="{81D2E683-9DC9-435E-975B-5527CAFCB435}" type="slidenum">
              <a:rPr lang="en-US" smtClean="0"/>
              <a:t>23</a:t>
            </a:fld>
            <a:endParaRPr lang="en-US" dirty="0"/>
          </a:p>
        </p:txBody>
      </p:sp>
    </p:spTree>
    <p:extLst>
      <p:ext uri="{BB962C8B-B14F-4D97-AF65-F5344CB8AC3E}">
        <p14:creationId xmlns:p14="http://schemas.microsoft.com/office/powerpoint/2010/main" val="2281936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C000"/>
                </a:solidFill>
              </a:rPr>
              <a:t>KEEP ROLL</a:t>
            </a:r>
          </a:p>
          <a:p>
            <a:r>
              <a:rPr lang="en-US" sz="1200" dirty="0">
                <a:solidFill>
                  <a:srgbClr val="FFC000"/>
                </a:solidFill>
              </a:rPr>
              <a:t>Keep a roll of the members</a:t>
            </a:r>
            <a:endParaRPr lang="en-US" dirty="0"/>
          </a:p>
        </p:txBody>
      </p:sp>
      <p:sp>
        <p:nvSpPr>
          <p:cNvPr id="4" name="Slide Number Placeholder 3"/>
          <p:cNvSpPr>
            <a:spLocks noGrp="1"/>
          </p:cNvSpPr>
          <p:nvPr>
            <p:ph type="sldNum" sz="quarter" idx="10"/>
          </p:nvPr>
        </p:nvSpPr>
        <p:spPr/>
        <p:txBody>
          <a:bodyPr/>
          <a:lstStyle/>
          <a:p>
            <a:fld id="{81D2E683-9DC9-435E-975B-5527CAFCB435}" type="slidenum">
              <a:rPr lang="en-US" smtClean="0"/>
              <a:t>24</a:t>
            </a:fld>
            <a:endParaRPr lang="en-US" dirty="0"/>
          </a:p>
        </p:txBody>
      </p:sp>
    </p:spTree>
    <p:extLst>
      <p:ext uri="{BB962C8B-B14F-4D97-AF65-F5344CB8AC3E}">
        <p14:creationId xmlns:p14="http://schemas.microsoft.com/office/powerpoint/2010/main" val="1659574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C000"/>
                </a:solidFill>
              </a:rPr>
              <a:t>NOTIFY SUPREME SECRETARY OF ELECTIONS</a:t>
            </a:r>
          </a:p>
          <a:p>
            <a:r>
              <a:rPr lang="en-US" sz="1200" dirty="0">
                <a:solidFill>
                  <a:srgbClr val="FFC000"/>
                </a:solidFill>
              </a:rPr>
              <a:t>Member Management</a:t>
            </a:r>
            <a:endParaRPr lang="en-US" dirty="0"/>
          </a:p>
        </p:txBody>
      </p:sp>
      <p:sp>
        <p:nvSpPr>
          <p:cNvPr id="4" name="Slide Number Placeholder 3"/>
          <p:cNvSpPr>
            <a:spLocks noGrp="1"/>
          </p:cNvSpPr>
          <p:nvPr>
            <p:ph type="sldNum" sz="quarter" idx="10"/>
          </p:nvPr>
        </p:nvSpPr>
        <p:spPr/>
        <p:txBody>
          <a:bodyPr/>
          <a:lstStyle/>
          <a:p>
            <a:fld id="{81D2E683-9DC9-435E-975B-5527CAFCB435}" type="slidenum">
              <a:rPr lang="en-US" smtClean="0"/>
              <a:t>25</a:t>
            </a:fld>
            <a:endParaRPr lang="en-US" dirty="0"/>
          </a:p>
        </p:txBody>
      </p:sp>
    </p:spTree>
    <p:extLst>
      <p:ext uri="{BB962C8B-B14F-4D97-AF65-F5344CB8AC3E}">
        <p14:creationId xmlns:p14="http://schemas.microsoft.com/office/powerpoint/2010/main" val="6316845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C000"/>
                </a:solidFill>
              </a:rPr>
              <a:t>KEEP CERTAIN RECORDS</a:t>
            </a:r>
            <a:endParaRPr lang="en-US" dirty="0"/>
          </a:p>
        </p:txBody>
      </p:sp>
      <p:sp>
        <p:nvSpPr>
          <p:cNvPr id="4" name="Slide Number Placeholder 3"/>
          <p:cNvSpPr>
            <a:spLocks noGrp="1"/>
          </p:cNvSpPr>
          <p:nvPr>
            <p:ph type="sldNum" sz="quarter" idx="10"/>
          </p:nvPr>
        </p:nvSpPr>
        <p:spPr/>
        <p:txBody>
          <a:bodyPr/>
          <a:lstStyle/>
          <a:p>
            <a:fld id="{81D2E683-9DC9-435E-975B-5527CAFCB435}" type="slidenum">
              <a:rPr lang="en-US" smtClean="0"/>
              <a:t>26</a:t>
            </a:fld>
            <a:endParaRPr lang="en-US" dirty="0"/>
          </a:p>
        </p:txBody>
      </p:sp>
    </p:spTree>
    <p:extLst>
      <p:ext uri="{BB962C8B-B14F-4D97-AF65-F5344CB8AC3E}">
        <p14:creationId xmlns:p14="http://schemas.microsoft.com/office/powerpoint/2010/main" val="924066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C000"/>
                </a:solidFill>
                <a:latin typeface="Bookman Old Style" panose="02050604050505020204" pitchFamily="18" charset="0"/>
              </a:rPr>
              <a:t>FREQUENTLY ASKED QUESTIONS</a:t>
            </a:r>
          </a:p>
          <a:p>
            <a:pPr marL="0" indent="0">
              <a:buNone/>
            </a:pPr>
            <a:r>
              <a:rPr lang="en-US" sz="1200" b="1" dirty="0">
                <a:latin typeface="Bookman Old Style" panose="02050604050505020204" pitchFamily="18" charset="0"/>
              </a:rPr>
              <a:t>1. How long should I retain council/assembly records?</a:t>
            </a:r>
          </a:p>
          <a:p>
            <a:pPr marL="0" indent="0">
              <a:buNone/>
            </a:pPr>
            <a:r>
              <a:rPr lang="en-US" sz="1200" b="1" dirty="0">
                <a:latin typeface="Bookman Old Style" panose="02050604050505020204" pitchFamily="18" charset="0"/>
              </a:rPr>
              <a:t>2. How can I receive a copy of my roster?</a:t>
            </a:r>
          </a:p>
          <a:p>
            <a:pPr marL="0" indent="0">
              <a:buNone/>
            </a:pPr>
            <a:r>
              <a:rPr lang="en-US" sz="1200" b="1" dirty="0">
                <a:latin typeface="Bookman Old Style" panose="02050604050505020204" pitchFamily="18" charset="0"/>
              </a:rPr>
              <a:t>3. What does a council do when a member states he has</a:t>
            </a:r>
          </a:p>
          <a:p>
            <a:pPr marL="0" indent="0">
              <a:buNone/>
            </a:pPr>
            <a:r>
              <a:rPr lang="en-US" sz="1200" b="1" dirty="0">
                <a:latin typeface="Bookman Old Style" panose="02050604050505020204" pitchFamily="18" charset="0"/>
              </a:rPr>
              <a:t>    transferred to another council and has a dues  arrearage?</a:t>
            </a:r>
            <a:endParaRPr lang="en-US" sz="1200" dirty="0">
              <a:latin typeface="Bookman Old Style" panose="02050604050505020204" pitchFamily="18" charset="0"/>
            </a:endParaRPr>
          </a:p>
          <a:p>
            <a:pPr marL="0" indent="0">
              <a:buNone/>
            </a:pPr>
            <a:r>
              <a:rPr lang="en-US" sz="1200" b="1" dirty="0">
                <a:latin typeface="Bookman Old Style" panose="02050604050505020204" pitchFamily="18" charset="0"/>
              </a:rPr>
              <a:t>4. Which transactions must still be reported by submission</a:t>
            </a:r>
          </a:p>
          <a:p>
            <a:pPr marL="0" indent="0">
              <a:buNone/>
            </a:pPr>
            <a:r>
              <a:rPr lang="en-US" sz="1200" b="1" dirty="0">
                <a:latin typeface="Bookman Old Style" panose="02050604050505020204" pitchFamily="18" charset="0"/>
              </a:rPr>
              <a:t>    of the proper paper form?</a:t>
            </a:r>
            <a:endParaRPr lang="en-US" sz="1200" dirty="0">
              <a:latin typeface="Bookman Old Style" panose="02050604050505020204" pitchFamily="18" charset="0"/>
            </a:endParaRPr>
          </a:p>
          <a:p>
            <a:endParaRPr lang="en-US" dirty="0"/>
          </a:p>
          <a:p>
            <a:pPr algn="l"/>
            <a:r>
              <a:rPr lang="en-US" sz="1200" dirty="0">
                <a:solidFill>
                  <a:srgbClr val="FFC000"/>
                </a:solidFill>
                <a:latin typeface="Bookman Old Style" panose="02050604050505020204" pitchFamily="18" charset="0"/>
              </a:rPr>
              <a:t>FINANCIAL SECRETARY=FAITHFUL COMPTROLLER HANDBOOK</a:t>
            </a:r>
          </a:p>
          <a:p>
            <a:pPr algn="l"/>
            <a:r>
              <a:rPr lang="en-US" sz="1200" dirty="0">
                <a:solidFill>
                  <a:srgbClr val="FFC000"/>
                </a:solidFill>
                <a:latin typeface="Bookman Old Style" panose="02050604050505020204" pitchFamily="18" charset="0"/>
              </a:rPr>
              <a:t>See pages 104 – 110 </a:t>
            </a:r>
            <a:endParaRPr lang="en-US" sz="1200" dirty="0">
              <a:solidFill>
                <a:schemeClr val="tx1"/>
              </a:solidFill>
              <a:latin typeface="Bookman Old Style" panose="02050604050505020204" pitchFamily="18" charset="0"/>
            </a:endParaRP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27</a:t>
            </a:fld>
            <a:endParaRPr lang="en-US" dirty="0"/>
          </a:p>
        </p:txBody>
      </p:sp>
    </p:spTree>
    <p:extLst>
      <p:ext uri="{BB962C8B-B14F-4D97-AF65-F5344CB8AC3E}">
        <p14:creationId xmlns:p14="http://schemas.microsoft.com/office/powerpoint/2010/main" val="4200280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C000"/>
                </a:solidFill>
              </a:rPr>
              <a:t>DRAW ORDERS</a:t>
            </a:r>
          </a:p>
          <a:p>
            <a:r>
              <a:rPr lang="en-US" dirty="0">
                <a:solidFill>
                  <a:srgbClr val="FFC000"/>
                </a:solidFill>
              </a:rPr>
              <a:t>Draw all orders on the Faithful Purser of his assembly</a:t>
            </a:r>
          </a:p>
          <a:p>
            <a:r>
              <a:rPr lang="en-US" dirty="0">
                <a:solidFill>
                  <a:srgbClr val="FFC000"/>
                </a:solidFill>
              </a:rPr>
              <a:t>Voucher system Member Management</a:t>
            </a:r>
            <a:endParaRPr lang="en-US" dirty="0"/>
          </a:p>
        </p:txBody>
      </p:sp>
      <p:sp>
        <p:nvSpPr>
          <p:cNvPr id="4" name="Slide Number Placeholder 3"/>
          <p:cNvSpPr>
            <a:spLocks noGrp="1"/>
          </p:cNvSpPr>
          <p:nvPr>
            <p:ph type="sldNum" sz="quarter" idx="10"/>
          </p:nvPr>
        </p:nvSpPr>
        <p:spPr/>
        <p:txBody>
          <a:bodyPr/>
          <a:lstStyle/>
          <a:p>
            <a:fld id="{81D2E683-9DC9-435E-975B-5527CAFCB435}" type="slidenum">
              <a:rPr lang="en-US" smtClean="0"/>
              <a:t>28</a:t>
            </a:fld>
            <a:endParaRPr lang="en-US" dirty="0"/>
          </a:p>
        </p:txBody>
      </p:sp>
    </p:spTree>
    <p:extLst>
      <p:ext uri="{BB962C8B-B14F-4D97-AF65-F5344CB8AC3E}">
        <p14:creationId xmlns:p14="http://schemas.microsoft.com/office/powerpoint/2010/main" val="3790275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C000"/>
                </a:solidFill>
              </a:rPr>
              <a:t>NOTIFY SUPREME SECRETARY OF MEMBERSHIP TRANSACTIONS</a:t>
            </a:r>
          </a:p>
          <a:p>
            <a:r>
              <a:rPr lang="en-US" dirty="0">
                <a:solidFill>
                  <a:srgbClr val="FFC000"/>
                </a:solidFill>
              </a:rPr>
              <a:t>Notify the Supreme Secretary promptly </a:t>
            </a:r>
          </a:p>
          <a:p>
            <a:r>
              <a:rPr lang="en-US" dirty="0">
                <a:solidFill>
                  <a:srgbClr val="FFC000"/>
                </a:solidFill>
              </a:rPr>
              <a:t>Deceased can be reported through Member Management</a:t>
            </a:r>
          </a:p>
          <a:p>
            <a:r>
              <a:rPr lang="en-US" dirty="0">
                <a:solidFill>
                  <a:srgbClr val="FFC000"/>
                </a:solidFill>
              </a:rPr>
              <a:t>Member's insurance benefits </a:t>
            </a:r>
            <a:endParaRPr lang="en-US" dirty="0"/>
          </a:p>
        </p:txBody>
      </p:sp>
      <p:sp>
        <p:nvSpPr>
          <p:cNvPr id="4" name="Slide Number Placeholder 3"/>
          <p:cNvSpPr>
            <a:spLocks noGrp="1"/>
          </p:cNvSpPr>
          <p:nvPr>
            <p:ph type="sldNum" sz="quarter" idx="10"/>
          </p:nvPr>
        </p:nvSpPr>
        <p:spPr/>
        <p:txBody>
          <a:bodyPr/>
          <a:lstStyle/>
          <a:p>
            <a:fld id="{81D2E683-9DC9-435E-975B-5527CAFCB435}" type="slidenum">
              <a:rPr lang="en-US" smtClean="0"/>
              <a:t>29</a:t>
            </a:fld>
            <a:endParaRPr lang="en-US" dirty="0"/>
          </a:p>
        </p:txBody>
      </p:sp>
    </p:spTree>
    <p:extLst>
      <p:ext uri="{BB962C8B-B14F-4D97-AF65-F5344CB8AC3E}">
        <p14:creationId xmlns:p14="http://schemas.microsoft.com/office/powerpoint/2010/main" val="2955167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Faithful Comptroller Training 2018</a:t>
            </a:r>
          </a:p>
        </p:txBody>
      </p:sp>
      <p:sp>
        <p:nvSpPr>
          <p:cNvPr id="4" name="Slide Number Placeholder 3"/>
          <p:cNvSpPr>
            <a:spLocks noGrp="1"/>
          </p:cNvSpPr>
          <p:nvPr>
            <p:ph type="sldNum" sz="quarter" idx="10"/>
          </p:nvPr>
        </p:nvSpPr>
        <p:spPr/>
        <p:txBody>
          <a:bodyPr/>
          <a:lstStyle/>
          <a:p>
            <a:fld id="{81D2E683-9DC9-435E-975B-5527CAFCB435}" type="slidenum">
              <a:rPr lang="en-US" smtClean="0"/>
              <a:t>3</a:t>
            </a:fld>
            <a:endParaRPr lang="en-US" dirty="0"/>
          </a:p>
        </p:txBody>
      </p:sp>
    </p:spTree>
    <p:extLst>
      <p:ext uri="{BB962C8B-B14F-4D97-AF65-F5344CB8AC3E}">
        <p14:creationId xmlns:p14="http://schemas.microsoft.com/office/powerpoint/2010/main" val="41766225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C000"/>
                </a:solidFill>
              </a:rPr>
              <a:t>NOTIFY CANDIDATE’S Faithful Navigator</a:t>
            </a:r>
          </a:p>
          <a:p>
            <a:r>
              <a:rPr lang="en-US" sz="1200" dirty="0">
                <a:solidFill>
                  <a:srgbClr val="FFC000"/>
                </a:solidFill>
              </a:rPr>
              <a:t>A candidate receives degrees in a assembly of which he is not a member</a:t>
            </a:r>
            <a:endParaRPr lang="en-US" dirty="0"/>
          </a:p>
        </p:txBody>
      </p:sp>
      <p:sp>
        <p:nvSpPr>
          <p:cNvPr id="4" name="Slide Number Placeholder 3"/>
          <p:cNvSpPr>
            <a:spLocks noGrp="1"/>
          </p:cNvSpPr>
          <p:nvPr>
            <p:ph type="sldNum" sz="quarter" idx="10"/>
          </p:nvPr>
        </p:nvSpPr>
        <p:spPr/>
        <p:txBody>
          <a:bodyPr/>
          <a:lstStyle/>
          <a:p>
            <a:fld id="{81D2E683-9DC9-435E-975B-5527CAFCB435}" type="slidenum">
              <a:rPr lang="en-US" smtClean="0"/>
              <a:t>30</a:t>
            </a:fld>
            <a:endParaRPr lang="en-US" dirty="0"/>
          </a:p>
        </p:txBody>
      </p:sp>
    </p:spTree>
    <p:extLst>
      <p:ext uri="{BB962C8B-B14F-4D97-AF65-F5344CB8AC3E}">
        <p14:creationId xmlns:p14="http://schemas.microsoft.com/office/powerpoint/2010/main" val="6663970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C000"/>
                </a:solidFill>
              </a:rPr>
              <a:t>MAINTAIN assembly SEAL</a:t>
            </a:r>
          </a:p>
          <a:p>
            <a:r>
              <a:rPr lang="en-US" sz="1200" dirty="0">
                <a:solidFill>
                  <a:srgbClr val="FFC000"/>
                </a:solidFill>
              </a:rPr>
              <a:t>Keep the seal of the assembly and affix the same to all proper papers,</a:t>
            </a:r>
          </a:p>
          <a:p>
            <a:r>
              <a:rPr lang="en-US" sz="1200" dirty="0">
                <a:solidFill>
                  <a:srgbClr val="FFC000"/>
                </a:solidFill>
              </a:rPr>
              <a:t>Membership Cards</a:t>
            </a:r>
            <a:br>
              <a:rPr lang="en-US" sz="1200" dirty="0"/>
            </a:br>
            <a:br>
              <a:rPr lang="en-US" sz="1200" dirty="0"/>
            </a:br>
            <a:endParaRPr lang="en-US" dirty="0"/>
          </a:p>
        </p:txBody>
      </p:sp>
      <p:sp>
        <p:nvSpPr>
          <p:cNvPr id="4" name="Slide Number Placeholder 3"/>
          <p:cNvSpPr>
            <a:spLocks noGrp="1"/>
          </p:cNvSpPr>
          <p:nvPr>
            <p:ph type="sldNum" sz="quarter" idx="10"/>
          </p:nvPr>
        </p:nvSpPr>
        <p:spPr/>
        <p:txBody>
          <a:bodyPr/>
          <a:lstStyle/>
          <a:p>
            <a:fld id="{81D2E683-9DC9-435E-975B-5527CAFCB435}" type="slidenum">
              <a:rPr lang="en-US" smtClean="0"/>
              <a:t>31</a:t>
            </a:fld>
            <a:endParaRPr lang="en-US" dirty="0"/>
          </a:p>
        </p:txBody>
      </p:sp>
    </p:spTree>
    <p:extLst>
      <p:ext uri="{BB962C8B-B14F-4D97-AF65-F5344CB8AC3E}">
        <p14:creationId xmlns:p14="http://schemas.microsoft.com/office/powerpoint/2010/main" val="14462318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C000"/>
                </a:solidFill>
              </a:rPr>
              <a:t>OTHER DUTIES</a:t>
            </a:r>
            <a:endParaRPr lang="en-US" dirty="0"/>
          </a:p>
        </p:txBody>
      </p:sp>
      <p:sp>
        <p:nvSpPr>
          <p:cNvPr id="4" name="Slide Number Placeholder 3"/>
          <p:cNvSpPr>
            <a:spLocks noGrp="1"/>
          </p:cNvSpPr>
          <p:nvPr>
            <p:ph type="sldNum" sz="quarter" idx="10"/>
          </p:nvPr>
        </p:nvSpPr>
        <p:spPr/>
        <p:txBody>
          <a:bodyPr/>
          <a:lstStyle/>
          <a:p>
            <a:fld id="{81D2E683-9DC9-435E-975B-5527CAFCB435}" type="slidenum">
              <a:rPr lang="en-US" smtClean="0"/>
              <a:t>32</a:t>
            </a:fld>
            <a:endParaRPr lang="en-US" dirty="0"/>
          </a:p>
        </p:txBody>
      </p:sp>
    </p:spTree>
    <p:extLst>
      <p:ext uri="{BB962C8B-B14F-4D97-AF65-F5344CB8AC3E}">
        <p14:creationId xmlns:p14="http://schemas.microsoft.com/office/powerpoint/2010/main" val="3587273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question time!!!</a:t>
            </a:r>
          </a:p>
        </p:txBody>
      </p:sp>
      <p:sp>
        <p:nvSpPr>
          <p:cNvPr id="4" name="Slide Number Placeholder 3"/>
          <p:cNvSpPr>
            <a:spLocks noGrp="1"/>
          </p:cNvSpPr>
          <p:nvPr>
            <p:ph type="sldNum" sz="quarter" idx="10"/>
          </p:nvPr>
        </p:nvSpPr>
        <p:spPr/>
        <p:txBody>
          <a:bodyPr/>
          <a:lstStyle/>
          <a:p>
            <a:fld id="{81D2E683-9DC9-435E-975B-5527CAFCB435}" type="slidenum">
              <a:rPr lang="en-US" smtClean="0"/>
              <a:t>33</a:t>
            </a:fld>
            <a:endParaRPr lang="en-US" dirty="0"/>
          </a:p>
        </p:txBody>
      </p:sp>
    </p:spTree>
    <p:extLst>
      <p:ext uri="{BB962C8B-B14F-4D97-AF65-F5344CB8AC3E}">
        <p14:creationId xmlns:p14="http://schemas.microsoft.com/office/powerpoint/2010/main" val="6669822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Stop Me as we go if you have Questions</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34</a:t>
            </a:fld>
            <a:endParaRPr lang="en-US" dirty="0"/>
          </a:p>
        </p:txBody>
      </p:sp>
    </p:spTree>
    <p:extLst>
      <p:ext uri="{BB962C8B-B14F-4D97-AF65-F5344CB8AC3E}">
        <p14:creationId xmlns:p14="http://schemas.microsoft.com/office/powerpoint/2010/main" val="5327991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Where to find Council Materials.</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35</a:t>
            </a:fld>
            <a:endParaRPr lang="en-US" dirty="0"/>
          </a:p>
        </p:txBody>
      </p:sp>
    </p:spTree>
    <p:extLst>
      <p:ext uri="{BB962C8B-B14F-4D97-AF65-F5344CB8AC3E}">
        <p14:creationId xmlns:p14="http://schemas.microsoft.com/office/powerpoint/2010/main" val="2804306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21B50633-5775-4AB2-9A8A-C07807A21F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26F31A85-6DE1-48CA-9101-D63A76771D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On Michigan State Council Website </a:t>
            </a:r>
          </a:p>
        </p:txBody>
      </p:sp>
      <p:sp>
        <p:nvSpPr>
          <p:cNvPr id="9220" name="Slide Number Placeholder 3">
            <a:extLst>
              <a:ext uri="{FF2B5EF4-FFF2-40B4-BE49-F238E27FC236}">
                <a16:creationId xmlns:a16="http://schemas.microsoft.com/office/drawing/2014/main" id="{DD9EBE26-6252-43EB-8CAA-4C5580445C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544780A-C02C-4B01-8908-05B7371C36D3}" type="slidenum">
              <a:rPr lang="en-US" altLang="en-US" sz="1200" smtClean="0"/>
              <a:pPr/>
              <a:t>36</a:t>
            </a:fld>
            <a:endParaRPr lang="en-US" altLang="en-US" sz="120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Treasurer Training Manual</a:t>
            </a:r>
          </a:p>
          <a:p>
            <a:pPr algn="l"/>
            <a:r>
              <a:rPr lang="en-US" sz="1200" dirty="0">
                <a:solidFill>
                  <a:schemeClr val="tx1"/>
                </a:solidFill>
                <a:latin typeface="Bookman Old Style" panose="02050604050505020204" pitchFamily="18" charset="0"/>
              </a:rPr>
              <a:t>Contains information the Faithful Purser can use in the performance of his job.</a:t>
            </a:r>
          </a:p>
        </p:txBody>
      </p:sp>
      <p:sp>
        <p:nvSpPr>
          <p:cNvPr id="4" name="Slide Number Placeholder 3"/>
          <p:cNvSpPr>
            <a:spLocks noGrp="1"/>
          </p:cNvSpPr>
          <p:nvPr>
            <p:ph type="sldNum" sz="quarter" idx="5"/>
          </p:nvPr>
        </p:nvSpPr>
        <p:spPr/>
        <p:txBody>
          <a:bodyPr/>
          <a:lstStyle/>
          <a:p>
            <a:fld id="{81D2E683-9DC9-435E-975B-5527CAFCB435}" type="slidenum">
              <a:rPr lang="en-US" smtClean="0"/>
              <a:t>37</a:t>
            </a:fld>
            <a:endParaRPr lang="en-US" dirty="0"/>
          </a:p>
        </p:txBody>
      </p:sp>
    </p:spTree>
    <p:extLst>
      <p:ext uri="{BB962C8B-B14F-4D97-AF65-F5344CB8AC3E}">
        <p14:creationId xmlns:p14="http://schemas.microsoft.com/office/powerpoint/2010/main" val="38683464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i="1" dirty="0"/>
              <a:t>Charter Constitution Laws - </a:t>
            </a:r>
            <a:r>
              <a:rPr lang="en-US" altLang="en-US" sz="1200" b="1" dirty="0"/>
              <a:t>Treasurer  sec.140</a:t>
            </a:r>
          </a:p>
          <a:p>
            <a:endParaRPr lang="en-US" altLang="en-US" sz="1200" b="1" dirty="0"/>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38</a:t>
            </a:fld>
            <a:endParaRPr lang="en-US" dirty="0"/>
          </a:p>
        </p:txBody>
      </p:sp>
    </p:spTree>
    <p:extLst>
      <p:ext uri="{BB962C8B-B14F-4D97-AF65-F5344CB8AC3E}">
        <p14:creationId xmlns:p14="http://schemas.microsoft.com/office/powerpoint/2010/main" val="38732152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sym typeface="WP IconicSymbolsA" pitchFamily="2" charset="2"/>
              </a:rPr>
              <a:t>Communication and co-operation critical</a:t>
            </a:r>
          </a:p>
          <a:p>
            <a:endParaRPr lang="en-US" altLang="en-US" sz="1200" b="1" dirty="0">
              <a:sym typeface="WP IconicSymbolsA" pitchFamily="2" charset="2"/>
            </a:endParaRPr>
          </a:p>
          <a:p>
            <a:r>
              <a:rPr lang="en-US" altLang="en-US" sz="1200" b="1" dirty="0">
                <a:sym typeface="WP IconicSymbolsA" pitchFamily="2" charset="2"/>
              </a:rPr>
              <a:t>Purser is key to clarity &amp; integrity of records</a:t>
            </a:r>
          </a:p>
          <a:p>
            <a:r>
              <a:rPr lang="en-US" altLang="en-US" sz="1200" b="1" dirty="0">
                <a:sym typeface="WP IconicSymbolsA" pitchFamily="2" charset="2"/>
              </a:rPr>
              <a:t>Making sure bills are payed in a timely fashion</a:t>
            </a:r>
          </a:p>
          <a:p>
            <a:endParaRPr lang="en-US" altLang="en-US" sz="1200" b="1" dirty="0">
              <a:sym typeface="WP IconicSymbolsA" pitchFamily="2" charset="2"/>
            </a:endParaRPr>
          </a:p>
          <a:p>
            <a:r>
              <a:rPr lang="en-US" altLang="en-US" sz="1200" b="1" dirty="0">
                <a:sym typeface="WP IconicSymbolsA" pitchFamily="2" charset="2"/>
              </a:rPr>
              <a:t>And sent to the correct location</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39</a:t>
            </a:fld>
            <a:endParaRPr lang="en-US" dirty="0"/>
          </a:p>
        </p:txBody>
      </p:sp>
    </p:spTree>
    <p:extLst>
      <p:ext uri="{BB962C8B-B14F-4D97-AF65-F5344CB8AC3E}">
        <p14:creationId xmlns:p14="http://schemas.microsoft.com/office/powerpoint/2010/main" val="3139216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Faithful Comptroller Duties Overview</a:t>
            </a:r>
          </a:p>
        </p:txBody>
      </p:sp>
      <p:sp>
        <p:nvSpPr>
          <p:cNvPr id="4" name="Slide Number Placeholder 3"/>
          <p:cNvSpPr>
            <a:spLocks noGrp="1"/>
          </p:cNvSpPr>
          <p:nvPr>
            <p:ph type="sldNum" sz="quarter" idx="10"/>
          </p:nvPr>
        </p:nvSpPr>
        <p:spPr/>
        <p:txBody>
          <a:bodyPr/>
          <a:lstStyle/>
          <a:p>
            <a:fld id="{81D2E683-9DC9-435E-975B-5527CAFCB435}" type="slidenum">
              <a:rPr lang="en-US" smtClean="0"/>
              <a:t>4</a:t>
            </a:fld>
            <a:endParaRPr lang="en-US" dirty="0"/>
          </a:p>
        </p:txBody>
      </p:sp>
    </p:spTree>
    <p:extLst>
      <p:ext uri="{BB962C8B-B14F-4D97-AF65-F5344CB8AC3E}">
        <p14:creationId xmlns:p14="http://schemas.microsoft.com/office/powerpoint/2010/main" val="31189769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You may explain your records if the board of trustees have questions</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40</a:t>
            </a:fld>
            <a:endParaRPr lang="en-US" dirty="0"/>
          </a:p>
        </p:txBody>
      </p:sp>
    </p:spTree>
    <p:extLst>
      <p:ext uri="{BB962C8B-B14F-4D97-AF65-F5344CB8AC3E}">
        <p14:creationId xmlns:p14="http://schemas.microsoft.com/office/powerpoint/2010/main" val="34942333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t>Discussion Questions: </a:t>
            </a:r>
          </a:p>
          <a:p>
            <a:endParaRPr lang="en-US" altLang="en-US" sz="1200" b="1" dirty="0"/>
          </a:p>
          <a:p>
            <a:r>
              <a:rPr lang="en-US" altLang="en-US" sz="1200" b="1" dirty="0"/>
              <a:t>1. What should you do if the FC is not at the meeting and there is money to be turned in from an event?</a:t>
            </a:r>
          </a:p>
          <a:p>
            <a:endParaRPr lang="en-US" altLang="en-US" sz="1200" b="1" dirty="0"/>
          </a:p>
          <a:p>
            <a:r>
              <a:rPr lang="en-US" altLang="en-US" sz="1200" b="1" dirty="0"/>
              <a:t>2. Can I have someone else make a deposit for me if I am unable to do so in a timely manner? </a:t>
            </a:r>
          </a:p>
          <a:p>
            <a:endParaRPr lang="en-US" altLang="en-US" sz="1200" b="1" dirty="0"/>
          </a:p>
          <a:p>
            <a:r>
              <a:rPr lang="en-US" altLang="en-US" sz="1200" b="1" dirty="0"/>
              <a:t>3. If I don’t have the receipt book (Form 281) with me (at a council picnic, for instance), should I take money from the FC? </a:t>
            </a:r>
          </a:p>
          <a:p>
            <a:endParaRPr lang="en-US" altLang="en-US" sz="1200" dirty="0"/>
          </a:p>
          <a:p>
            <a:r>
              <a:rPr lang="en-US" altLang="en-US" sz="1200" b="1" u="sng" dirty="0"/>
              <a:t>What about #5 ???</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41</a:t>
            </a:fld>
            <a:endParaRPr lang="en-US" dirty="0"/>
          </a:p>
        </p:txBody>
      </p:sp>
    </p:spTree>
    <p:extLst>
      <p:ext uri="{BB962C8B-B14F-4D97-AF65-F5344CB8AC3E}">
        <p14:creationId xmlns:p14="http://schemas.microsoft.com/office/powerpoint/2010/main" val="2214998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solidFill>
                  <a:srgbClr val="FFC000"/>
                </a:solidFill>
                <a:latin typeface="Bookman Old Style" panose="02050604050505020204" pitchFamily="18" charset="0"/>
              </a:rPr>
              <a:t>Discussion Questions:</a:t>
            </a:r>
            <a:r>
              <a:rPr lang="en-US" altLang="en-US" b="1" dirty="0"/>
              <a:t> </a:t>
            </a:r>
          </a:p>
          <a:p>
            <a:pPr marL="0" indent="0">
              <a:buNone/>
            </a:pPr>
            <a:r>
              <a:rPr lang="en-US" sz="1200" dirty="0">
                <a:latin typeface="Bookman Old Style" panose="02050604050505020204" pitchFamily="18" charset="0"/>
              </a:rPr>
              <a:t>1. What should I do if the FC is not at the meeting and</a:t>
            </a:r>
          </a:p>
          <a:p>
            <a:pPr marL="0" indent="0">
              <a:buNone/>
            </a:pPr>
            <a:r>
              <a:rPr lang="en-US" sz="1200" dirty="0">
                <a:latin typeface="Bookman Old Style" panose="02050604050505020204" pitchFamily="18" charset="0"/>
              </a:rPr>
              <a:t>     there is money to be turned in from an event? </a:t>
            </a:r>
          </a:p>
          <a:p>
            <a:pPr marL="0" indent="0">
              <a:buNone/>
            </a:pPr>
            <a:r>
              <a:rPr lang="en-US" sz="1200" dirty="0">
                <a:latin typeface="Bookman Old Style" panose="02050604050505020204" pitchFamily="18" charset="0"/>
              </a:rPr>
              <a:t>2. Can I have someone else make a deposit for me if I am</a:t>
            </a:r>
          </a:p>
          <a:p>
            <a:pPr marL="0" indent="0">
              <a:buNone/>
            </a:pPr>
            <a:r>
              <a:rPr lang="en-US" sz="1200" dirty="0">
                <a:latin typeface="Bookman Old Style" panose="02050604050505020204" pitchFamily="18" charset="0"/>
              </a:rPr>
              <a:t>     unable to do so in a timely manner? </a:t>
            </a:r>
          </a:p>
          <a:p>
            <a:pPr marL="0" indent="0">
              <a:buNone/>
            </a:pPr>
            <a:r>
              <a:rPr lang="en-US" sz="1200" dirty="0">
                <a:latin typeface="Bookman Old Style" panose="02050604050505020204" pitchFamily="18" charset="0"/>
              </a:rPr>
              <a:t>3. If I don’t have the receipt book (Form 281) with me (at a</a:t>
            </a:r>
          </a:p>
          <a:p>
            <a:pPr marL="0" indent="0">
              <a:buNone/>
            </a:pPr>
            <a:r>
              <a:rPr lang="en-US" sz="1200" dirty="0">
                <a:latin typeface="Bookman Old Style" panose="02050604050505020204" pitchFamily="18" charset="0"/>
              </a:rPr>
              <a:t>    council picnic, for instance), should I take money from</a:t>
            </a:r>
          </a:p>
          <a:p>
            <a:pPr marL="0" indent="0">
              <a:buNone/>
            </a:pPr>
            <a:r>
              <a:rPr lang="en-US" sz="1200" dirty="0">
                <a:latin typeface="Bookman Old Style" panose="02050604050505020204" pitchFamily="18" charset="0"/>
              </a:rPr>
              <a:t>    the FC? </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42</a:t>
            </a:fld>
            <a:endParaRPr lang="en-US" dirty="0"/>
          </a:p>
        </p:txBody>
      </p:sp>
    </p:spTree>
    <p:extLst>
      <p:ext uri="{BB962C8B-B14F-4D97-AF65-F5344CB8AC3E}">
        <p14:creationId xmlns:p14="http://schemas.microsoft.com/office/powerpoint/2010/main" val="29261178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en-US" sz="1200" b="1" dirty="0"/>
              <a:t>Consider using the check number as the voucher number. This will prove to be convenient and unambiguous for your auditors.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alt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a:p>
        </p:txBody>
      </p:sp>
      <p:sp>
        <p:nvSpPr>
          <p:cNvPr id="4" name="Slide Number Placeholder 3"/>
          <p:cNvSpPr>
            <a:spLocks noGrp="1"/>
          </p:cNvSpPr>
          <p:nvPr>
            <p:ph type="sldNum" sz="quarter" idx="5"/>
          </p:nvPr>
        </p:nvSpPr>
        <p:spPr/>
        <p:txBody>
          <a:bodyPr/>
          <a:lstStyle/>
          <a:p>
            <a:fld id="{81D2E683-9DC9-435E-975B-5527CAFCB435}" type="slidenum">
              <a:rPr lang="en-US" smtClean="0"/>
              <a:t>43</a:t>
            </a:fld>
            <a:endParaRPr lang="en-US" dirty="0"/>
          </a:p>
        </p:txBody>
      </p:sp>
    </p:spTree>
    <p:extLst>
      <p:ext uri="{BB962C8B-B14F-4D97-AF65-F5344CB8AC3E}">
        <p14:creationId xmlns:p14="http://schemas.microsoft.com/office/powerpoint/2010/main" val="20508484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Discussion Questions: </a:t>
            </a:r>
          </a:p>
          <a:p>
            <a:r>
              <a:rPr lang="en-US" altLang="en-US" b="1" dirty="0"/>
              <a:t> </a:t>
            </a:r>
          </a:p>
          <a:p>
            <a:r>
              <a:rPr lang="en-US" altLang="en-US" b="1" dirty="0"/>
              <a:t>1. Even if the FC is absent, we will still need to pay bills. Who should complete the vouchers? </a:t>
            </a:r>
          </a:p>
          <a:p>
            <a:r>
              <a:rPr lang="en-US" altLang="en-US" b="1" dirty="0"/>
              <a:t> </a:t>
            </a:r>
          </a:p>
          <a:p>
            <a:r>
              <a:rPr lang="en-US" altLang="en-US" b="1" dirty="0"/>
              <a:t>2. Who is authorized to endorse (sign) our assembly’s checks and how do I add myself as a signatory? </a:t>
            </a:r>
          </a:p>
          <a:p>
            <a:r>
              <a:rPr lang="en-US" altLang="en-US" b="1" dirty="0"/>
              <a:t> </a:t>
            </a:r>
          </a:p>
          <a:p>
            <a:r>
              <a:rPr lang="en-US" altLang="en-US" b="1" dirty="0"/>
              <a:t>3. What do I do if someone submits a voucher for reimbursement of an expense without receipts as proof? </a:t>
            </a:r>
          </a:p>
          <a:p>
            <a:r>
              <a:rPr lang="en-US" altLang="en-US" b="1" dirty="0"/>
              <a:t> </a:t>
            </a:r>
          </a:p>
          <a:p>
            <a:r>
              <a:rPr lang="en-US" altLang="en-US" b="1" dirty="0"/>
              <a:t>4. What are my responsibilities if I know I will be absent for a meeting? </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44</a:t>
            </a:fld>
            <a:endParaRPr lang="en-US" dirty="0"/>
          </a:p>
        </p:txBody>
      </p:sp>
    </p:spTree>
    <p:extLst>
      <p:ext uri="{BB962C8B-B14F-4D97-AF65-F5344CB8AC3E}">
        <p14:creationId xmlns:p14="http://schemas.microsoft.com/office/powerpoint/2010/main" val="10488758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solidFill>
                  <a:srgbClr val="FFC000"/>
                </a:solidFill>
                <a:latin typeface="Bookman Old Style" panose="02050604050505020204" pitchFamily="18" charset="0"/>
              </a:rPr>
              <a:t>Discussion Questions: </a:t>
            </a:r>
          </a:p>
          <a:p>
            <a:pPr marL="0" indent="0">
              <a:buNone/>
            </a:pPr>
            <a:r>
              <a:rPr lang="en-US" sz="1200" dirty="0">
                <a:latin typeface="Bookman Old Style" panose="02050604050505020204" pitchFamily="18" charset="0"/>
              </a:rPr>
              <a:t>1.  Even if the FS is absent, we will still need to pay bills. </a:t>
            </a:r>
          </a:p>
          <a:p>
            <a:pPr marL="0" indent="0">
              <a:buNone/>
            </a:pPr>
            <a:r>
              <a:rPr lang="en-US" sz="1200" dirty="0">
                <a:latin typeface="Bookman Old Style" panose="02050604050505020204" pitchFamily="18" charset="0"/>
              </a:rPr>
              <a:t>     Who should complete the vouchers?</a:t>
            </a:r>
          </a:p>
          <a:p>
            <a:pPr marL="0" indent="0">
              <a:buNone/>
            </a:pPr>
            <a:r>
              <a:rPr lang="en-US" sz="1200" dirty="0">
                <a:latin typeface="Bookman Old Style" panose="02050604050505020204" pitchFamily="18" charset="0"/>
              </a:rPr>
              <a:t>2.  Who is authorized to endorse (sign) our council’s checks</a:t>
            </a:r>
          </a:p>
          <a:p>
            <a:pPr marL="0" indent="0">
              <a:buNone/>
            </a:pPr>
            <a:r>
              <a:rPr lang="en-US" sz="1200" dirty="0">
                <a:latin typeface="Bookman Old Style" panose="02050604050505020204" pitchFamily="18" charset="0"/>
              </a:rPr>
              <a:t>      and how do I add myself as a signatory?</a:t>
            </a:r>
          </a:p>
          <a:p>
            <a:pPr marL="0" indent="0">
              <a:buNone/>
            </a:pPr>
            <a:r>
              <a:rPr lang="en-US" sz="1200" dirty="0">
                <a:latin typeface="Bookman Old Style" panose="02050604050505020204" pitchFamily="18" charset="0"/>
              </a:rPr>
              <a:t>3.  What do I do if someone submits a voucher for</a:t>
            </a:r>
          </a:p>
          <a:p>
            <a:pPr marL="0" indent="0">
              <a:buNone/>
            </a:pPr>
            <a:r>
              <a:rPr lang="en-US" sz="1200" dirty="0">
                <a:latin typeface="Bookman Old Style" panose="02050604050505020204" pitchFamily="18" charset="0"/>
              </a:rPr>
              <a:t>     reimbursement of an expense without receipts as proof?</a:t>
            </a:r>
          </a:p>
          <a:p>
            <a:pPr marL="0" indent="0">
              <a:buNone/>
            </a:pPr>
            <a:r>
              <a:rPr lang="en-US" sz="1200" dirty="0">
                <a:latin typeface="Bookman Old Style" panose="02050604050505020204" pitchFamily="18" charset="0"/>
              </a:rPr>
              <a:t>4. What are my responsibilities if I know I will be absent for</a:t>
            </a:r>
          </a:p>
          <a:p>
            <a:pPr marL="0" indent="0">
              <a:buNone/>
            </a:pPr>
            <a:r>
              <a:rPr lang="en-US" sz="1200" dirty="0">
                <a:latin typeface="Bookman Old Style" panose="02050604050505020204" pitchFamily="18" charset="0"/>
              </a:rPr>
              <a:t>     a meeting?</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45</a:t>
            </a:fld>
            <a:endParaRPr lang="en-US" dirty="0"/>
          </a:p>
        </p:txBody>
      </p:sp>
    </p:spTree>
    <p:extLst>
      <p:ext uri="{BB962C8B-B14F-4D97-AF65-F5344CB8AC3E}">
        <p14:creationId xmlns:p14="http://schemas.microsoft.com/office/powerpoint/2010/main" val="41226446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Bank Reconciliation</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46</a:t>
            </a:fld>
            <a:endParaRPr lang="en-US" dirty="0"/>
          </a:p>
        </p:txBody>
      </p:sp>
    </p:spTree>
    <p:extLst>
      <p:ext uri="{BB962C8B-B14F-4D97-AF65-F5344CB8AC3E}">
        <p14:creationId xmlns:p14="http://schemas.microsoft.com/office/powerpoint/2010/main" val="28260966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Bank Reconciliation</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47</a:t>
            </a:fld>
            <a:endParaRPr lang="en-US" dirty="0"/>
          </a:p>
        </p:txBody>
      </p:sp>
    </p:spTree>
    <p:extLst>
      <p:ext uri="{BB962C8B-B14F-4D97-AF65-F5344CB8AC3E}">
        <p14:creationId xmlns:p14="http://schemas.microsoft.com/office/powerpoint/2010/main" val="10148270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Highlight </a:t>
            </a:r>
          </a:p>
          <a:p>
            <a:endParaRPr lang="en-US" altLang="en-US" b="1" dirty="0"/>
          </a:p>
          <a:p>
            <a:r>
              <a:rPr lang="en-US" altLang="en-US" b="1" dirty="0"/>
              <a:t>Balance</a:t>
            </a:r>
          </a:p>
          <a:p>
            <a:endParaRPr lang="en-US" altLang="en-US" b="1" dirty="0"/>
          </a:p>
          <a:p>
            <a:r>
              <a:rPr lang="en-US" altLang="en-US" b="1" dirty="0"/>
              <a:t>Outstanding checks</a:t>
            </a:r>
          </a:p>
          <a:p>
            <a:endParaRPr lang="en-US" altLang="en-US" b="1" dirty="0"/>
          </a:p>
          <a:p>
            <a:r>
              <a:rPr lang="en-US" altLang="en-US" b="1" dirty="0"/>
              <a:t>Outstanding deposits - avoid by restricting deposits - 5 days?</a:t>
            </a:r>
          </a:p>
          <a:p>
            <a:endParaRPr lang="en-US" altLang="en-US" b="1" dirty="0"/>
          </a:p>
          <a:p>
            <a:r>
              <a:rPr lang="en-US" altLang="en-US" b="1" dirty="0"/>
              <a:t>This could be done with a spread sheet or a program (Quicken, Microsoft Money, </a:t>
            </a:r>
            <a:r>
              <a:rPr lang="en-US" altLang="en-US" b="1" dirty="0" err="1"/>
              <a:t>Excei</a:t>
            </a:r>
            <a:r>
              <a:rPr lang="en-US" altLang="en-US" b="1" dirty="0"/>
              <a:t>, etc.)</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48</a:t>
            </a:fld>
            <a:endParaRPr lang="en-US" dirty="0"/>
          </a:p>
        </p:txBody>
      </p:sp>
    </p:spTree>
    <p:extLst>
      <p:ext uri="{BB962C8B-B14F-4D97-AF65-F5344CB8AC3E}">
        <p14:creationId xmlns:p14="http://schemas.microsoft.com/office/powerpoint/2010/main" val="10457363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None/>
            </a:pPr>
            <a:r>
              <a:rPr lang="en-US" altLang="en-US" b="1" dirty="0"/>
              <a:t>Checks that have not been cashed that are beyond the legal period (60 to 90 days).</a:t>
            </a:r>
          </a:p>
          <a:p>
            <a:pPr>
              <a:buFont typeface="+mj-lt"/>
              <a:buNone/>
            </a:pPr>
            <a:r>
              <a:rPr lang="en-US" altLang="en-US" b="1" dirty="0"/>
              <a:t>     When you order new checks - Note should be on checks along with assembly number</a:t>
            </a:r>
          </a:p>
          <a:p>
            <a:pPr>
              <a:buFont typeface="+mj-lt"/>
              <a:buNone/>
            </a:pPr>
            <a:endParaRPr lang="en-US" altLang="en-US" b="1" dirty="0"/>
          </a:p>
          <a:p>
            <a:pPr>
              <a:buFont typeface="+mj-lt"/>
              <a:buNone/>
            </a:pPr>
            <a:r>
              <a:rPr lang="en-US" altLang="en-US" sz="2000" b="1" dirty="0">
                <a:sym typeface="WP IconicSymbolsA" pitchFamily="2" charset="2"/>
              </a:rPr>
              <a:t></a:t>
            </a:r>
            <a:r>
              <a:rPr lang="en-US" altLang="en-US" b="1" dirty="0"/>
              <a:t>  Contact payees to see why checks have not been cashed.</a:t>
            </a:r>
          </a:p>
          <a:p>
            <a:pPr>
              <a:buFont typeface="+mj-lt"/>
              <a:buNone/>
            </a:pPr>
            <a:endParaRPr lang="en-US" altLang="en-US" b="1" dirty="0"/>
          </a:p>
          <a:p>
            <a:pPr>
              <a:buFont typeface="+mj-lt"/>
              <a:buNone/>
            </a:pPr>
            <a:r>
              <a:rPr lang="en-US" altLang="en-US" b="1" dirty="0"/>
              <a:t>Lost?</a:t>
            </a:r>
          </a:p>
          <a:p>
            <a:pPr>
              <a:buFont typeface="+mj-lt"/>
              <a:buNone/>
            </a:pPr>
            <a:r>
              <a:rPr lang="en-US" altLang="en-US" b="1" dirty="0"/>
              <a:t> </a:t>
            </a:r>
          </a:p>
          <a:p>
            <a:pPr>
              <a:buFont typeface="+mj-lt"/>
              <a:buNone/>
            </a:pPr>
            <a:r>
              <a:rPr lang="en-US" altLang="en-US" sz="2000" b="1" dirty="0">
                <a:sym typeface="WP IconicSymbolsA" pitchFamily="2" charset="2"/>
              </a:rPr>
              <a:t></a:t>
            </a:r>
            <a:r>
              <a:rPr lang="en-US" altLang="en-US" b="1" dirty="0"/>
              <a:t>  Issue a “stop payment” if the amount is significant.</a:t>
            </a:r>
          </a:p>
          <a:p>
            <a:pPr>
              <a:buFont typeface="+mj-lt"/>
              <a:buNone/>
            </a:pPr>
            <a:endParaRPr lang="en-US" altLang="en-US" b="1" dirty="0"/>
          </a:p>
          <a:p>
            <a:pPr>
              <a:buFont typeface="+mj-lt"/>
              <a:buNone/>
            </a:pPr>
            <a:r>
              <a:rPr lang="en-US" altLang="en-US" sz="2000" b="1" dirty="0">
                <a:sym typeface="WP IconicSymbolsA" pitchFamily="2" charset="2"/>
              </a:rPr>
              <a:t></a:t>
            </a:r>
            <a:r>
              <a:rPr lang="en-US" altLang="en-US" b="1" dirty="0"/>
              <a:t>  If check is not found, reissue a new check to payee.</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49</a:t>
            </a:fld>
            <a:endParaRPr lang="en-US" dirty="0"/>
          </a:p>
        </p:txBody>
      </p:sp>
    </p:spTree>
    <p:extLst>
      <p:ext uri="{BB962C8B-B14F-4D97-AF65-F5344CB8AC3E}">
        <p14:creationId xmlns:p14="http://schemas.microsoft.com/office/powerpoint/2010/main" val="185958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Faithful Comptroller Duties Overview</a:t>
            </a:r>
          </a:p>
          <a:p>
            <a:endParaRPr lang="en-US" dirty="0"/>
          </a:p>
        </p:txBody>
      </p:sp>
      <p:sp>
        <p:nvSpPr>
          <p:cNvPr id="4" name="Slide Number Placeholder 3"/>
          <p:cNvSpPr>
            <a:spLocks noGrp="1"/>
          </p:cNvSpPr>
          <p:nvPr>
            <p:ph type="sldNum" sz="quarter" idx="10"/>
          </p:nvPr>
        </p:nvSpPr>
        <p:spPr/>
        <p:txBody>
          <a:bodyPr/>
          <a:lstStyle/>
          <a:p>
            <a:fld id="{81D2E683-9DC9-435E-975B-5527CAFCB435}" type="slidenum">
              <a:rPr lang="en-US" smtClean="0"/>
              <a:t>5</a:t>
            </a:fld>
            <a:endParaRPr lang="en-US" dirty="0"/>
          </a:p>
        </p:txBody>
      </p:sp>
    </p:spTree>
    <p:extLst>
      <p:ext uri="{BB962C8B-B14F-4D97-AF65-F5344CB8AC3E}">
        <p14:creationId xmlns:p14="http://schemas.microsoft.com/office/powerpoint/2010/main" val="22448032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CF310979-7C3E-4274-8C82-38CF815AA7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FFEDDDB6-F443-4319-ABFC-6C7C63F836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Schedule A – satisfied by Membership Management by checking box.</a:t>
            </a:r>
          </a:p>
          <a:p>
            <a:endParaRPr lang="en-US" altLang="en-US" dirty="0"/>
          </a:p>
        </p:txBody>
      </p:sp>
      <p:sp>
        <p:nvSpPr>
          <p:cNvPr id="33796" name="Slide Number Placeholder 3">
            <a:extLst>
              <a:ext uri="{FF2B5EF4-FFF2-40B4-BE49-F238E27FC236}">
                <a16:creationId xmlns:a16="http://schemas.microsoft.com/office/drawing/2014/main" id="{78E401F1-85E4-4A21-8471-CE1AF93FD6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38CEBE1-AB55-4D74-98F8-1F923CCA8B40}" type="slidenum">
              <a:rPr lang="en-US" altLang="en-US" sz="1200" smtClean="0"/>
              <a:pPr/>
              <a:t>50</a:t>
            </a:fld>
            <a:endParaRPr lang="en-US" altLang="en-US" sz="1200"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The Audit </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51</a:t>
            </a:fld>
            <a:endParaRPr lang="en-US" dirty="0"/>
          </a:p>
        </p:txBody>
      </p:sp>
    </p:spTree>
    <p:extLst>
      <p:ext uri="{BB962C8B-B14F-4D97-AF65-F5344CB8AC3E}">
        <p14:creationId xmlns:p14="http://schemas.microsoft.com/office/powerpoint/2010/main" val="31521366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52</a:t>
            </a:fld>
            <a:endParaRPr lang="en-US" dirty="0"/>
          </a:p>
        </p:txBody>
      </p:sp>
    </p:spTree>
    <p:extLst>
      <p:ext uri="{BB962C8B-B14F-4D97-AF65-F5344CB8AC3E}">
        <p14:creationId xmlns:p14="http://schemas.microsoft.com/office/powerpoint/2010/main" val="9381622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The Audit</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53</a:t>
            </a:fld>
            <a:endParaRPr lang="en-US" dirty="0"/>
          </a:p>
        </p:txBody>
      </p:sp>
    </p:spTree>
    <p:extLst>
      <p:ext uri="{BB962C8B-B14F-4D97-AF65-F5344CB8AC3E}">
        <p14:creationId xmlns:p14="http://schemas.microsoft.com/office/powerpoint/2010/main" val="42329870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Paper vs Technology</a:t>
            </a:r>
          </a:p>
          <a:p>
            <a:endParaRPr lang="en-US" altLang="en-US" b="1" dirty="0"/>
          </a:p>
          <a:p>
            <a:r>
              <a:rPr lang="en-US" altLang="en-US" b="1" dirty="0"/>
              <a:t>Someone in your assembly must know Excel</a:t>
            </a:r>
          </a:p>
          <a:p>
            <a:endParaRPr lang="en-US" altLang="en-US" b="1" dirty="0"/>
          </a:p>
          <a:p>
            <a:r>
              <a:rPr lang="en-US" altLang="en-US" b="1" dirty="0"/>
              <a:t>A table like this could be put together in ½ hour</a:t>
            </a:r>
          </a:p>
          <a:p>
            <a:r>
              <a:rPr lang="en-US" altLang="en-US" b="1" dirty="0"/>
              <a:t>With a second page for receipts</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54</a:t>
            </a:fld>
            <a:endParaRPr lang="en-US" dirty="0"/>
          </a:p>
        </p:txBody>
      </p:sp>
    </p:spTree>
    <p:extLst>
      <p:ext uri="{BB962C8B-B14F-4D97-AF65-F5344CB8AC3E}">
        <p14:creationId xmlns:p14="http://schemas.microsoft.com/office/powerpoint/2010/main" val="5020657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Preparing a Budget</a:t>
            </a:r>
          </a:p>
        </p:txBody>
      </p:sp>
      <p:sp>
        <p:nvSpPr>
          <p:cNvPr id="4" name="Slide Number Placeholder 3"/>
          <p:cNvSpPr>
            <a:spLocks noGrp="1"/>
          </p:cNvSpPr>
          <p:nvPr>
            <p:ph type="sldNum" sz="quarter" idx="5"/>
          </p:nvPr>
        </p:nvSpPr>
        <p:spPr/>
        <p:txBody>
          <a:bodyPr/>
          <a:lstStyle/>
          <a:p>
            <a:fld id="{81D2E683-9DC9-435E-975B-5527CAFCB435}" type="slidenum">
              <a:rPr lang="en-US" smtClean="0"/>
              <a:t>55</a:t>
            </a:fld>
            <a:endParaRPr lang="en-US" dirty="0"/>
          </a:p>
        </p:txBody>
      </p:sp>
    </p:spTree>
    <p:extLst>
      <p:ext uri="{BB962C8B-B14F-4D97-AF65-F5344CB8AC3E}">
        <p14:creationId xmlns:p14="http://schemas.microsoft.com/office/powerpoint/2010/main" val="10234685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56</a:t>
            </a:fld>
            <a:endParaRPr lang="en-US" dirty="0"/>
          </a:p>
        </p:txBody>
      </p:sp>
    </p:spTree>
    <p:extLst>
      <p:ext uri="{BB962C8B-B14F-4D97-AF65-F5344CB8AC3E}">
        <p14:creationId xmlns:p14="http://schemas.microsoft.com/office/powerpoint/2010/main" val="25834068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FC Total and breakdown (each item)</a:t>
            </a:r>
          </a:p>
          <a:p>
            <a:endParaRPr lang="en-US" altLang="en-US" b="1" dirty="0"/>
          </a:p>
          <a:p>
            <a:r>
              <a:rPr lang="en-US" altLang="en-US" b="1" dirty="0"/>
              <a:t>#3  should match FC</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57</a:t>
            </a:fld>
            <a:endParaRPr lang="en-US" dirty="0"/>
          </a:p>
        </p:txBody>
      </p:sp>
    </p:spTree>
    <p:extLst>
      <p:ext uri="{BB962C8B-B14F-4D97-AF65-F5344CB8AC3E}">
        <p14:creationId xmlns:p14="http://schemas.microsoft.com/office/powerpoint/2010/main" val="31240880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question time!!!</a:t>
            </a:r>
          </a:p>
        </p:txBody>
      </p:sp>
      <p:sp>
        <p:nvSpPr>
          <p:cNvPr id="4" name="Slide Number Placeholder 3"/>
          <p:cNvSpPr>
            <a:spLocks noGrp="1"/>
          </p:cNvSpPr>
          <p:nvPr>
            <p:ph type="sldNum" sz="quarter" idx="10"/>
          </p:nvPr>
        </p:nvSpPr>
        <p:spPr/>
        <p:txBody>
          <a:bodyPr/>
          <a:lstStyle/>
          <a:p>
            <a:fld id="{81D2E683-9DC9-435E-975B-5527CAFCB435}" type="slidenum">
              <a:rPr lang="en-US" smtClean="0"/>
              <a:t>58</a:t>
            </a:fld>
            <a:endParaRPr lang="en-US" dirty="0"/>
          </a:p>
        </p:txBody>
      </p:sp>
    </p:spTree>
    <p:extLst>
      <p:ext uri="{BB962C8B-B14F-4D97-AF65-F5344CB8AC3E}">
        <p14:creationId xmlns:p14="http://schemas.microsoft.com/office/powerpoint/2010/main" val="24327847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Where to find Council Materials.</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59</a:t>
            </a:fld>
            <a:endParaRPr lang="en-US" dirty="0"/>
          </a:p>
        </p:txBody>
      </p:sp>
    </p:spTree>
    <p:extLst>
      <p:ext uri="{BB962C8B-B14F-4D97-AF65-F5344CB8AC3E}">
        <p14:creationId xmlns:p14="http://schemas.microsoft.com/office/powerpoint/2010/main" val="3676934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FAITHFUL COMPTROLLER Duties Overview</a:t>
            </a:r>
          </a:p>
          <a:p>
            <a:endParaRPr lang="en-US" dirty="0"/>
          </a:p>
        </p:txBody>
      </p:sp>
      <p:sp>
        <p:nvSpPr>
          <p:cNvPr id="4" name="Slide Number Placeholder 3"/>
          <p:cNvSpPr>
            <a:spLocks noGrp="1"/>
          </p:cNvSpPr>
          <p:nvPr>
            <p:ph type="sldNum" sz="quarter" idx="10"/>
          </p:nvPr>
        </p:nvSpPr>
        <p:spPr/>
        <p:txBody>
          <a:bodyPr/>
          <a:lstStyle/>
          <a:p>
            <a:fld id="{81D2E683-9DC9-435E-975B-5527CAFCB435}" type="slidenum">
              <a:rPr lang="en-US" smtClean="0"/>
              <a:t>6</a:t>
            </a:fld>
            <a:endParaRPr lang="en-US" dirty="0"/>
          </a:p>
        </p:txBody>
      </p:sp>
    </p:spTree>
    <p:extLst>
      <p:ext uri="{BB962C8B-B14F-4D97-AF65-F5344CB8AC3E}">
        <p14:creationId xmlns:p14="http://schemas.microsoft.com/office/powerpoint/2010/main" val="36978325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21B50633-5775-4AB2-9A8A-C07807A21F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26F31A85-6DE1-48CA-9101-D63A76771D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On Michigan State Council Website </a:t>
            </a:r>
          </a:p>
        </p:txBody>
      </p:sp>
      <p:sp>
        <p:nvSpPr>
          <p:cNvPr id="9220" name="Slide Number Placeholder 3">
            <a:extLst>
              <a:ext uri="{FF2B5EF4-FFF2-40B4-BE49-F238E27FC236}">
                <a16:creationId xmlns:a16="http://schemas.microsoft.com/office/drawing/2014/main" id="{DD9EBE26-6252-43EB-8CAA-4C5580445C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544780A-C02C-4B01-8908-05B7371C36D3}" type="slidenum">
              <a:rPr lang="en-US" altLang="en-US" sz="1200" smtClean="0"/>
              <a:pPr/>
              <a:t>60</a:t>
            </a:fld>
            <a:endParaRPr lang="en-US" altLang="en-US" sz="1200" dirty="0"/>
          </a:p>
        </p:txBody>
      </p:sp>
    </p:spTree>
    <p:extLst>
      <p:ext uri="{BB962C8B-B14F-4D97-AF65-F5344CB8AC3E}">
        <p14:creationId xmlns:p14="http://schemas.microsoft.com/office/powerpoint/2010/main" val="20544205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Trustee Training Manual</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61</a:t>
            </a:fld>
            <a:endParaRPr lang="en-US" dirty="0"/>
          </a:p>
        </p:txBody>
      </p:sp>
    </p:spTree>
    <p:extLst>
      <p:ext uri="{BB962C8B-B14F-4D97-AF65-F5344CB8AC3E}">
        <p14:creationId xmlns:p14="http://schemas.microsoft.com/office/powerpoint/2010/main" val="12937921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Primary Duties</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62</a:t>
            </a:fld>
            <a:endParaRPr lang="en-US" dirty="0"/>
          </a:p>
        </p:txBody>
      </p:sp>
    </p:spTree>
    <p:extLst>
      <p:ext uri="{BB962C8B-B14F-4D97-AF65-F5344CB8AC3E}">
        <p14:creationId xmlns:p14="http://schemas.microsoft.com/office/powerpoint/2010/main" val="11327310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dirty="0"/>
              <a:t>The two primary charges: </a:t>
            </a:r>
          </a:p>
          <a:p>
            <a:pPr marL="227823" indent="-227823">
              <a:buFont typeface="+mj-lt"/>
              <a:buAutoNum type="arabicPeriod"/>
              <a:defRPr/>
            </a:pPr>
            <a:r>
              <a:rPr lang="en-US" sz="1200" b="1" dirty="0"/>
              <a:t>Ensure that your assembly’s financial status remains in a healthy condition</a:t>
            </a:r>
          </a:p>
          <a:p>
            <a:pPr marL="227823" indent="-227823">
              <a:buFont typeface="+mj-lt"/>
              <a:buAutoNum type="arabicPeriod"/>
              <a:defRPr/>
            </a:pPr>
            <a:r>
              <a:rPr lang="en-US" sz="1200" b="1" dirty="0"/>
              <a:t>The vitally important annual audit of the assembly’s financials are conducted</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63</a:t>
            </a:fld>
            <a:endParaRPr lang="en-US" dirty="0"/>
          </a:p>
        </p:txBody>
      </p:sp>
    </p:spTree>
    <p:extLst>
      <p:ext uri="{BB962C8B-B14F-4D97-AF65-F5344CB8AC3E}">
        <p14:creationId xmlns:p14="http://schemas.microsoft.com/office/powerpoint/2010/main" val="9152343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Primary Duties</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64</a:t>
            </a:fld>
            <a:endParaRPr lang="en-US" dirty="0"/>
          </a:p>
        </p:txBody>
      </p:sp>
    </p:spTree>
    <p:extLst>
      <p:ext uri="{BB962C8B-B14F-4D97-AF65-F5344CB8AC3E}">
        <p14:creationId xmlns:p14="http://schemas.microsoft.com/office/powerpoint/2010/main" val="22996198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000" b="1" dirty="0">
                <a:sym typeface="WP IconicSymbolsA" pitchFamily="2" charset="2"/>
              </a:rPr>
              <a:t></a:t>
            </a:r>
            <a:r>
              <a:rPr lang="en-US" altLang="en-US" b="1" dirty="0">
                <a:sym typeface="WP IconicSymbolsA" pitchFamily="2" charset="2"/>
              </a:rPr>
              <a:t>  </a:t>
            </a:r>
            <a:r>
              <a:rPr lang="en-US" altLang="en-US" sz="1400" b="1" dirty="0">
                <a:sym typeface="WP IconicSymbolsA" pitchFamily="2" charset="2"/>
              </a:rPr>
              <a:t>Submitted Bills – “I recommend that the bills be paid”</a:t>
            </a:r>
          </a:p>
          <a:p>
            <a:r>
              <a:rPr lang="en-US" altLang="en-US" b="1" dirty="0">
                <a:sym typeface="WP IconicSymbolsA" pitchFamily="2" charset="2"/>
              </a:rPr>
              <a:t> </a:t>
            </a:r>
          </a:p>
          <a:p>
            <a:r>
              <a:rPr lang="en-US" altLang="en-US" sz="2000" b="1" dirty="0">
                <a:sym typeface="WP IconicSymbolsA" pitchFamily="2" charset="2"/>
              </a:rPr>
              <a:t> </a:t>
            </a:r>
            <a:r>
              <a:rPr lang="en-US" altLang="en-US" b="1" dirty="0">
                <a:sym typeface="WP IconicSymbolsA" pitchFamily="2" charset="2"/>
              </a:rPr>
              <a:t> </a:t>
            </a:r>
            <a:r>
              <a:rPr lang="en-US" altLang="en-US" sz="1400" b="1" dirty="0">
                <a:sym typeface="WP IconicSymbolsA" pitchFamily="2" charset="2"/>
              </a:rPr>
              <a:t>“</a:t>
            </a:r>
            <a:r>
              <a:rPr lang="en-US" altLang="en-US" sz="1400" b="1" dirty="0"/>
              <a:t>final authority” unless it violates #5</a:t>
            </a:r>
            <a:endParaRPr lang="en-US" altLang="en-US" sz="1400" b="1" dirty="0">
              <a:sym typeface="WP IconicSymbolsA" pitchFamily="2" charset="2"/>
            </a:endParaRPr>
          </a:p>
          <a:p>
            <a:endParaRPr lang="en-US" altLang="en-US" b="1" dirty="0">
              <a:sym typeface="WP IconicSymbolsA" pitchFamily="2" charset="2"/>
            </a:endParaRPr>
          </a:p>
          <a:p>
            <a:pPr>
              <a:buFont typeface="WP IconicSymbolsA" pitchFamily="2" charset="2"/>
              <a:buNone/>
            </a:pPr>
            <a:r>
              <a:rPr lang="en-US" altLang="en-US" sz="2000" b="1" dirty="0">
                <a:sym typeface="WP IconicSymbolsA" pitchFamily="2" charset="2"/>
              </a:rPr>
              <a:t></a:t>
            </a:r>
            <a:r>
              <a:rPr lang="en-US" altLang="en-US" b="1" dirty="0">
                <a:sym typeface="WP IconicSymbolsA" pitchFamily="2" charset="2"/>
              </a:rPr>
              <a:t>  Is it already paid? </a:t>
            </a:r>
          </a:p>
          <a:p>
            <a:pPr>
              <a:buFont typeface="WP IconicSymbolsA" pitchFamily="2" charset="2"/>
              <a:buNone/>
            </a:pPr>
            <a:r>
              <a:rPr lang="en-US" altLang="en-US" b="1" dirty="0">
                <a:sym typeface="WP IconicSymbolsA" pitchFamily="2" charset="2"/>
              </a:rPr>
              <a:t>     Is there money left in the budget?</a:t>
            </a:r>
          </a:p>
          <a:p>
            <a:pPr>
              <a:buFont typeface="WP IconicSymbolsA" pitchFamily="2" charset="2"/>
              <a:buNone/>
            </a:pPr>
            <a:r>
              <a:rPr lang="en-US" altLang="en-US" b="1" dirty="0">
                <a:sym typeface="WP IconicSymbolsA" pitchFamily="2" charset="2"/>
              </a:rPr>
              <a:t>      </a:t>
            </a:r>
            <a:r>
              <a:rPr lang="en-US" altLang="en-US" b="1" u="sng" dirty="0">
                <a:sym typeface="WP IconicSymbolsA" pitchFamily="2" charset="2"/>
              </a:rPr>
              <a:t>May not use pass-through funds</a:t>
            </a:r>
          </a:p>
          <a:p>
            <a:endParaRPr lang="en-US" altLang="en-US" b="1" dirty="0">
              <a:sym typeface="WP IconicSymbolsA" pitchFamily="2" charset="2"/>
            </a:endParaRPr>
          </a:p>
          <a:p>
            <a:r>
              <a:rPr lang="en-US" altLang="en-US" sz="2000" b="1" dirty="0">
                <a:sym typeface="WP IconicSymbolsA" pitchFamily="2" charset="2"/>
              </a:rPr>
              <a:t></a:t>
            </a:r>
            <a:r>
              <a:rPr lang="en-US" altLang="en-US" b="1" dirty="0">
                <a:sym typeface="WP IconicSymbolsA" pitchFamily="2" charset="2"/>
              </a:rPr>
              <a:t>  Treasurer will read as information</a:t>
            </a:r>
          </a:p>
          <a:p>
            <a:endParaRPr lang="en-US" altLang="en-US" dirty="0">
              <a:sym typeface="WP IconicSymbolsA" pitchFamily="2" charset="2"/>
            </a:endParaRPr>
          </a:p>
          <a:p>
            <a:r>
              <a:rPr lang="en-US" altLang="en-US" sz="2000" b="1" dirty="0">
                <a:sym typeface="WP IconicSymbolsA" pitchFamily="2" charset="2"/>
              </a:rPr>
              <a:t></a:t>
            </a:r>
            <a:r>
              <a:rPr lang="en-US" altLang="en-US" dirty="0">
                <a:sym typeface="WP IconicSymbolsA" pitchFamily="2" charset="2"/>
              </a:rPr>
              <a:t>  </a:t>
            </a:r>
            <a:r>
              <a:rPr lang="en-US" altLang="en-US" sz="1400" dirty="0">
                <a:sym typeface="WP IconicSymbolsA" pitchFamily="2" charset="2"/>
              </a:rPr>
              <a:t>Resolution required – 2  x $500 does not work</a:t>
            </a:r>
          </a:p>
          <a:p>
            <a:endParaRPr lang="en-US" altLang="en-US" dirty="0">
              <a:sym typeface="WP IconicSymbolsA" pitchFamily="2" charset="2"/>
            </a:endParaRP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65</a:t>
            </a:fld>
            <a:endParaRPr lang="en-US" dirty="0"/>
          </a:p>
        </p:txBody>
      </p:sp>
    </p:spTree>
    <p:extLst>
      <p:ext uri="{BB962C8B-B14F-4D97-AF65-F5344CB8AC3E}">
        <p14:creationId xmlns:p14="http://schemas.microsoft.com/office/powerpoint/2010/main" val="33852946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Audit Requirements</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66</a:t>
            </a:fld>
            <a:endParaRPr lang="en-US" dirty="0"/>
          </a:p>
        </p:txBody>
      </p:sp>
    </p:spTree>
    <p:extLst>
      <p:ext uri="{BB962C8B-B14F-4D97-AF65-F5344CB8AC3E}">
        <p14:creationId xmlns:p14="http://schemas.microsoft.com/office/powerpoint/2010/main" val="6977189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Records &amp; items from the FC</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67</a:t>
            </a:fld>
            <a:endParaRPr lang="en-US" dirty="0"/>
          </a:p>
        </p:txBody>
      </p:sp>
    </p:spTree>
    <p:extLst>
      <p:ext uri="{BB962C8B-B14F-4D97-AF65-F5344CB8AC3E}">
        <p14:creationId xmlns:p14="http://schemas.microsoft.com/office/powerpoint/2010/main" val="40671027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Report of Vouchers – Member Management</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68</a:t>
            </a:fld>
            <a:endParaRPr lang="en-US" dirty="0"/>
          </a:p>
        </p:txBody>
      </p:sp>
    </p:spTree>
    <p:extLst>
      <p:ext uri="{BB962C8B-B14F-4D97-AF65-F5344CB8AC3E}">
        <p14:creationId xmlns:p14="http://schemas.microsoft.com/office/powerpoint/2010/main" val="41304516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 of Receipts – Member Management</a:t>
            </a:r>
          </a:p>
        </p:txBody>
      </p:sp>
      <p:sp>
        <p:nvSpPr>
          <p:cNvPr id="4" name="Slide Number Placeholder 3"/>
          <p:cNvSpPr>
            <a:spLocks noGrp="1"/>
          </p:cNvSpPr>
          <p:nvPr>
            <p:ph type="sldNum" sz="quarter" idx="5"/>
          </p:nvPr>
        </p:nvSpPr>
        <p:spPr/>
        <p:txBody>
          <a:bodyPr/>
          <a:lstStyle/>
          <a:p>
            <a:fld id="{81D2E683-9DC9-435E-975B-5527CAFCB435}" type="slidenum">
              <a:rPr lang="en-US" smtClean="0"/>
              <a:t>69</a:t>
            </a:fld>
            <a:endParaRPr lang="en-US" dirty="0"/>
          </a:p>
        </p:txBody>
      </p:sp>
    </p:spTree>
    <p:extLst>
      <p:ext uri="{BB962C8B-B14F-4D97-AF65-F5344CB8AC3E}">
        <p14:creationId xmlns:p14="http://schemas.microsoft.com/office/powerpoint/2010/main" val="1791201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7</a:t>
            </a:fld>
            <a:endParaRPr lang="en-US" dirty="0"/>
          </a:p>
        </p:txBody>
      </p:sp>
    </p:spTree>
    <p:extLst>
      <p:ext uri="{BB962C8B-B14F-4D97-AF65-F5344CB8AC3E}">
        <p14:creationId xmlns:p14="http://schemas.microsoft.com/office/powerpoint/2010/main" val="18054812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page</a:t>
            </a:r>
          </a:p>
          <a:p>
            <a:r>
              <a:rPr lang="en-US" dirty="0"/>
              <a:t>FOURTH DEGREE MEMBERSHIP ROSTER</a:t>
            </a:r>
          </a:p>
        </p:txBody>
      </p:sp>
      <p:sp>
        <p:nvSpPr>
          <p:cNvPr id="4" name="Slide Number Placeholder 3"/>
          <p:cNvSpPr>
            <a:spLocks noGrp="1"/>
          </p:cNvSpPr>
          <p:nvPr>
            <p:ph type="sldNum" sz="quarter" idx="5"/>
          </p:nvPr>
        </p:nvSpPr>
        <p:spPr/>
        <p:txBody>
          <a:bodyPr/>
          <a:lstStyle/>
          <a:p>
            <a:fld id="{81D2E683-9DC9-435E-975B-5527CAFCB435}" type="slidenum">
              <a:rPr lang="en-US" smtClean="0"/>
              <a:t>70</a:t>
            </a:fld>
            <a:endParaRPr lang="en-US" dirty="0"/>
          </a:p>
        </p:txBody>
      </p:sp>
    </p:spTree>
    <p:extLst>
      <p:ext uri="{BB962C8B-B14F-4D97-AF65-F5344CB8AC3E}">
        <p14:creationId xmlns:p14="http://schemas.microsoft.com/office/powerpoint/2010/main" val="184340236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Bookman Old Style" panose="02050604050505020204" pitchFamily="18" charset="0"/>
              </a:rPr>
              <a:t>Copy of last assembly audit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Bookman Old Style" panose="02050604050505020204" pitchFamily="18" charset="0"/>
              </a:rPr>
              <a:t>These figures must appear at the top of the next Audit</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71</a:t>
            </a:fld>
            <a:endParaRPr lang="en-US" dirty="0"/>
          </a:p>
        </p:txBody>
      </p:sp>
    </p:spTree>
    <p:extLst>
      <p:ext uri="{BB962C8B-B14F-4D97-AF65-F5344CB8AC3E}">
        <p14:creationId xmlns:p14="http://schemas.microsoft.com/office/powerpoint/2010/main" val="2611780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outerShdw blurRad="38100" dist="38100" dir="2700000" algn="tl">
                    <a:srgbClr val="000000">
                      <a:alpha val="43137"/>
                    </a:srgbClr>
                  </a:outerShdw>
                </a:effectLst>
              </a:rPr>
              <a:t>From the Purser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outerShdw blurRad="38100" dist="38100" dir="2700000" algn="tl">
                    <a:srgbClr val="000000">
                      <a:alpha val="43137"/>
                    </a:srgbClr>
                  </a:outerShdw>
                </a:effectLst>
              </a:rPr>
              <a:t>From the Scribe</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72</a:t>
            </a:fld>
            <a:endParaRPr lang="en-US" dirty="0"/>
          </a:p>
        </p:txBody>
      </p:sp>
    </p:spTree>
    <p:extLst>
      <p:ext uri="{BB962C8B-B14F-4D97-AF65-F5344CB8AC3E}">
        <p14:creationId xmlns:p14="http://schemas.microsoft.com/office/powerpoint/2010/main" val="24546797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Completing the Audit Report</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73</a:t>
            </a:fld>
            <a:endParaRPr lang="en-US" dirty="0"/>
          </a:p>
        </p:txBody>
      </p:sp>
    </p:spTree>
    <p:extLst>
      <p:ext uri="{BB962C8B-B14F-4D97-AF65-F5344CB8AC3E}">
        <p14:creationId xmlns:p14="http://schemas.microsoft.com/office/powerpoint/2010/main" val="31427189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C000"/>
                </a:solidFill>
                <a:latin typeface="Bookman Old Style" panose="02050604050505020204" pitchFamily="18" charset="0"/>
              </a:rPr>
              <a:t>Trustee Training Manual  </a:t>
            </a:r>
            <a:r>
              <a:rPr lang="en-US" sz="1050" dirty="0">
                <a:solidFill>
                  <a:srgbClr val="FFC000"/>
                </a:solidFill>
                <a:latin typeface="Bookman Old Style" panose="02050604050505020204" pitchFamily="18" charset="0"/>
              </a:rPr>
              <a:t>pages 5 -10</a:t>
            </a:r>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74</a:t>
            </a:fld>
            <a:endParaRPr lang="en-US" dirty="0"/>
          </a:p>
        </p:txBody>
      </p:sp>
    </p:spTree>
    <p:extLst>
      <p:ext uri="{BB962C8B-B14F-4D97-AF65-F5344CB8AC3E}">
        <p14:creationId xmlns:p14="http://schemas.microsoft.com/office/powerpoint/2010/main" val="22580880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Annual Assembly Audit Report</a:t>
            </a:r>
          </a:p>
        </p:txBody>
      </p:sp>
      <p:sp>
        <p:nvSpPr>
          <p:cNvPr id="4" name="Slide Number Placeholder 3"/>
          <p:cNvSpPr>
            <a:spLocks noGrp="1"/>
          </p:cNvSpPr>
          <p:nvPr>
            <p:ph type="sldNum" sz="quarter" idx="5"/>
          </p:nvPr>
        </p:nvSpPr>
        <p:spPr/>
        <p:txBody>
          <a:bodyPr/>
          <a:lstStyle/>
          <a:p>
            <a:fld id="{81D2E683-9DC9-435E-975B-5527CAFCB435}" type="slidenum">
              <a:rPr lang="en-US" smtClean="0"/>
              <a:t>75</a:t>
            </a:fld>
            <a:endParaRPr lang="en-US" dirty="0"/>
          </a:p>
        </p:txBody>
      </p:sp>
    </p:spTree>
    <p:extLst>
      <p:ext uri="{BB962C8B-B14F-4D97-AF65-F5344CB8AC3E}">
        <p14:creationId xmlns:p14="http://schemas.microsoft.com/office/powerpoint/2010/main" val="36394196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76</a:t>
            </a:fld>
            <a:endParaRPr lang="en-US" dirty="0"/>
          </a:p>
        </p:txBody>
      </p:sp>
    </p:spTree>
    <p:extLst>
      <p:ext uri="{BB962C8B-B14F-4D97-AF65-F5344CB8AC3E}">
        <p14:creationId xmlns:p14="http://schemas.microsoft.com/office/powerpoint/2010/main" val="5722016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t>Know what you have to spent = what you have to earn</a:t>
            </a:r>
          </a:p>
          <a:p>
            <a:r>
              <a:rPr lang="en-US" altLang="en-US" sz="1200" b="1" dirty="0"/>
              <a:t>The Financial team</a:t>
            </a:r>
          </a:p>
          <a:p>
            <a:r>
              <a:rPr lang="en-US" altLang="en-US" sz="1200" b="1" dirty="0"/>
              <a:t>Resolution </a:t>
            </a:r>
          </a:p>
          <a:p>
            <a:r>
              <a:rPr lang="en-US" altLang="en-US" sz="1200" b="1" dirty="0"/>
              <a:t>    1</a:t>
            </a:r>
            <a:r>
              <a:rPr lang="en-US" altLang="en-US" sz="1200" b="1" baseline="30000" dirty="0"/>
              <a:t>st</a:t>
            </a:r>
            <a:r>
              <a:rPr lang="en-US" altLang="en-US" sz="1200" b="1" dirty="0"/>
              <a:t> meeting in writing no discussion</a:t>
            </a:r>
          </a:p>
          <a:p>
            <a:r>
              <a:rPr lang="en-US" altLang="en-US" sz="1200" b="1" dirty="0"/>
              <a:t>    Publish</a:t>
            </a:r>
          </a:p>
          <a:p>
            <a:r>
              <a:rPr lang="en-US" altLang="en-US" sz="1200" b="1" dirty="0"/>
              <a:t>    2</a:t>
            </a:r>
            <a:r>
              <a:rPr lang="en-US" altLang="en-US" sz="1200" b="1" baseline="30000" dirty="0"/>
              <a:t>nd</a:t>
            </a:r>
            <a:r>
              <a:rPr lang="en-US" altLang="en-US" sz="1200" b="1" dirty="0"/>
              <a:t> meeting discuss &amp; vote</a:t>
            </a:r>
          </a:p>
          <a:p>
            <a:r>
              <a:rPr lang="en-US" altLang="en-US" sz="1200" b="1" dirty="0"/>
              <a:t>Check with Purser &amp; FC before meeting</a:t>
            </a:r>
          </a:p>
          <a:p>
            <a:r>
              <a:rPr lang="en-US" altLang="en-US" sz="1200" b="1" u="sng" dirty="0"/>
              <a:t>New Spending = New fund raising</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77</a:t>
            </a:fld>
            <a:endParaRPr lang="en-US" dirty="0"/>
          </a:p>
        </p:txBody>
      </p:sp>
    </p:spTree>
    <p:extLst>
      <p:ext uri="{BB962C8B-B14F-4D97-AF65-F5344CB8AC3E}">
        <p14:creationId xmlns:p14="http://schemas.microsoft.com/office/powerpoint/2010/main" val="38516109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t>Reading is good – cover some highlights </a:t>
            </a:r>
          </a:p>
          <a:p>
            <a:endParaRPr lang="en-US" altLang="en-US" sz="1200" b="1" dirty="0"/>
          </a:p>
          <a:p>
            <a:r>
              <a:rPr lang="en-US" altLang="en-US" sz="1200" b="1" dirty="0"/>
              <a:t>Federal not state sales tax</a:t>
            </a:r>
          </a:p>
          <a:p>
            <a:endParaRPr lang="en-US" altLang="en-US" sz="1200" b="1" dirty="0"/>
          </a:p>
          <a:p>
            <a:r>
              <a:rPr lang="en-US" altLang="en-US" sz="1200" b="1" dirty="0"/>
              <a:t>Include es pass-through monies as income </a:t>
            </a:r>
          </a:p>
          <a:p>
            <a:endParaRPr lang="en-US" altLang="en-US" sz="1200" b="1" dirty="0"/>
          </a:p>
          <a:p>
            <a:r>
              <a:rPr lang="en-US" altLang="en-US" sz="1200" b="1" dirty="0"/>
              <a:t>990 </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78</a:t>
            </a:fld>
            <a:endParaRPr lang="en-US" dirty="0"/>
          </a:p>
        </p:txBody>
      </p:sp>
    </p:spTree>
    <p:extLst>
      <p:ext uri="{BB962C8B-B14F-4D97-AF65-F5344CB8AC3E}">
        <p14:creationId xmlns:p14="http://schemas.microsoft.com/office/powerpoint/2010/main" val="14574961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Bookman Old Style" panose="02050604050505020204" pitchFamily="18" charset="0"/>
              </a:rPr>
              <a:t>The original 501(C)(8) letter of 1940 on left and reaffirming letter in 2017 on right</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79</a:t>
            </a:fld>
            <a:endParaRPr lang="en-US" dirty="0"/>
          </a:p>
        </p:txBody>
      </p:sp>
    </p:spTree>
    <p:extLst>
      <p:ext uri="{BB962C8B-B14F-4D97-AF65-F5344CB8AC3E}">
        <p14:creationId xmlns:p14="http://schemas.microsoft.com/office/powerpoint/2010/main" val="1554982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Michigan State Council Website</a:t>
            </a:r>
          </a:p>
          <a:p>
            <a:r>
              <a:rPr lang="en-US" dirty="0"/>
              <a:t>Resources </a:t>
            </a:r>
          </a:p>
        </p:txBody>
      </p:sp>
      <p:sp>
        <p:nvSpPr>
          <p:cNvPr id="4" name="Slide Number Placeholder 3"/>
          <p:cNvSpPr>
            <a:spLocks noGrp="1"/>
          </p:cNvSpPr>
          <p:nvPr>
            <p:ph type="sldNum" sz="quarter" idx="5"/>
          </p:nvPr>
        </p:nvSpPr>
        <p:spPr/>
        <p:txBody>
          <a:bodyPr/>
          <a:lstStyle/>
          <a:p>
            <a:fld id="{81D2E683-9DC9-435E-975B-5527CAFCB435}" type="slidenum">
              <a:rPr lang="en-US" smtClean="0"/>
              <a:t>8</a:t>
            </a:fld>
            <a:endParaRPr lang="en-US" dirty="0"/>
          </a:p>
        </p:txBody>
      </p:sp>
    </p:spTree>
    <p:extLst>
      <p:ext uri="{BB962C8B-B14F-4D97-AF65-F5344CB8AC3E}">
        <p14:creationId xmlns:p14="http://schemas.microsoft.com/office/powerpoint/2010/main" val="28492911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80</a:t>
            </a:fld>
            <a:endParaRPr lang="en-US" dirty="0"/>
          </a:p>
        </p:txBody>
      </p:sp>
    </p:spTree>
    <p:extLst>
      <p:ext uri="{BB962C8B-B14F-4D97-AF65-F5344CB8AC3E}">
        <p14:creationId xmlns:p14="http://schemas.microsoft.com/office/powerpoint/2010/main" val="145680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81</a:t>
            </a:fld>
            <a:endParaRPr lang="en-US" dirty="0"/>
          </a:p>
        </p:txBody>
      </p:sp>
    </p:spTree>
    <p:extLst>
      <p:ext uri="{BB962C8B-B14F-4D97-AF65-F5344CB8AC3E}">
        <p14:creationId xmlns:p14="http://schemas.microsoft.com/office/powerpoint/2010/main" val="39614741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2 or more locations assembly file, FC, FPurser, Trustees</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82</a:t>
            </a:fld>
            <a:endParaRPr lang="en-US" dirty="0"/>
          </a:p>
        </p:txBody>
      </p:sp>
    </p:spTree>
    <p:extLst>
      <p:ext uri="{BB962C8B-B14F-4D97-AF65-F5344CB8AC3E}">
        <p14:creationId xmlns:p14="http://schemas.microsoft.com/office/powerpoint/2010/main" val="13199083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C000"/>
                </a:solidFill>
                <a:latin typeface="Bookman Old Style" panose="02050604050505020204" pitchFamily="18" charset="0"/>
              </a:rPr>
              <a:t>MAINTAINING TAX FILES </a:t>
            </a:r>
            <a:r>
              <a:rPr lang="en-US" sz="800" dirty="0">
                <a:solidFill>
                  <a:srgbClr val="FFC000"/>
                </a:solidFill>
                <a:latin typeface="Bookman Old Style" panose="02050604050505020204" pitchFamily="18" charset="0"/>
              </a:rPr>
              <a:t>pages 12-13 </a:t>
            </a:r>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83</a:t>
            </a:fld>
            <a:endParaRPr lang="en-US" dirty="0"/>
          </a:p>
        </p:txBody>
      </p:sp>
    </p:spTree>
    <p:extLst>
      <p:ext uri="{BB962C8B-B14F-4D97-AF65-F5344CB8AC3E}">
        <p14:creationId xmlns:p14="http://schemas.microsoft.com/office/powerpoint/2010/main" val="37744794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C000"/>
                </a:solidFill>
                <a:latin typeface="Bookman Old Style" panose="02050604050505020204" pitchFamily="18" charset="0"/>
              </a:rPr>
              <a:t>MAINTAINING TAX FILES </a:t>
            </a:r>
            <a:r>
              <a:rPr lang="en-US" sz="800" dirty="0">
                <a:solidFill>
                  <a:srgbClr val="FFC000"/>
                </a:solidFill>
                <a:latin typeface="Bookman Old Style" panose="02050604050505020204" pitchFamily="18" charset="0"/>
              </a:rPr>
              <a:t>continued</a:t>
            </a:r>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84</a:t>
            </a:fld>
            <a:endParaRPr lang="en-US" dirty="0"/>
          </a:p>
        </p:txBody>
      </p:sp>
    </p:spTree>
    <p:extLst>
      <p:ext uri="{BB962C8B-B14F-4D97-AF65-F5344CB8AC3E}">
        <p14:creationId xmlns:p14="http://schemas.microsoft.com/office/powerpoint/2010/main" val="8336801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dirty="0"/>
              <a:t>Yep! You’re it</a:t>
            </a:r>
          </a:p>
          <a:p>
            <a:pPr>
              <a:defRPr/>
            </a:pPr>
            <a:endParaRPr lang="en-US" sz="1200" dirty="0"/>
          </a:p>
          <a:p>
            <a:pPr marL="341734" indent="-341734">
              <a:buFont typeface="+mj-lt"/>
              <a:buAutoNum type="arabicPeriod"/>
              <a:defRPr/>
            </a:pPr>
            <a:r>
              <a:rPr lang="en-US" altLang="en-US" sz="1200" b="1" dirty="0"/>
              <a:t>read</a:t>
            </a:r>
          </a:p>
          <a:p>
            <a:pPr marL="341734" indent="-341734">
              <a:buFont typeface="+mj-lt"/>
              <a:buAutoNum type="arabicPeriod"/>
              <a:defRPr/>
            </a:pPr>
            <a:r>
              <a:rPr lang="en-US" altLang="en-US" sz="1200" b="1" dirty="0"/>
              <a:t>Life or Honorary Life – check look at dates etc. Supreme should but…. (will generate automatically)</a:t>
            </a:r>
          </a:p>
          <a:p>
            <a:pPr marL="341734" indent="-341734">
              <a:buFont typeface="+mj-lt"/>
              <a:buAutoNum type="arabicPeriod"/>
              <a:defRPr/>
            </a:pPr>
            <a:r>
              <a:rPr lang="en-US" altLang="en-US" sz="1200" b="1" dirty="0"/>
              <a:t>waivers expire each year on 12/31, and must be renewed during the 90-day period prior to expiration. Supreme Council will send a request for confirmation of</a:t>
            </a:r>
          </a:p>
          <a:p>
            <a:pPr marL="341734" indent="-341734">
              <a:buFont typeface="+mj-lt"/>
              <a:buAutoNum type="arabicPeriod"/>
              <a:defRPr/>
            </a:pPr>
            <a:r>
              <a:rPr lang="en-US" altLang="en-US" sz="1200" b="1" dirty="0"/>
              <a:t>continued disability during October. Failure to complete and file the annual renewal form will terminate the council’s relief from payment.</a:t>
            </a:r>
          </a:p>
          <a:p>
            <a:pPr marL="341734" indent="-341734">
              <a:buFont typeface="+mj-lt"/>
              <a:buAutoNum type="arabicPeriod"/>
              <a:defRPr/>
            </a:pPr>
            <a:r>
              <a:rPr lang="en-US" altLang="en-US" sz="1200" b="1" dirty="0"/>
              <a:t>Is he no longer a practical Catholic  or is convicted felon (prior to </a:t>
            </a:r>
            <a:r>
              <a:rPr lang="en-US" sz="1200" b="1" dirty="0"/>
              <a:t>initiation or since</a:t>
            </a:r>
            <a:r>
              <a:rPr lang="en-US" altLang="en-US" sz="1200" b="1" dirty="0"/>
              <a:t>)? </a:t>
            </a:r>
            <a:r>
              <a:rPr lang="en-US" altLang="en-US" sz="1200" b="1" u="sng" dirty="0"/>
              <a:t>documentation</a:t>
            </a:r>
          </a:p>
          <a:p>
            <a:pPr marL="341734" indent="-341734">
              <a:buFont typeface="+mj-lt"/>
              <a:buAutoNum type="arabicPeriod"/>
              <a:defRPr/>
            </a:pPr>
            <a:r>
              <a:rPr lang="en-US" altLang="en-US" sz="1200" b="1" dirty="0"/>
              <a:t>May recommend a waiver of dues, when appropriate. – Charity is the 1</a:t>
            </a:r>
            <a:r>
              <a:rPr lang="en-US" altLang="en-US" sz="1200" b="1" baseline="30000" dirty="0"/>
              <a:t>st</a:t>
            </a:r>
            <a:r>
              <a:rPr lang="en-US" altLang="en-US" sz="1200" b="1" dirty="0"/>
              <a:t> duty –  membership need not know</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86</a:t>
            </a:fld>
            <a:endParaRPr lang="en-US" dirty="0"/>
          </a:p>
        </p:txBody>
      </p:sp>
    </p:spTree>
    <p:extLst>
      <p:ext uri="{BB962C8B-B14F-4D97-AF65-F5344CB8AC3E}">
        <p14:creationId xmlns:p14="http://schemas.microsoft.com/office/powerpoint/2010/main" val="143289363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Retention committee</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87</a:t>
            </a:fld>
            <a:endParaRPr lang="en-US" dirty="0"/>
          </a:p>
        </p:txBody>
      </p:sp>
    </p:spTree>
    <p:extLst>
      <p:ext uri="{BB962C8B-B14F-4D97-AF65-F5344CB8AC3E}">
        <p14:creationId xmlns:p14="http://schemas.microsoft.com/office/powerpoint/2010/main" val="40293021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RETENTION COMMITTEE REPORT</a:t>
            </a:r>
          </a:p>
        </p:txBody>
      </p:sp>
      <p:sp>
        <p:nvSpPr>
          <p:cNvPr id="4" name="Slide Number Placeholder 3"/>
          <p:cNvSpPr>
            <a:spLocks noGrp="1"/>
          </p:cNvSpPr>
          <p:nvPr>
            <p:ph type="sldNum" sz="quarter" idx="5"/>
          </p:nvPr>
        </p:nvSpPr>
        <p:spPr/>
        <p:txBody>
          <a:bodyPr/>
          <a:lstStyle/>
          <a:p>
            <a:fld id="{81D2E683-9DC9-435E-975B-5527CAFCB435}" type="slidenum">
              <a:rPr lang="en-US" smtClean="0"/>
              <a:t>88</a:t>
            </a:fld>
            <a:endParaRPr lang="en-US" dirty="0"/>
          </a:p>
        </p:txBody>
      </p:sp>
    </p:spTree>
    <p:extLst>
      <p:ext uri="{BB962C8B-B14F-4D97-AF65-F5344CB8AC3E}">
        <p14:creationId xmlns:p14="http://schemas.microsoft.com/office/powerpoint/2010/main" val="25005720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t>Remember there are no small jobs only small men</a:t>
            </a:r>
          </a:p>
          <a:p>
            <a:endParaRPr lang="en-US" altLang="en-US" sz="1200" b="1" dirty="0"/>
          </a:p>
          <a:p>
            <a:endParaRPr lang="en-US" altLang="en-US" sz="1200" b="1" dirty="0"/>
          </a:p>
          <a:p>
            <a:r>
              <a:rPr lang="en-US" altLang="en-US" sz="1200" b="1" dirty="0"/>
              <a:t>Do you have any finial questions? </a:t>
            </a:r>
          </a:p>
          <a:p>
            <a:endParaRPr lang="en-US" altLang="en-US" sz="1200" b="1" dirty="0"/>
          </a:p>
          <a:p>
            <a:r>
              <a:rPr lang="en-US" altLang="en-US" sz="1200" b="1" dirty="0"/>
              <a:t>Thank You</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90</a:t>
            </a:fld>
            <a:endParaRPr lang="en-US" dirty="0"/>
          </a:p>
        </p:txBody>
      </p:sp>
    </p:spTree>
    <p:extLst>
      <p:ext uri="{BB962C8B-B14F-4D97-AF65-F5344CB8AC3E}">
        <p14:creationId xmlns:p14="http://schemas.microsoft.com/office/powerpoint/2010/main" val="215202232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Questions</a:t>
            </a:r>
          </a:p>
          <a:p>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91</a:t>
            </a:fld>
            <a:endParaRPr lang="en-US" dirty="0"/>
          </a:p>
        </p:txBody>
      </p:sp>
    </p:spTree>
    <p:extLst>
      <p:ext uri="{BB962C8B-B14F-4D97-AF65-F5344CB8AC3E}">
        <p14:creationId xmlns:p14="http://schemas.microsoft.com/office/powerpoint/2010/main" val="848479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Councils Materials</a:t>
            </a:r>
          </a:p>
          <a:p>
            <a:r>
              <a:rPr lang="en-US" dirty="0"/>
              <a:t>Training PowerPoints</a:t>
            </a:r>
          </a:p>
        </p:txBody>
      </p:sp>
      <p:sp>
        <p:nvSpPr>
          <p:cNvPr id="4" name="Slide Number Placeholder 3"/>
          <p:cNvSpPr>
            <a:spLocks noGrp="1"/>
          </p:cNvSpPr>
          <p:nvPr>
            <p:ph type="sldNum" sz="quarter" idx="5"/>
          </p:nvPr>
        </p:nvSpPr>
        <p:spPr/>
        <p:txBody>
          <a:bodyPr/>
          <a:lstStyle/>
          <a:p>
            <a:fld id="{81D2E683-9DC9-435E-975B-5527CAFCB435}" type="slidenum">
              <a:rPr lang="en-US" smtClean="0"/>
              <a:t>9</a:t>
            </a:fld>
            <a:endParaRPr lang="en-US" dirty="0"/>
          </a:p>
        </p:txBody>
      </p:sp>
    </p:spTree>
    <p:extLst>
      <p:ext uri="{BB962C8B-B14F-4D97-AF65-F5344CB8AC3E}">
        <p14:creationId xmlns:p14="http://schemas.microsoft.com/office/powerpoint/2010/main" val="29393201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Thank You For Your Attention</a:t>
            </a:r>
          </a:p>
          <a:p>
            <a:endParaRPr lang="en-US" altLang="en-US" b="1" dirty="0"/>
          </a:p>
          <a:p>
            <a:r>
              <a:rPr lang="en-US" altLang="en-US" b="1" dirty="0"/>
              <a:t>Robert “Bob” Godi, FDM</a:t>
            </a:r>
          </a:p>
          <a:p>
            <a:r>
              <a:rPr lang="en-US" altLang="en-US" b="1" dirty="0"/>
              <a:t>R.godi@mikofc.org</a:t>
            </a:r>
          </a:p>
          <a:p>
            <a:r>
              <a:rPr lang="en-US" altLang="en-US" b="1" dirty="0"/>
              <a:t>989 737-1731</a:t>
            </a:r>
            <a:endParaRPr lang="en-US" dirty="0"/>
          </a:p>
        </p:txBody>
      </p:sp>
      <p:sp>
        <p:nvSpPr>
          <p:cNvPr id="4" name="Slide Number Placeholder 3"/>
          <p:cNvSpPr>
            <a:spLocks noGrp="1"/>
          </p:cNvSpPr>
          <p:nvPr>
            <p:ph type="sldNum" sz="quarter" idx="5"/>
          </p:nvPr>
        </p:nvSpPr>
        <p:spPr/>
        <p:txBody>
          <a:bodyPr/>
          <a:lstStyle/>
          <a:p>
            <a:fld id="{81D2E683-9DC9-435E-975B-5527CAFCB435}" type="slidenum">
              <a:rPr lang="en-US" smtClean="0"/>
              <a:t>92</a:t>
            </a:fld>
            <a:endParaRPr lang="en-US" dirty="0"/>
          </a:p>
        </p:txBody>
      </p:sp>
    </p:spTree>
    <p:extLst>
      <p:ext uri="{BB962C8B-B14F-4D97-AF65-F5344CB8AC3E}">
        <p14:creationId xmlns:p14="http://schemas.microsoft.com/office/powerpoint/2010/main" val="351673856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PURSERS AND TRUSTEES MAY LEAVE</a:t>
            </a:r>
          </a:p>
        </p:txBody>
      </p:sp>
      <p:sp>
        <p:nvSpPr>
          <p:cNvPr id="4" name="Slide Number Placeholder 3"/>
          <p:cNvSpPr>
            <a:spLocks noGrp="1"/>
          </p:cNvSpPr>
          <p:nvPr>
            <p:ph type="sldNum" sz="quarter" idx="5"/>
          </p:nvPr>
        </p:nvSpPr>
        <p:spPr/>
        <p:txBody>
          <a:bodyPr/>
          <a:lstStyle/>
          <a:p>
            <a:fld id="{81D2E683-9DC9-435E-975B-5527CAFCB435}" type="slidenum">
              <a:rPr lang="en-US" smtClean="0"/>
              <a:t>93</a:t>
            </a:fld>
            <a:endParaRPr lang="en-US" dirty="0"/>
          </a:p>
        </p:txBody>
      </p:sp>
    </p:spTree>
    <p:extLst>
      <p:ext uri="{BB962C8B-B14F-4D97-AF65-F5344CB8AC3E}">
        <p14:creationId xmlns:p14="http://schemas.microsoft.com/office/powerpoint/2010/main" val="3051071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5DC01B1A-89AF-4F5D-B1BA-ED724CFB7A6B}" type="datetimeFigureOut">
              <a:rPr lang="en-US" smtClean="0"/>
              <a:t>08/25/2019</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0650DC11-B3AE-4D67-828D-2182B455616E}" type="slidenum">
              <a:rPr lang="en-US" smtClean="0"/>
              <a:t>‹#›</a:t>
            </a:fld>
            <a:endParaRPr lang="en-US" dirty="0"/>
          </a:p>
        </p:txBody>
      </p:sp>
    </p:spTree>
    <p:extLst>
      <p:ext uri="{BB962C8B-B14F-4D97-AF65-F5344CB8AC3E}">
        <p14:creationId xmlns:p14="http://schemas.microsoft.com/office/powerpoint/2010/main" val="264183493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DC01B1A-89AF-4F5D-B1BA-ED724CFB7A6B}" type="datetimeFigureOut">
              <a:rPr lang="en-US" smtClean="0"/>
              <a:t>08/25/2019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650DC11-B3AE-4D67-828D-2182B455616E}" type="slidenum">
              <a:rPr lang="en-US" smtClean="0"/>
              <a:t>‹#›</a:t>
            </a:fld>
            <a:endParaRPr lang="en-US" dirty="0"/>
          </a:p>
        </p:txBody>
      </p:sp>
    </p:spTree>
    <p:extLst>
      <p:ext uri="{BB962C8B-B14F-4D97-AF65-F5344CB8AC3E}">
        <p14:creationId xmlns:p14="http://schemas.microsoft.com/office/powerpoint/2010/main" val="3222438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C01B1A-89AF-4F5D-B1BA-ED724CFB7A6B}" type="datetimeFigureOut">
              <a:rPr lang="en-US" smtClean="0"/>
              <a:t>08/25/2019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50DC11-B3AE-4D67-828D-2182B455616E}" type="slidenum">
              <a:rPr lang="en-US" smtClean="0"/>
              <a:t>‹#›</a:t>
            </a:fld>
            <a:endParaRPr lang="en-US" dirty="0"/>
          </a:p>
        </p:txBody>
      </p:sp>
    </p:spTree>
    <p:extLst>
      <p:ext uri="{BB962C8B-B14F-4D97-AF65-F5344CB8AC3E}">
        <p14:creationId xmlns:p14="http://schemas.microsoft.com/office/powerpoint/2010/main" val="1755120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C01B1A-89AF-4F5D-B1BA-ED724CFB7A6B}" type="datetimeFigureOut">
              <a:rPr lang="en-US" smtClean="0"/>
              <a:t>08/25/2019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50DC11-B3AE-4D67-828D-2182B455616E}" type="slidenum">
              <a:rPr lang="en-US" smtClean="0"/>
              <a:t>‹#›</a:t>
            </a:fld>
            <a:endParaRPr lang="en-US" dirty="0"/>
          </a:p>
        </p:txBody>
      </p:sp>
    </p:spTree>
    <p:extLst>
      <p:ext uri="{BB962C8B-B14F-4D97-AF65-F5344CB8AC3E}">
        <p14:creationId xmlns:p14="http://schemas.microsoft.com/office/powerpoint/2010/main" val="2810616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C01B1A-89AF-4F5D-B1BA-ED724CFB7A6B}" type="datetimeFigureOut">
              <a:rPr lang="en-US" smtClean="0"/>
              <a:t>08/25/2019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50DC11-B3AE-4D67-828D-2182B455616E}" type="slidenum">
              <a:rPr lang="en-US" smtClean="0"/>
              <a:t>‹#›</a:t>
            </a:fld>
            <a:endParaRPr lang="en-US" dirty="0"/>
          </a:p>
        </p:txBody>
      </p:sp>
    </p:spTree>
    <p:extLst>
      <p:ext uri="{BB962C8B-B14F-4D97-AF65-F5344CB8AC3E}">
        <p14:creationId xmlns:p14="http://schemas.microsoft.com/office/powerpoint/2010/main" val="3649782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C01B1A-89AF-4F5D-B1BA-ED724CFB7A6B}" type="datetimeFigureOut">
              <a:rPr lang="en-US" smtClean="0"/>
              <a:t>08/25/2019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50DC11-B3AE-4D67-828D-2182B455616E}" type="slidenum">
              <a:rPr lang="en-US" smtClean="0"/>
              <a:t>‹#›</a:t>
            </a:fld>
            <a:endParaRPr lang="en-US" dirty="0"/>
          </a:p>
        </p:txBody>
      </p:sp>
    </p:spTree>
    <p:extLst>
      <p:ext uri="{BB962C8B-B14F-4D97-AF65-F5344CB8AC3E}">
        <p14:creationId xmlns:p14="http://schemas.microsoft.com/office/powerpoint/2010/main" val="156313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C01B1A-89AF-4F5D-B1BA-ED724CFB7A6B}" type="datetimeFigureOut">
              <a:rPr lang="en-US" smtClean="0"/>
              <a:t>08/25/2019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50DC11-B3AE-4D67-828D-2182B455616E}" type="slidenum">
              <a:rPr lang="en-US" smtClean="0"/>
              <a:t>‹#›</a:t>
            </a:fld>
            <a:endParaRPr lang="en-US" dirty="0"/>
          </a:p>
        </p:txBody>
      </p:sp>
    </p:spTree>
    <p:extLst>
      <p:ext uri="{BB962C8B-B14F-4D97-AF65-F5344CB8AC3E}">
        <p14:creationId xmlns:p14="http://schemas.microsoft.com/office/powerpoint/2010/main" val="3797731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C01B1A-89AF-4F5D-B1BA-ED724CFB7A6B}" type="datetimeFigureOut">
              <a:rPr lang="en-US" smtClean="0"/>
              <a:t>08/25/2019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50DC11-B3AE-4D67-828D-2182B455616E}" type="slidenum">
              <a:rPr lang="en-US" smtClean="0"/>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1210114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C01B1A-89AF-4F5D-B1BA-ED724CFB7A6B}" type="datetimeFigureOut">
              <a:rPr lang="en-US" smtClean="0"/>
              <a:t>08/25/2019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50DC11-B3AE-4D67-828D-2182B455616E}" type="slidenum">
              <a:rPr lang="en-US" smtClean="0"/>
              <a:t>‹#›</a:t>
            </a:fld>
            <a:endParaRPr lang="en-US" dirty="0"/>
          </a:p>
        </p:txBody>
      </p:sp>
    </p:spTree>
    <p:extLst>
      <p:ext uri="{BB962C8B-B14F-4D97-AF65-F5344CB8AC3E}">
        <p14:creationId xmlns:p14="http://schemas.microsoft.com/office/powerpoint/2010/main" val="3290050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C01B1A-89AF-4F5D-B1BA-ED724CFB7A6B}" type="datetimeFigureOut">
              <a:rPr lang="en-US" smtClean="0"/>
              <a:t>08/25/2019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50DC11-B3AE-4D67-828D-2182B455616E}" type="slidenum">
              <a:rPr lang="en-US" smtClean="0"/>
              <a:t>‹#›</a:t>
            </a:fld>
            <a:endParaRPr lang="en-US" dirty="0"/>
          </a:p>
        </p:txBody>
      </p:sp>
    </p:spTree>
    <p:extLst>
      <p:ext uri="{BB962C8B-B14F-4D97-AF65-F5344CB8AC3E}">
        <p14:creationId xmlns:p14="http://schemas.microsoft.com/office/powerpoint/2010/main" val="2307663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C01B1A-89AF-4F5D-B1BA-ED724CFB7A6B}" type="datetimeFigureOut">
              <a:rPr lang="en-US" smtClean="0"/>
              <a:t>08/25/2019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650DC11-B3AE-4D67-828D-2182B455616E}" type="slidenum">
              <a:rPr lang="en-US" smtClean="0"/>
              <a:t>‹#›</a:t>
            </a:fld>
            <a:endParaRPr lang="en-US" dirty="0"/>
          </a:p>
        </p:txBody>
      </p:sp>
    </p:spTree>
    <p:extLst>
      <p:ext uri="{BB962C8B-B14F-4D97-AF65-F5344CB8AC3E}">
        <p14:creationId xmlns:p14="http://schemas.microsoft.com/office/powerpoint/2010/main" val="368964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C01B1A-89AF-4F5D-B1BA-ED724CFB7A6B}" type="datetimeFigureOut">
              <a:rPr lang="en-US" smtClean="0"/>
              <a:t>08/25/2019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650DC11-B3AE-4D67-828D-2182B455616E}" type="slidenum">
              <a:rPr lang="en-US" smtClean="0"/>
              <a:t>‹#›</a:t>
            </a:fld>
            <a:endParaRPr lang="en-US" dirty="0"/>
          </a:p>
        </p:txBody>
      </p:sp>
    </p:spTree>
    <p:extLst>
      <p:ext uri="{BB962C8B-B14F-4D97-AF65-F5344CB8AC3E}">
        <p14:creationId xmlns:p14="http://schemas.microsoft.com/office/powerpoint/2010/main" val="610431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C01B1A-89AF-4F5D-B1BA-ED724CFB7A6B}" type="datetimeFigureOut">
              <a:rPr lang="en-US" smtClean="0"/>
              <a:t>08/25/2019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650DC11-B3AE-4D67-828D-2182B455616E}" type="slidenum">
              <a:rPr lang="en-US" smtClean="0"/>
              <a:t>‹#›</a:t>
            </a:fld>
            <a:endParaRPr lang="en-US" dirty="0"/>
          </a:p>
        </p:txBody>
      </p:sp>
    </p:spTree>
    <p:extLst>
      <p:ext uri="{BB962C8B-B14F-4D97-AF65-F5344CB8AC3E}">
        <p14:creationId xmlns:p14="http://schemas.microsoft.com/office/powerpoint/2010/main" val="1520260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C01B1A-89AF-4F5D-B1BA-ED724CFB7A6B}" type="datetimeFigureOut">
              <a:rPr lang="en-US" smtClean="0"/>
              <a:t>08/25/2019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650DC11-B3AE-4D67-828D-2182B455616E}" type="slidenum">
              <a:rPr lang="en-US" smtClean="0"/>
              <a:t>‹#›</a:t>
            </a:fld>
            <a:endParaRPr lang="en-US" dirty="0"/>
          </a:p>
        </p:txBody>
      </p:sp>
    </p:spTree>
    <p:extLst>
      <p:ext uri="{BB962C8B-B14F-4D97-AF65-F5344CB8AC3E}">
        <p14:creationId xmlns:p14="http://schemas.microsoft.com/office/powerpoint/2010/main" val="1794423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5DC01B1A-89AF-4F5D-B1BA-ED724CFB7A6B}" type="datetimeFigureOut">
              <a:rPr lang="en-US" smtClean="0"/>
              <a:t>08/25/2019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650DC11-B3AE-4D67-828D-2182B455616E}" type="slidenum">
              <a:rPr lang="en-US" smtClean="0"/>
              <a:t>‹#›</a:t>
            </a:fld>
            <a:endParaRPr lang="en-US" dirty="0"/>
          </a:p>
        </p:txBody>
      </p:sp>
    </p:spTree>
    <p:extLst>
      <p:ext uri="{BB962C8B-B14F-4D97-AF65-F5344CB8AC3E}">
        <p14:creationId xmlns:p14="http://schemas.microsoft.com/office/powerpoint/2010/main" val="1970169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DC01B1A-89AF-4F5D-B1BA-ED724CFB7A6B}" type="datetimeFigureOut">
              <a:rPr lang="en-US" smtClean="0"/>
              <a:t>08/25/2019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650DC11-B3AE-4D67-828D-2182B455616E}" type="slidenum">
              <a:rPr lang="en-US" smtClean="0"/>
              <a:t>‹#›</a:t>
            </a:fld>
            <a:endParaRPr lang="en-US" dirty="0"/>
          </a:p>
        </p:txBody>
      </p:sp>
    </p:spTree>
    <p:extLst>
      <p:ext uri="{BB962C8B-B14F-4D97-AF65-F5344CB8AC3E}">
        <p14:creationId xmlns:p14="http://schemas.microsoft.com/office/powerpoint/2010/main" val="1793520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DC01B1A-89AF-4F5D-B1BA-ED724CFB7A6B}" type="datetimeFigureOut">
              <a:rPr lang="en-US" smtClean="0"/>
              <a:t>08/25/2019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650DC11-B3AE-4D67-828D-2182B455616E}" type="slidenum">
              <a:rPr lang="en-US" smtClean="0"/>
              <a:t>‹#›</a:t>
            </a:fld>
            <a:endParaRPr lang="en-US" dirty="0"/>
          </a:p>
        </p:txBody>
      </p:sp>
    </p:spTree>
    <p:extLst>
      <p:ext uri="{BB962C8B-B14F-4D97-AF65-F5344CB8AC3E}">
        <p14:creationId xmlns:p14="http://schemas.microsoft.com/office/powerpoint/2010/main" val="1844615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DC01B1A-89AF-4F5D-B1BA-ED724CFB7A6B}" type="datetimeFigureOut">
              <a:rPr lang="en-US" smtClean="0"/>
              <a:t>08/25/2019</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650DC11-B3AE-4D67-828D-2182B455616E}" type="slidenum">
              <a:rPr lang="en-US" smtClean="0"/>
              <a:t>‹#›</a:t>
            </a:fld>
            <a:endParaRPr lang="en-US" dirty="0"/>
          </a:p>
        </p:txBody>
      </p:sp>
    </p:spTree>
    <p:extLst>
      <p:ext uri="{BB962C8B-B14F-4D97-AF65-F5344CB8AC3E}">
        <p14:creationId xmlns:p14="http://schemas.microsoft.com/office/powerpoint/2010/main" val="289065836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fi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wmf"/><Relationship Id="rId7" Type="http://schemas.openxmlformats.org/officeDocument/2006/relationships/image" Target="../media/image31.w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image" Target="../media/image29.wmf"/><Relationship Id="rId4" Type="http://schemas.openxmlformats.org/officeDocument/2006/relationships/image" Target="../media/image28.wmf"/></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hyperlink" Target="http://www.mikofc.org/"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f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fi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f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jfi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7.wmf"/><Relationship Id="rId7" Type="http://schemas.openxmlformats.org/officeDocument/2006/relationships/image" Target="../media/image31.wmf"/><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image" Target="../media/image29.wmf"/><Relationship Id="rId4" Type="http://schemas.openxmlformats.org/officeDocument/2006/relationships/image" Target="../media/image28.wmf"/></Relationships>
</file>

<file path=ppt/slides/_rels/slide59.xml.rels><?xml version="1.0" encoding="UTF-8" standalone="yes"?>
<Relationships xmlns="http://schemas.openxmlformats.org/package/2006/relationships"><Relationship Id="rId3" Type="http://schemas.openxmlformats.org/officeDocument/2006/relationships/hyperlink" Target="http://www.mikofc.org/"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53.jpg"/></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www.kofc.org/"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hyperlink" Target="https://www.kofc.org/au/apps/oo/cm/en/odr/resources/2017_Tax_Exempt_Status_%20Letter.pdf" TargetMode="External"/><Relationship Id="rId5" Type="http://schemas.openxmlformats.org/officeDocument/2006/relationships/hyperlink" Target="https://www.kofc.org/au/apps/oo/cm/en/odr/resources/IRS_Ruling_1940.pdf" TargetMode="External"/><Relationship Id="rId4" Type="http://schemas.openxmlformats.org/officeDocument/2006/relationships/hyperlink" Target="https://www.kofc.org/au/apps/oo/cm/en/odr/Tax_Issues/index.html#5"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8.wmf"/><Relationship Id="rId7" Type="http://schemas.openxmlformats.org/officeDocument/2006/relationships/image" Target="../media/image29.wmf"/><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31.wmf"/><Relationship Id="rId5" Type="http://schemas.openxmlformats.org/officeDocument/2006/relationships/image" Target="../media/image27.wmf"/><Relationship Id="rId4" Type="http://schemas.openxmlformats.org/officeDocument/2006/relationships/image" Target="../media/image30.gif"/></Relationships>
</file>

<file path=ppt/slides/_rels/slide92.xml.rels><?xml version="1.0" encoding="UTF-8" standalone="yes"?>
<Relationships xmlns="http://schemas.openxmlformats.org/package/2006/relationships"><Relationship Id="rId3" Type="http://schemas.openxmlformats.org/officeDocument/2006/relationships/hyperlink" Target="mailto:R.godi@mikofc.org"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524C6-EA1A-4962-A285-832DE4C208C0}"/>
              </a:ext>
            </a:extLst>
          </p:cNvPr>
          <p:cNvSpPr>
            <a:spLocks noGrp="1"/>
          </p:cNvSpPr>
          <p:nvPr>
            <p:ph type="title"/>
          </p:nvPr>
        </p:nvSpPr>
        <p:spPr>
          <a:xfrm>
            <a:off x="2190750" y="257175"/>
            <a:ext cx="6992977" cy="1637242"/>
          </a:xfrm>
        </p:spPr>
        <p:txBody>
          <a:bodyPr>
            <a:normAutofit/>
          </a:bodyPr>
          <a:lstStyle/>
          <a:p>
            <a:pPr algn="ctr"/>
            <a:r>
              <a:rPr lang="en-US" sz="8000" dirty="0">
                <a:solidFill>
                  <a:srgbClr val="FFC000"/>
                </a:solidFill>
                <a:latin typeface="Bookman Old Style" panose="02050604050505020204" pitchFamily="18" charset="0"/>
              </a:rPr>
              <a:t>WELCOME</a:t>
            </a:r>
          </a:p>
        </p:txBody>
      </p:sp>
      <p:sp>
        <p:nvSpPr>
          <p:cNvPr id="3" name="Content Placeholder 2">
            <a:extLst>
              <a:ext uri="{FF2B5EF4-FFF2-40B4-BE49-F238E27FC236}">
                <a16:creationId xmlns:a16="http://schemas.microsoft.com/office/drawing/2014/main" id="{6BFBD5E4-EA4F-4314-92BD-F613E359AC01}"/>
              </a:ext>
            </a:extLst>
          </p:cNvPr>
          <p:cNvSpPr>
            <a:spLocks noGrp="1"/>
          </p:cNvSpPr>
          <p:nvPr>
            <p:ph idx="1"/>
          </p:nvPr>
        </p:nvSpPr>
        <p:spPr>
          <a:xfrm>
            <a:off x="1168495" y="2535081"/>
            <a:ext cx="8905875" cy="4220633"/>
          </a:xfrm>
        </p:spPr>
        <p:txBody>
          <a:bodyPr/>
          <a:lstStyle/>
          <a:p>
            <a:pPr marL="0" indent="0" algn="ctr">
              <a:buNone/>
            </a:pPr>
            <a:r>
              <a:rPr lang="en-US" sz="4000" dirty="0">
                <a:solidFill>
                  <a:srgbClr val="FFC000"/>
                </a:solidFill>
                <a:effectLst>
                  <a:outerShdw blurRad="38100" dist="38100" dir="2700000" algn="tl">
                    <a:srgbClr val="FFFFFF"/>
                  </a:outerShdw>
                </a:effectLst>
                <a:latin typeface="Bookman Old Style" panose="02050604050505020204" pitchFamily="18" charset="0"/>
              </a:rPr>
              <a:t>FAITHFUL COMPTROLLER</a:t>
            </a:r>
          </a:p>
          <a:p>
            <a:pPr marL="0" indent="0" algn="ctr">
              <a:buNone/>
            </a:pPr>
            <a:r>
              <a:rPr lang="en-US" sz="4000" dirty="0">
                <a:solidFill>
                  <a:srgbClr val="FFC000"/>
                </a:solidFill>
                <a:effectLst>
                  <a:outerShdw blurRad="38100" dist="38100" dir="2700000" algn="tl">
                    <a:srgbClr val="FFFFFF"/>
                  </a:outerShdw>
                </a:effectLst>
                <a:latin typeface="Bookman Old Style" panose="02050604050505020204" pitchFamily="18" charset="0"/>
              </a:rPr>
              <a:t>FAITHFUL PURSER </a:t>
            </a:r>
          </a:p>
          <a:p>
            <a:pPr marL="0" indent="0" algn="ctr">
              <a:buNone/>
            </a:pPr>
            <a:r>
              <a:rPr lang="en-US" sz="4000" dirty="0">
                <a:solidFill>
                  <a:srgbClr val="FFC000"/>
                </a:solidFill>
                <a:effectLst>
                  <a:outerShdw blurRad="38100" dist="38100" dir="2700000" algn="tl">
                    <a:srgbClr val="FFFFFF"/>
                  </a:outerShdw>
                </a:effectLst>
                <a:latin typeface="Bookman Old Style" panose="02050604050505020204" pitchFamily="18" charset="0"/>
              </a:rPr>
              <a:t>FAITHFUL TRUSTEE</a:t>
            </a:r>
            <a:br>
              <a:rPr lang="en-US" sz="4000" dirty="0">
                <a:solidFill>
                  <a:srgbClr val="FFC000"/>
                </a:solidFill>
                <a:effectLst>
                  <a:outerShdw blurRad="38100" dist="38100" dir="2700000" algn="tl">
                    <a:srgbClr val="FFFFFF"/>
                  </a:outerShdw>
                </a:effectLst>
                <a:latin typeface="Bookman Old Style" panose="02050604050505020204" pitchFamily="18" charset="0"/>
              </a:rPr>
            </a:br>
            <a:r>
              <a:rPr lang="en-US" sz="4000" dirty="0">
                <a:solidFill>
                  <a:srgbClr val="FFC000"/>
                </a:solidFill>
                <a:effectLst>
                  <a:outerShdw blurRad="38100" dist="38100" dir="2700000" algn="tl">
                    <a:srgbClr val="FFFFFF"/>
                  </a:outerShdw>
                </a:effectLst>
                <a:latin typeface="Bookman Old Style" panose="02050604050505020204" pitchFamily="18" charset="0"/>
              </a:rPr>
              <a:t>TRAINING </a:t>
            </a:r>
          </a:p>
          <a:p>
            <a:pPr marL="0" indent="0" algn="ctr">
              <a:buNone/>
            </a:pPr>
            <a:r>
              <a:rPr lang="en-US" sz="4000">
                <a:solidFill>
                  <a:srgbClr val="FFC000"/>
                </a:solidFill>
                <a:effectLst>
                  <a:outerShdw blurRad="38100" dist="38100" dir="2700000" algn="tl">
                    <a:srgbClr val="FFFFFF"/>
                  </a:outerShdw>
                </a:effectLst>
                <a:latin typeface="Bookman Old Style" panose="02050604050505020204" pitchFamily="18" charset="0"/>
              </a:rPr>
              <a:t>2019</a:t>
            </a:r>
            <a:endParaRPr lang="en-US" sz="4000" dirty="0">
              <a:solidFill>
                <a:srgbClr val="FFC000"/>
              </a:solidFill>
              <a:latin typeface="Bookman Old Style" panose="02050604050505020204" pitchFamily="18" charset="0"/>
            </a:endParaRPr>
          </a:p>
          <a:p>
            <a:endParaRPr lang="en-US" dirty="0"/>
          </a:p>
        </p:txBody>
      </p:sp>
      <p:grpSp>
        <p:nvGrpSpPr>
          <p:cNvPr id="4" name="Group 3">
            <a:extLst>
              <a:ext uri="{FF2B5EF4-FFF2-40B4-BE49-F238E27FC236}">
                <a16:creationId xmlns:a16="http://schemas.microsoft.com/office/drawing/2014/main" id="{6F8881CA-FD89-4710-980F-A9773564F501}"/>
              </a:ext>
            </a:extLst>
          </p:cNvPr>
          <p:cNvGrpSpPr/>
          <p:nvPr/>
        </p:nvGrpSpPr>
        <p:grpSpPr>
          <a:xfrm>
            <a:off x="384312" y="344359"/>
            <a:ext cx="2416038" cy="3322765"/>
            <a:chOff x="0" y="0"/>
            <a:chExt cx="677039" cy="1005237"/>
          </a:xfrm>
        </p:grpSpPr>
        <p:pic>
          <p:nvPicPr>
            <p:cNvPr id="5" name="Picture 4">
              <a:extLst>
                <a:ext uri="{FF2B5EF4-FFF2-40B4-BE49-F238E27FC236}">
                  <a16:creationId xmlns:a16="http://schemas.microsoft.com/office/drawing/2014/main" id="{CADF0429-A5D6-4F50-87AF-D326D71017D0}"/>
                </a:ext>
              </a:extLst>
            </p:cNvPr>
            <p:cNvPicPr/>
            <p:nvPr/>
          </p:nvPicPr>
          <p:blipFill>
            <a:blip r:embed="rId3"/>
            <a:stretch>
              <a:fillRect/>
            </a:stretch>
          </p:blipFill>
          <p:spPr>
            <a:xfrm>
              <a:off x="0" y="0"/>
              <a:ext cx="508713" cy="636384"/>
            </a:xfrm>
            <a:prstGeom prst="rect">
              <a:avLst/>
            </a:prstGeom>
          </p:spPr>
        </p:pic>
        <p:sp>
          <p:nvSpPr>
            <p:cNvPr id="6" name="Rectangle 5">
              <a:extLst>
                <a:ext uri="{FF2B5EF4-FFF2-40B4-BE49-F238E27FC236}">
                  <a16:creationId xmlns:a16="http://schemas.microsoft.com/office/drawing/2014/main" id="{4F391040-342D-4913-A12B-A7EE636F81B5}"/>
                </a:ext>
              </a:extLst>
            </p:cNvPr>
            <p:cNvSpPr/>
            <p:nvPr/>
          </p:nvSpPr>
          <p:spPr>
            <a:xfrm>
              <a:off x="137922" y="279005"/>
              <a:ext cx="163839" cy="368853"/>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2200" i="1" dirty="0">
                  <a:solidFill>
                    <a:srgbClr val="001F5F"/>
                  </a:solidFill>
                  <a:effectLst/>
                  <a:latin typeface="Monotype Corsiva" panose="03010101010201010101" pitchFamily="66" charset="0"/>
                  <a:ea typeface="Monotype Corsiva" panose="03010101010201010101" pitchFamily="66" charset="0"/>
                  <a:cs typeface="Monotype Corsiva" panose="03010101010201010101" pitchFamily="66" charset="0"/>
                </a:rPr>
                <a:t>  </a:t>
              </a:r>
              <a:endParaRPr lang="en-US" sz="1100" dirty="0">
                <a:solidFill>
                  <a:srgbClr val="000000"/>
                </a:solidFill>
                <a:effectLst/>
                <a:latin typeface="Times New Roman" panose="02020603050405020304" pitchFamily="18" charset="0"/>
                <a:ea typeface="Times New Roman" panose="02020603050405020304" pitchFamily="18" charset="0"/>
              </a:endParaRPr>
            </a:p>
          </p:txBody>
        </p:sp>
        <p:sp>
          <p:nvSpPr>
            <p:cNvPr id="7" name="Rectangle 6">
              <a:extLst>
                <a:ext uri="{FF2B5EF4-FFF2-40B4-BE49-F238E27FC236}">
                  <a16:creationId xmlns:a16="http://schemas.microsoft.com/office/drawing/2014/main" id="{41FE5B1C-DFB4-432E-8FCC-A3DAFD3284F5}"/>
                </a:ext>
              </a:extLst>
            </p:cNvPr>
            <p:cNvSpPr/>
            <p:nvPr/>
          </p:nvSpPr>
          <p:spPr>
            <a:xfrm>
              <a:off x="137922" y="636384"/>
              <a:ext cx="81827" cy="368853"/>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2200" i="1" dirty="0">
                  <a:solidFill>
                    <a:srgbClr val="001F5F"/>
                  </a:solidFill>
                  <a:effectLst/>
                  <a:latin typeface="Monotype Corsiva" panose="03010101010201010101" pitchFamily="66" charset="0"/>
                  <a:ea typeface="Monotype Corsiva" panose="03010101010201010101" pitchFamily="66" charset="0"/>
                  <a:cs typeface="Monotype Corsiva" panose="03010101010201010101" pitchFamily="66" charset="0"/>
                </a:rPr>
                <a:t> </a:t>
              </a:r>
              <a:endParaRPr lang="en-US" sz="1100" dirty="0">
                <a:solidFill>
                  <a:srgbClr val="000000"/>
                </a:solidFill>
                <a:effectLst/>
                <a:latin typeface="Times New Roman" panose="02020603050405020304" pitchFamily="18" charset="0"/>
                <a:ea typeface="Times New Roman" panose="02020603050405020304" pitchFamily="18" charset="0"/>
              </a:endParaRPr>
            </a:p>
          </p:txBody>
        </p:sp>
        <p:sp>
          <p:nvSpPr>
            <p:cNvPr id="8" name="Rectangle 7">
              <a:extLst>
                <a:ext uri="{FF2B5EF4-FFF2-40B4-BE49-F238E27FC236}">
                  <a16:creationId xmlns:a16="http://schemas.microsoft.com/office/drawing/2014/main" id="{A93D17C9-AC35-4D43-9410-69173A58FCE2}"/>
                </a:ext>
              </a:extLst>
            </p:cNvPr>
            <p:cNvSpPr/>
            <p:nvPr/>
          </p:nvSpPr>
          <p:spPr>
            <a:xfrm>
              <a:off x="595212" y="636384"/>
              <a:ext cx="81827" cy="368853"/>
            </a:xfrm>
            <a:prstGeom prst="rect">
              <a:avLst/>
            </a:prstGeom>
            <a:ln>
              <a:noFill/>
            </a:ln>
          </p:spPr>
          <p:txBody>
            <a:bodyPr vert="horz" lIns="0" tIns="0" rIns="0" bIns="0" rtlCol="0">
              <a:noAutofit/>
            </a:bodyPr>
            <a:lstStyle/>
            <a:p>
              <a:pPr marL="0" marR="0" indent="0">
                <a:lnSpc>
                  <a:spcPct val="107000"/>
                </a:lnSpc>
                <a:spcBef>
                  <a:spcPts val="0"/>
                </a:spcBef>
                <a:spcAft>
                  <a:spcPts val="800"/>
                </a:spcAft>
              </a:pPr>
              <a:r>
                <a:rPr lang="en-US" sz="2200" i="1" dirty="0">
                  <a:solidFill>
                    <a:srgbClr val="001F5F"/>
                  </a:solidFill>
                  <a:effectLst/>
                  <a:latin typeface="Monotype Corsiva" panose="03010101010201010101" pitchFamily="66" charset="0"/>
                  <a:ea typeface="Monotype Corsiva" panose="03010101010201010101" pitchFamily="66" charset="0"/>
                  <a:cs typeface="Monotype Corsiva" panose="03010101010201010101" pitchFamily="66" charset="0"/>
                </a:rPr>
                <a:t> </a:t>
              </a:r>
              <a:endParaRPr lang="en-US" sz="1100" dirty="0">
                <a:solidFill>
                  <a:srgbClr val="000000"/>
                </a:solidFill>
                <a:effectLst/>
                <a:latin typeface="Times New Roman" panose="02020603050405020304" pitchFamily="18" charset="0"/>
                <a:ea typeface="Times New Roman" panose="02020603050405020304" pitchFamily="18" charset="0"/>
              </a:endParaRPr>
            </a:p>
          </p:txBody>
        </p:sp>
      </p:grpSp>
      <p:pic>
        <p:nvPicPr>
          <p:cNvPr id="15" name="Picture 14">
            <a:extLst>
              <a:ext uri="{FF2B5EF4-FFF2-40B4-BE49-F238E27FC236}">
                <a16:creationId xmlns:a16="http://schemas.microsoft.com/office/drawing/2014/main" id="{1A5C3388-3892-49C8-98B6-48113E09D1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3727" y="356129"/>
            <a:ext cx="2623961" cy="1967971"/>
          </a:xfrm>
          <a:prstGeom prst="rect">
            <a:avLst/>
          </a:prstGeom>
        </p:spPr>
      </p:pic>
      <p:sp>
        <p:nvSpPr>
          <p:cNvPr id="9" name="Rectangle 8">
            <a:extLst>
              <a:ext uri="{FF2B5EF4-FFF2-40B4-BE49-F238E27FC236}">
                <a16:creationId xmlns:a16="http://schemas.microsoft.com/office/drawing/2014/main" id="{7DC57FE0-A35D-47BD-B26C-9CC78FC738C0}"/>
              </a:ext>
            </a:extLst>
          </p:cNvPr>
          <p:cNvSpPr/>
          <p:nvPr/>
        </p:nvSpPr>
        <p:spPr>
          <a:xfrm>
            <a:off x="0" y="6277455"/>
            <a:ext cx="593766" cy="580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Tree>
    <p:extLst>
      <p:ext uri="{BB962C8B-B14F-4D97-AF65-F5344CB8AC3E}">
        <p14:creationId xmlns:p14="http://schemas.microsoft.com/office/powerpoint/2010/main" val="1065928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38998F-A38D-4BDC-8CD5-20EA18E173EA}"/>
              </a:ext>
            </a:extLst>
          </p:cNvPr>
          <p:cNvPicPr>
            <a:picLocks noChangeAspect="1"/>
          </p:cNvPicPr>
          <p:nvPr/>
        </p:nvPicPr>
        <p:blipFill>
          <a:blip r:embed="rId3"/>
          <a:stretch>
            <a:fillRect/>
          </a:stretch>
        </p:blipFill>
        <p:spPr>
          <a:xfrm>
            <a:off x="-318499" y="-1119884"/>
            <a:ext cx="12955712" cy="7977883"/>
          </a:xfrm>
          <a:prstGeom prst="rect">
            <a:avLst/>
          </a:prstGeom>
        </p:spPr>
      </p:pic>
      <p:sp>
        <p:nvSpPr>
          <p:cNvPr id="2" name="Rectangle 1">
            <a:extLst>
              <a:ext uri="{FF2B5EF4-FFF2-40B4-BE49-F238E27FC236}">
                <a16:creationId xmlns:a16="http://schemas.microsoft.com/office/drawing/2014/main" id="{1CBEC763-7139-41D5-8D13-E56304273401}"/>
              </a:ext>
            </a:extLst>
          </p:cNvPr>
          <p:cNvSpPr/>
          <p:nvPr/>
        </p:nvSpPr>
        <p:spPr>
          <a:xfrm>
            <a:off x="467625" y="6285917"/>
            <a:ext cx="418704" cy="369332"/>
          </a:xfrm>
          <a:prstGeom prst="rect">
            <a:avLst/>
          </a:prstGeom>
        </p:spPr>
        <p:txBody>
          <a:bodyPr wrap="none">
            <a:spAutoFit/>
          </a:bodyPr>
          <a:lstStyle/>
          <a:p>
            <a:pPr algn="ctr"/>
            <a:r>
              <a:rPr lang="en-US" dirty="0">
                <a:solidFill>
                  <a:schemeClr val="bg1"/>
                </a:solidFill>
              </a:rPr>
              <a:t>10</a:t>
            </a:r>
          </a:p>
        </p:txBody>
      </p:sp>
    </p:spTree>
    <p:extLst>
      <p:ext uri="{BB962C8B-B14F-4D97-AF65-F5344CB8AC3E}">
        <p14:creationId xmlns:p14="http://schemas.microsoft.com/office/powerpoint/2010/main" val="1716059913"/>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D6FB49-27E3-4F6D-A9D1-3D6451B1CBF7}"/>
              </a:ext>
            </a:extLst>
          </p:cNvPr>
          <p:cNvPicPr>
            <a:picLocks noChangeAspect="1"/>
          </p:cNvPicPr>
          <p:nvPr/>
        </p:nvPicPr>
        <p:blipFill>
          <a:blip r:embed="rId3"/>
          <a:stretch>
            <a:fillRect/>
          </a:stretch>
        </p:blipFill>
        <p:spPr>
          <a:xfrm>
            <a:off x="-186647" y="-1150706"/>
            <a:ext cx="12565294" cy="8008706"/>
          </a:xfrm>
          <a:prstGeom prst="rect">
            <a:avLst/>
          </a:prstGeom>
        </p:spPr>
      </p:pic>
      <p:sp>
        <p:nvSpPr>
          <p:cNvPr id="3" name="Rectangle 2">
            <a:extLst>
              <a:ext uri="{FF2B5EF4-FFF2-40B4-BE49-F238E27FC236}">
                <a16:creationId xmlns:a16="http://schemas.microsoft.com/office/drawing/2014/main" id="{9364F3A4-64FA-477E-A65C-A2E04B5BE5CF}"/>
              </a:ext>
            </a:extLst>
          </p:cNvPr>
          <p:cNvSpPr/>
          <p:nvPr/>
        </p:nvSpPr>
        <p:spPr>
          <a:xfrm>
            <a:off x="8013843" y="3429000"/>
            <a:ext cx="3513761" cy="783404"/>
          </a:xfrm>
          <a:prstGeom prst="rect">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Bookman Old Style" panose="02050604050505020204" pitchFamily="18" charset="0"/>
              </a:rPr>
              <a:t>kofcohio.org</a:t>
            </a:r>
          </a:p>
        </p:txBody>
      </p:sp>
      <p:sp>
        <p:nvSpPr>
          <p:cNvPr id="4" name="Oval 3">
            <a:extLst>
              <a:ext uri="{FF2B5EF4-FFF2-40B4-BE49-F238E27FC236}">
                <a16:creationId xmlns:a16="http://schemas.microsoft.com/office/drawing/2014/main" id="{BFD30809-5B79-4235-85F6-2F283766ACEA}"/>
              </a:ext>
            </a:extLst>
          </p:cNvPr>
          <p:cNvSpPr/>
          <p:nvPr/>
        </p:nvSpPr>
        <p:spPr>
          <a:xfrm>
            <a:off x="3071973" y="2116476"/>
            <a:ext cx="1304818" cy="8835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2BEC205-0764-4CE2-A846-5B9902B0653F}"/>
              </a:ext>
            </a:extLst>
          </p:cNvPr>
          <p:cNvSpPr/>
          <p:nvPr/>
        </p:nvSpPr>
        <p:spPr>
          <a:xfrm>
            <a:off x="457999" y="6415457"/>
            <a:ext cx="418704" cy="369332"/>
          </a:xfrm>
          <a:prstGeom prst="rect">
            <a:avLst/>
          </a:prstGeom>
        </p:spPr>
        <p:txBody>
          <a:bodyPr wrap="none">
            <a:spAutoFit/>
          </a:bodyPr>
          <a:lstStyle/>
          <a:p>
            <a:pPr algn="ctr"/>
            <a:r>
              <a:rPr lang="en-US" dirty="0"/>
              <a:t>11</a:t>
            </a:r>
          </a:p>
        </p:txBody>
      </p:sp>
    </p:spTree>
    <p:extLst>
      <p:ext uri="{BB962C8B-B14F-4D97-AF65-F5344CB8AC3E}">
        <p14:creationId xmlns:p14="http://schemas.microsoft.com/office/powerpoint/2010/main" val="10598799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40E5EA-4AAF-41C0-8BA0-87E7BF9DE5AB}"/>
              </a:ext>
            </a:extLst>
          </p:cNvPr>
          <p:cNvPicPr>
            <a:picLocks noChangeAspect="1"/>
          </p:cNvPicPr>
          <p:nvPr/>
        </p:nvPicPr>
        <p:blipFill>
          <a:blip r:embed="rId3"/>
          <a:stretch>
            <a:fillRect/>
          </a:stretch>
        </p:blipFill>
        <p:spPr>
          <a:xfrm>
            <a:off x="-430524" y="-1276649"/>
            <a:ext cx="13192018" cy="8352890"/>
          </a:xfrm>
          <a:prstGeom prst="rect">
            <a:avLst/>
          </a:prstGeom>
        </p:spPr>
      </p:pic>
      <p:sp>
        <p:nvSpPr>
          <p:cNvPr id="5" name="Arrow: Left 4">
            <a:extLst>
              <a:ext uri="{FF2B5EF4-FFF2-40B4-BE49-F238E27FC236}">
                <a16:creationId xmlns:a16="http://schemas.microsoft.com/office/drawing/2014/main" id="{C228EA65-9E02-4F2B-8E55-5D7D0AF52E2D}"/>
              </a:ext>
            </a:extLst>
          </p:cNvPr>
          <p:cNvSpPr/>
          <p:nvPr/>
        </p:nvSpPr>
        <p:spPr>
          <a:xfrm>
            <a:off x="8003568" y="5106256"/>
            <a:ext cx="1417833" cy="51370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D326F09-139E-4287-A36F-E78BA09B9516}"/>
              </a:ext>
            </a:extLst>
          </p:cNvPr>
          <p:cNvSpPr/>
          <p:nvPr/>
        </p:nvSpPr>
        <p:spPr>
          <a:xfrm>
            <a:off x="303995" y="6305168"/>
            <a:ext cx="418704" cy="369332"/>
          </a:xfrm>
          <a:prstGeom prst="rect">
            <a:avLst/>
          </a:prstGeom>
        </p:spPr>
        <p:txBody>
          <a:bodyPr wrap="none">
            <a:spAutoFit/>
          </a:bodyPr>
          <a:lstStyle/>
          <a:p>
            <a:pPr algn="ctr"/>
            <a:r>
              <a:rPr lang="en-US" dirty="0"/>
              <a:t>12</a:t>
            </a:r>
          </a:p>
        </p:txBody>
      </p:sp>
    </p:spTree>
    <p:extLst>
      <p:ext uri="{BB962C8B-B14F-4D97-AF65-F5344CB8AC3E}">
        <p14:creationId xmlns:p14="http://schemas.microsoft.com/office/powerpoint/2010/main" val="415433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2775F7-1994-4AE7-9552-BD5A23D1F03A}"/>
              </a:ext>
            </a:extLst>
          </p:cNvPr>
          <p:cNvPicPr>
            <a:picLocks noChangeAspect="1"/>
          </p:cNvPicPr>
          <p:nvPr/>
        </p:nvPicPr>
        <p:blipFill>
          <a:blip r:embed="rId3"/>
          <a:stretch>
            <a:fillRect/>
          </a:stretch>
        </p:blipFill>
        <p:spPr>
          <a:xfrm rot="5400000">
            <a:off x="-127571" y="679704"/>
            <a:ext cx="9775274" cy="5498592"/>
          </a:xfrm>
          <a:prstGeom prst="rect">
            <a:avLst/>
          </a:prstGeom>
        </p:spPr>
      </p:pic>
      <p:sp>
        <p:nvSpPr>
          <p:cNvPr id="2" name="Rectangle 1">
            <a:extLst>
              <a:ext uri="{FF2B5EF4-FFF2-40B4-BE49-F238E27FC236}">
                <a16:creationId xmlns:a16="http://schemas.microsoft.com/office/drawing/2014/main" id="{35A184FD-66D0-4CDE-BD43-E88DCFCBAE05}"/>
              </a:ext>
            </a:extLst>
          </p:cNvPr>
          <p:cNvSpPr/>
          <p:nvPr/>
        </p:nvSpPr>
        <p:spPr>
          <a:xfrm>
            <a:off x="8239874" y="1921267"/>
            <a:ext cx="3308279" cy="26507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Bookman Old Style" panose="02050604050505020204" pitchFamily="18" charset="0"/>
              </a:rPr>
              <a:t>This manual can be download and  be viewed, printed or saved to your computer.</a:t>
            </a:r>
          </a:p>
        </p:txBody>
      </p:sp>
      <p:sp>
        <p:nvSpPr>
          <p:cNvPr id="3" name="Rectangle 2">
            <a:extLst>
              <a:ext uri="{FF2B5EF4-FFF2-40B4-BE49-F238E27FC236}">
                <a16:creationId xmlns:a16="http://schemas.microsoft.com/office/drawing/2014/main" id="{F215903B-263D-4FC3-B092-5D7E0D30D4B8}"/>
              </a:ext>
            </a:extLst>
          </p:cNvPr>
          <p:cNvSpPr/>
          <p:nvPr/>
        </p:nvSpPr>
        <p:spPr>
          <a:xfrm>
            <a:off x="448428" y="6407436"/>
            <a:ext cx="418704" cy="369332"/>
          </a:xfrm>
          <a:prstGeom prst="rect">
            <a:avLst/>
          </a:prstGeom>
        </p:spPr>
        <p:txBody>
          <a:bodyPr wrap="none">
            <a:spAutoFit/>
          </a:bodyPr>
          <a:lstStyle/>
          <a:p>
            <a:pPr algn="ctr"/>
            <a:r>
              <a:rPr lang="en-US" dirty="0"/>
              <a:t>13</a:t>
            </a:r>
          </a:p>
        </p:txBody>
      </p:sp>
    </p:spTree>
    <p:extLst>
      <p:ext uri="{BB962C8B-B14F-4D97-AF65-F5344CB8AC3E}">
        <p14:creationId xmlns:p14="http://schemas.microsoft.com/office/powerpoint/2010/main" val="76656817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2987A9-CDAD-425B-8B21-1BB28003DE66}"/>
              </a:ext>
            </a:extLst>
          </p:cNvPr>
          <p:cNvSpPr>
            <a:spLocks noGrp="1"/>
          </p:cNvSpPr>
          <p:nvPr>
            <p:ph idx="1"/>
          </p:nvPr>
        </p:nvSpPr>
        <p:spPr>
          <a:xfrm>
            <a:off x="914400" y="620203"/>
            <a:ext cx="9902826" cy="5170998"/>
          </a:xfrm>
        </p:spPr>
        <p:txBody>
          <a:bodyPr/>
          <a:lstStyle/>
          <a:p>
            <a:pPr marL="0" indent="0" algn="ctr">
              <a:buNone/>
            </a:pPr>
            <a:r>
              <a:rPr lang="en-US" sz="4800" dirty="0">
                <a:solidFill>
                  <a:srgbClr val="FFC000"/>
                </a:solidFill>
                <a:latin typeface="Bookman Old Style" panose="02050604050505020204" pitchFamily="18" charset="0"/>
              </a:rPr>
              <a:t>DUTIES</a:t>
            </a:r>
          </a:p>
          <a:p>
            <a:pPr marL="0" indent="0" algn="ctr">
              <a:buNone/>
            </a:pPr>
            <a:endParaRPr lang="en-US" sz="4800" dirty="0">
              <a:solidFill>
                <a:srgbClr val="FFC000"/>
              </a:solidFill>
            </a:endParaRPr>
          </a:p>
          <a:p>
            <a:r>
              <a:rPr lang="en-US" sz="2800" dirty="0">
                <a:latin typeface="Bookman Old Style" panose="02050604050505020204" pitchFamily="18" charset="0"/>
              </a:rPr>
              <a:t>COLLECT AND RECEIVE ALL MONEYS</a:t>
            </a:r>
          </a:p>
          <a:p>
            <a:r>
              <a:rPr lang="en-US" sz="2800" dirty="0">
                <a:latin typeface="Bookman Old Style" panose="02050604050505020204" pitchFamily="18" charset="0"/>
              </a:rPr>
              <a:t>The FAITHFUL COMPTROLLER shall collect and receive all moneys due the assembly and all funds obtained from any source (Section 139 — Laws and Rules of the Order).</a:t>
            </a:r>
          </a:p>
          <a:p>
            <a:endParaRPr lang="en-US" dirty="0"/>
          </a:p>
        </p:txBody>
      </p:sp>
      <p:pic>
        <p:nvPicPr>
          <p:cNvPr id="5" name="Picture 4">
            <a:extLst>
              <a:ext uri="{FF2B5EF4-FFF2-40B4-BE49-F238E27FC236}">
                <a16:creationId xmlns:a16="http://schemas.microsoft.com/office/drawing/2014/main" id="{0195D496-CD82-4656-8728-852188B7F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8445" y="1638299"/>
            <a:ext cx="1187555" cy="1534101"/>
          </a:xfrm>
          <a:prstGeom prst="rect">
            <a:avLst/>
          </a:prstGeom>
        </p:spPr>
      </p:pic>
      <p:sp>
        <p:nvSpPr>
          <p:cNvPr id="2" name="Rectangle 1">
            <a:extLst>
              <a:ext uri="{FF2B5EF4-FFF2-40B4-BE49-F238E27FC236}">
                <a16:creationId xmlns:a16="http://schemas.microsoft.com/office/drawing/2014/main" id="{E71D9E3C-C704-418C-9F61-B8C8B4BB0BB4}"/>
              </a:ext>
            </a:extLst>
          </p:cNvPr>
          <p:cNvSpPr/>
          <p:nvPr/>
        </p:nvSpPr>
        <p:spPr>
          <a:xfrm>
            <a:off x="236618" y="6334044"/>
            <a:ext cx="418704" cy="369332"/>
          </a:xfrm>
          <a:prstGeom prst="rect">
            <a:avLst/>
          </a:prstGeom>
        </p:spPr>
        <p:txBody>
          <a:bodyPr wrap="none">
            <a:spAutoFit/>
          </a:bodyPr>
          <a:lstStyle/>
          <a:p>
            <a:pPr algn="ctr"/>
            <a:r>
              <a:rPr lang="en-US" dirty="0"/>
              <a:t>14</a:t>
            </a:r>
          </a:p>
        </p:txBody>
      </p:sp>
    </p:spTree>
    <p:extLst>
      <p:ext uri="{BB962C8B-B14F-4D97-AF65-F5344CB8AC3E}">
        <p14:creationId xmlns:p14="http://schemas.microsoft.com/office/powerpoint/2010/main" val="3375528566"/>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F9247-05B1-4FE3-B77D-D9633ED84EC9}"/>
              </a:ext>
            </a:extLst>
          </p:cNvPr>
          <p:cNvSpPr>
            <a:spLocks noGrp="1"/>
          </p:cNvSpPr>
          <p:nvPr>
            <p:ph type="title"/>
          </p:nvPr>
        </p:nvSpPr>
        <p:spPr>
          <a:xfrm>
            <a:off x="641349" y="472017"/>
            <a:ext cx="8923338" cy="1456267"/>
          </a:xfrm>
        </p:spPr>
        <p:txBody>
          <a:bodyPr>
            <a:noAutofit/>
          </a:bodyPr>
          <a:lstStyle/>
          <a:p>
            <a:pPr algn="ctr"/>
            <a:r>
              <a:rPr lang="en-US" sz="4800" dirty="0">
                <a:solidFill>
                  <a:srgbClr val="FFC000"/>
                </a:solidFill>
                <a:latin typeface="Bookman Old Style" panose="02050604050505020204" pitchFamily="18" charset="0"/>
              </a:rPr>
              <a:t>BILLING PROCEDURES</a:t>
            </a:r>
            <a:endParaRPr lang="en-US" sz="4800" dirty="0"/>
          </a:p>
        </p:txBody>
      </p:sp>
      <p:sp>
        <p:nvSpPr>
          <p:cNvPr id="3" name="Content Placeholder 2">
            <a:extLst>
              <a:ext uri="{FF2B5EF4-FFF2-40B4-BE49-F238E27FC236}">
                <a16:creationId xmlns:a16="http://schemas.microsoft.com/office/drawing/2014/main" id="{2061388C-DCD6-4936-B0BE-B80E1A897CCF}"/>
              </a:ext>
            </a:extLst>
          </p:cNvPr>
          <p:cNvSpPr>
            <a:spLocks noGrp="1"/>
          </p:cNvSpPr>
          <p:nvPr>
            <p:ph idx="1"/>
          </p:nvPr>
        </p:nvSpPr>
        <p:spPr>
          <a:xfrm>
            <a:off x="923925" y="2133599"/>
            <a:ext cx="9540876" cy="4352925"/>
          </a:xfrm>
        </p:spPr>
        <p:txBody>
          <a:bodyPr>
            <a:normAutofit/>
          </a:bodyPr>
          <a:lstStyle/>
          <a:p>
            <a:pPr marL="0" indent="0">
              <a:buNone/>
            </a:pPr>
            <a:r>
              <a:rPr lang="en-US" sz="2800" dirty="0">
                <a:latin typeface="Bookman Old Style" panose="02050604050505020204" pitchFamily="18" charset="0"/>
              </a:rPr>
              <a:t>The FAITHFUL COMPTROLLER will mail the Membership Bill — First Notice 15 days prior to the billing period.   (January 1 calendar year or July 1 fraternal year)</a:t>
            </a:r>
            <a:br>
              <a:rPr lang="en-US" sz="2800" dirty="0">
                <a:latin typeface="Bookman Old Style" panose="02050604050505020204" pitchFamily="18" charset="0"/>
              </a:rPr>
            </a:br>
            <a:br>
              <a:rPr lang="en-US" sz="2800" dirty="0">
                <a:latin typeface="Bookman Old Style" panose="02050604050505020204" pitchFamily="18" charset="0"/>
              </a:rPr>
            </a:br>
            <a:r>
              <a:rPr lang="en-US" sz="2800" dirty="0">
                <a:latin typeface="Bookman Old Style" panose="02050604050505020204" pitchFamily="18" charset="0"/>
              </a:rPr>
              <a:t>If payment is not received in 30 days, the FAITHFUL COMPTROLLER will mail the Membership Bill — Second Notice.</a:t>
            </a:r>
            <a:br>
              <a:rPr lang="en-US" sz="2800" dirty="0">
                <a:latin typeface="Bookman Old Style" panose="02050604050505020204" pitchFamily="18" charset="0"/>
              </a:rPr>
            </a:br>
            <a:endParaRPr lang="en-US" sz="2800" dirty="0">
              <a:latin typeface="Bookman Old Style" panose="02050604050505020204" pitchFamily="18" charset="0"/>
            </a:endParaRPr>
          </a:p>
        </p:txBody>
      </p:sp>
      <p:pic>
        <p:nvPicPr>
          <p:cNvPr id="7" name="Picture 6">
            <a:extLst>
              <a:ext uri="{FF2B5EF4-FFF2-40B4-BE49-F238E27FC236}">
                <a16:creationId xmlns:a16="http://schemas.microsoft.com/office/drawing/2014/main" id="{AA075741-89C5-4B72-A2AA-E6150F87E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8951" y="1200151"/>
            <a:ext cx="2171700" cy="1221582"/>
          </a:xfrm>
          <a:prstGeom prst="rect">
            <a:avLst/>
          </a:prstGeom>
        </p:spPr>
      </p:pic>
      <p:sp>
        <p:nvSpPr>
          <p:cNvPr id="4" name="Rectangle 3">
            <a:extLst>
              <a:ext uri="{FF2B5EF4-FFF2-40B4-BE49-F238E27FC236}">
                <a16:creationId xmlns:a16="http://schemas.microsoft.com/office/drawing/2014/main" id="{0B52B593-57F8-4C70-8855-CA77789E31C9}"/>
              </a:ext>
            </a:extLst>
          </p:cNvPr>
          <p:cNvSpPr/>
          <p:nvPr/>
        </p:nvSpPr>
        <p:spPr>
          <a:xfrm>
            <a:off x="222645" y="6301858"/>
            <a:ext cx="418704" cy="369332"/>
          </a:xfrm>
          <a:prstGeom prst="rect">
            <a:avLst/>
          </a:prstGeom>
        </p:spPr>
        <p:txBody>
          <a:bodyPr wrap="none">
            <a:spAutoFit/>
          </a:bodyPr>
          <a:lstStyle/>
          <a:p>
            <a:pPr algn="ctr"/>
            <a:r>
              <a:rPr lang="en-US" dirty="0"/>
              <a:t>15</a:t>
            </a:r>
          </a:p>
        </p:txBody>
      </p:sp>
    </p:spTree>
    <p:extLst>
      <p:ext uri="{BB962C8B-B14F-4D97-AF65-F5344CB8AC3E}">
        <p14:creationId xmlns:p14="http://schemas.microsoft.com/office/powerpoint/2010/main" val="2604341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91383-BD2A-4871-8975-1F528199A427}"/>
              </a:ext>
            </a:extLst>
          </p:cNvPr>
          <p:cNvSpPr>
            <a:spLocks noGrp="1"/>
          </p:cNvSpPr>
          <p:nvPr>
            <p:ph type="title"/>
          </p:nvPr>
        </p:nvSpPr>
        <p:spPr>
          <a:xfrm>
            <a:off x="662278" y="1066799"/>
            <a:ext cx="10867444" cy="5387671"/>
          </a:xfrm>
        </p:spPr>
        <p:txBody>
          <a:bodyPr>
            <a:normAutofit fontScale="90000"/>
          </a:bodyPr>
          <a:lstStyle/>
          <a:p>
            <a:r>
              <a:rPr lang="en-US" dirty="0">
                <a:solidFill>
                  <a:srgbClr val="FFC000"/>
                </a:solidFill>
                <a:latin typeface="Bookman Old Style" panose="02050604050505020204" pitchFamily="18" charset="0"/>
              </a:rPr>
              <a:t>If payment is still not received within 30 days from the date the second notice was sent...</a:t>
            </a:r>
            <a:br>
              <a:rPr lang="en-US" dirty="0">
                <a:solidFill>
                  <a:srgbClr val="FFC000"/>
                </a:solidFill>
              </a:rPr>
            </a:br>
            <a:br>
              <a:rPr lang="en-US" dirty="0">
                <a:solidFill>
                  <a:srgbClr val="FFC000"/>
                </a:solidFill>
              </a:rPr>
            </a:br>
            <a:r>
              <a:rPr lang="en-US" sz="3100" dirty="0">
                <a:latin typeface="Bookman Old Style" panose="02050604050505020204" pitchFamily="18" charset="0"/>
              </a:rPr>
              <a:t>The FAITHFUL COMPTROLLER will provide the names, addresses, telephone numbers and amounts of delinquency for each member in arrears to the retention committee. </a:t>
            </a:r>
            <a:br>
              <a:rPr lang="en-US" sz="3100" dirty="0">
                <a:latin typeface="Bookman Old Style" panose="02050604050505020204" pitchFamily="18" charset="0"/>
              </a:rPr>
            </a:br>
            <a:r>
              <a:rPr lang="en-US" sz="3100" dirty="0">
                <a:latin typeface="Bookman Old Style" panose="02050604050505020204" pitchFamily="18" charset="0"/>
              </a:rPr>
              <a:t>The committee should include — but is not limited to — the Faithful Navigator, chairman ex officio; membership director; retention chairman; trustees; and proposer, if available.</a:t>
            </a:r>
            <a:br>
              <a:rPr lang="en-US" sz="3100" dirty="0">
                <a:latin typeface="Bookman Old Style" panose="02050604050505020204" pitchFamily="18" charset="0"/>
              </a:rPr>
            </a:br>
            <a:endParaRPr lang="en-US" sz="3100" dirty="0">
              <a:latin typeface="Bookman Old Style" panose="02050604050505020204" pitchFamily="18" charset="0"/>
            </a:endParaRPr>
          </a:p>
        </p:txBody>
      </p:sp>
      <p:sp>
        <p:nvSpPr>
          <p:cNvPr id="3" name="Rectangle 2">
            <a:extLst>
              <a:ext uri="{FF2B5EF4-FFF2-40B4-BE49-F238E27FC236}">
                <a16:creationId xmlns:a16="http://schemas.microsoft.com/office/drawing/2014/main" id="{EFA2628B-D8FC-4D1E-8F6D-FD58AC1F19EC}"/>
              </a:ext>
            </a:extLst>
          </p:cNvPr>
          <p:cNvSpPr/>
          <p:nvPr/>
        </p:nvSpPr>
        <p:spPr>
          <a:xfrm>
            <a:off x="110688" y="6396335"/>
            <a:ext cx="418704" cy="369332"/>
          </a:xfrm>
          <a:prstGeom prst="rect">
            <a:avLst/>
          </a:prstGeom>
        </p:spPr>
        <p:txBody>
          <a:bodyPr wrap="none">
            <a:spAutoFit/>
          </a:bodyPr>
          <a:lstStyle/>
          <a:p>
            <a:pPr algn="ctr"/>
            <a:r>
              <a:rPr lang="en-US" dirty="0"/>
              <a:t>16</a:t>
            </a:r>
          </a:p>
        </p:txBody>
      </p:sp>
    </p:spTree>
    <p:extLst>
      <p:ext uri="{BB962C8B-B14F-4D97-AF65-F5344CB8AC3E}">
        <p14:creationId xmlns:p14="http://schemas.microsoft.com/office/powerpoint/2010/main" val="3785527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3EB6F-D7DF-4861-898B-881C4014A68A}"/>
              </a:ext>
            </a:extLst>
          </p:cNvPr>
          <p:cNvSpPr>
            <a:spLocks noGrp="1"/>
          </p:cNvSpPr>
          <p:nvPr>
            <p:ph type="title"/>
          </p:nvPr>
        </p:nvSpPr>
        <p:spPr>
          <a:xfrm>
            <a:off x="685801" y="609599"/>
            <a:ext cx="10907201" cy="5989983"/>
          </a:xfrm>
        </p:spPr>
        <p:txBody>
          <a:bodyPr>
            <a:normAutofit fontScale="90000"/>
          </a:bodyPr>
          <a:lstStyle/>
          <a:p>
            <a:r>
              <a:rPr lang="en-US" dirty="0"/>
              <a:t>• </a:t>
            </a:r>
            <a:r>
              <a:rPr lang="en-US" sz="3100" dirty="0"/>
              <a:t>The Faithful Navigator will assign a member of the retention committee to make personal contact with the delinquent member to remind him of his obligation. The committee member will provide a written report of his findings to the Faithful Navigator. If the member is experiencing financial difficulty, the Faithful Navigator will direct the committee members to visit the member and make arrangements to accommodate him with either a payment plan or other financial arrangement acceptable to the assembly. Again, a full report is to be provided to the Faithful Navigator as to why the member is delinquent and why he is considering leaving the Order. </a:t>
            </a:r>
            <a:r>
              <a:rPr lang="en-US" sz="3100" u="sng" dirty="0"/>
              <a:t>Financial difficulty is not a valid reason for suspension.</a:t>
            </a:r>
            <a:br>
              <a:rPr lang="en-US" sz="3100" dirty="0"/>
            </a:br>
            <a:endParaRPr lang="en-US" sz="3100" dirty="0"/>
          </a:p>
        </p:txBody>
      </p:sp>
      <p:sp>
        <p:nvSpPr>
          <p:cNvPr id="3" name="Rectangle 2">
            <a:extLst>
              <a:ext uri="{FF2B5EF4-FFF2-40B4-BE49-F238E27FC236}">
                <a16:creationId xmlns:a16="http://schemas.microsoft.com/office/drawing/2014/main" id="{78EBFC59-BFE4-442A-9AEB-58E5E84FDA71}"/>
              </a:ext>
            </a:extLst>
          </p:cNvPr>
          <p:cNvSpPr/>
          <p:nvPr/>
        </p:nvSpPr>
        <p:spPr>
          <a:xfrm>
            <a:off x="72588" y="6414916"/>
            <a:ext cx="418704" cy="369332"/>
          </a:xfrm>
          <a:prstGeom prst="rect">
            <a:avLst/>
          </a:prstGeom>
        </p:spPr>
        <p:txBody>
          <a:bodyPr wrap="none">
            <a:spAutoFit/>
          </a:bodyPr>
          <a:lstStyle/>
          <a:p>
            <a:pPr algn="ctr"/>
            <a:r>
              <a:rPr lang="en-US" dirty="0"/>
              <a:t>17</a:t>
            </a:r>
          </a:p>
        </p:txBody>
      </p:sp>
    </p:spTree>
    <p:extLst>
      <p:ext uri="{BB962C8B-B14F-4D97-AF65-F5344CB8AC3E}">
        <p14:creationId xmlns:p14="http://schemas.microsoft.com/office/powerpoint/2010/main" val="2299552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CB9912-454E-4743-8641-D51BB55BD3EF}"/>
              </a:ext>
            </a:extLst>
          </p:cNvPr>
          <p:cNvPicPr>
            <a:picLocks noChangeAspect="1"/>
          </p:cNvPicPr>
          <p:nvPr/>
        </p:nvPicPr>
        <p:blipFill>
          <a:blip r:embed="rId3"/>
          <a:stretch>
            <a:fillRect/>
          </a:stretch>
        </p:blipFill>
        <p:spPr>
          <a:xfrm>
            <a:off x="-94180" y="0"/>
            <a:ext cx="12380360" cy="6858000"/>
          </a:xfrm>
          <a:prstGeom prst="rect">
            <a:avLst/>
          </a:prstGeom>
        </p:spPr>
      </p:pic>
      <p:sp>
        <p:nvSpPr>
          <p:cNvPr id="5" name="Rectangle: Rounded Corners 4">
            <a:extLst>
              <a:ext uri="{FF2B5EF4-FFF2-40B4-BE49-F238E27FC236}">
                <a16:creationId xmlns:a16="http://schemas.microsoft.com/office/drawing/2014/main" id="{B16D5797-F883-4D28-BB42-9D112AA4F4F0}"/>
              </a:ext>
            </a:extLst>
          </p:cNvPr>
          <p:cNvSpPr/>
          <p:nvPr/>
        </p:nvSpPr>
        <p:spPr>
          <a:xfrm>
            <a:off x="8558372" y="308225"/>
            <a:ext cx="2599362" cy="558914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Bookman Old Style" panose="02050604050505020204" pitchFamily="18" charset="0"/>
              </a:rPr>
              <a:t>Retention Committee Report</a:t>
            </a:r>
          </a:p>
          <a:p>
            <a:pPr algn="ctr"/>
            <a:endParaRPr lang="en-US" sz="3200" dirty="0">
              <a:solidFill>
                <a:schemeClr val="tx1"/>
              </a:solidFill>
              <a:latin typeface="Bookman Old Style" panose="02050604050505020204" pitchFamily="18" charset="0"/>
            </a:endParaRPr>
          </a:p>
          <a:p>
            <a:pPr algn="ctr"/>
            <a:r>
              <a:rPr lang="en-US" sz="2400" dirty="0">
                <a:solidFill>
                  <a:schemeClr val="tx1"/>
                </a:solidFill>
                <a:latin typeface="Bookman Old Style" panose="02050604050505020204" pitchFamily="18" charset="0"/>
              </a:rPr>
              <a:t>Notice a place for date of contact and results of contact</a:t>
            </a:r>
          </a:p>
        </p:txBody>
      </p:sp>
      <p:sp>
        <p:nvSpPr>
          <p:cNvPr id="2" name="Rectangle 1">
            <a:extLst>
              <a:ext uri="{FF2B5EF4-FFF2-40B4-BE49-F238E27FC236}">
                <a16:creationId xmlns:a16="http://schemas.microsoft.com/office/drawing/2014/main" id="{125F2F01-6A24-4056-8EFF-3BB0FE72874F}"/>
              </a:ext>
            </a:extLst>
          </p:cNvPr>
          <p:cNvSpPr/>
          <p:nvPr/>
        </p:nvSpPr>
        <p:spPr>
          <a:xfrm>
            <a:off x="5886648" y="3244334"/>
            <a:ext cx="418704" cy="369332"/>
          </a:xfrm>
          <a:prstGeom prst="rect">
            <a:avLst/>
          </a:prstGeom>
        </p:spPr>
        <p:txBody>
          <a:bodyPr wrap="none">
            <a:spAutoFit/>
          </a:bodyPr>
          <a:lstStyle/>
          <a:p>
            <a:pPr algn="ctr"/>
            <a:r>
              <a:rPr lang="en-US" dirty="0"/>
              <a:t>13</a:t>
            </a:r>
          </a:p>
        </p:txBody>
      </p:sp>
      <p:sp>
        <p:nvSpPr>
          <p:cNvPr id="3" name="Rectangle 2">
            <a:extLst>
              <a:ext uri="{FF2B5EF4-FFF2-40B4-BE49-F238E27FC236}">
                <a16:creationId xmlns:a16="http://schemas.microsoft.com/office/drawing/2014/main" id="{FCEA442D-A2FE-43FD-9BEE-76BD4A7B96BB}"/>
              </a:ext>
            </a:extLst>
          </p:cNvPr>
          <p:cNvSpPr/>
          <p:nvPr/>
        </p:nvSpPr>
        <p:spPr>
          <a:xfrm>
            <a:off x="5886648" y="3244334"/>
            <a:ext cx="418704" cy="369332"/>
          </a:xfrm>
          <a:prstGeom prst="rect">
            <a:avLst/>
          </a:prstGeom>
        </p:spPr>
        <p:txBody>
          <a:bodyPr wrap="none">
            <a:spAutoFit/>
          </a:bodyPr>
          <a:lstStyle/>
          <a:p>
            <a:pPr algn="ctr"/>
            <a:r>
              <a:rPr lang="en-US" dirty="0"/>
              <a:t>13</a:t>
            </a:r>
          </a:p>
        </p:txBody>
      </p:sp>
      <p:sp>
        <p:nvSpPr>
          <p:cNvPr id="6" name="Rectangle 5">
            <a:extLst>
              <a:ext uri="{FF2B5EF4-FFF2-40B4-BE49-F238E27FC236}">
                <a16:creationId xmlns:a16="http://schemas.microsoft.com/office/drawing/2014/main" id="{4FCBC790-1706-4DA4-A08E-AFD1E026519C}"/>
              </a:ext>
            </a:extLst>
          </p:cNvPr>
          <p:cNvSpPr/>
          <p:nvPr/>
        </p:nvSpPr>
        <p:spPr>
          <a:xfrm>
            <a:off x="5886648" y="3244334"/>
            <a:ext cx="418704" cy="369332"/>
          </a:xfrm>
          <a:prstGeom prst="rect">
            <a:avLst/>
          </a:prstGeom>
        </p:spPr>
        <p:txBody>
          <a:bodyPr wrap="none">
            <a:spAutoFit/>
          </a:bodyPr>
          <a:lstStyle/>
          <a:p>
            <a:pPr algn="ctr"/>
            <a:r>
              <a:rPr lang="en-US" dirty="0"/>
              <a:t>13</a:t>
            </a:r>
          </a:p>
        </p:txBody>
      </p:sp>
      <p:sp>
        <p:nvSpPr>
          <p:cNvPr id="7" name="Rectangle 6">
            <a:extLst>
              <a:ext uri="{FF2B5EF4-FFF2-40B4-BE49-F238E27FC236}">
                <a16:creationId xmlns:a16="http://schemas.microsoft.com/office/drawing/2014/main" id="{83D141A1-3CC7-4355-B5C6-D31C7F48F63F}"/>
              </a:ext>
            </a:extLst>
          </p:cNvPr>
          <p:cNvSpPr/>
          <p:nvPr/>
        </p:nvSpPr>
        <p:spPr>
          <a:xfrm>
            <a:off x="175260" y="6330434"/>
            <a:ext cx="418704" cy="369332"/>
          </a:xfrm>
          <a:prstGeom prst="rect">
            <a:avLst/>
          </a:prstGeom>
        </p:spPr>
        <p:txBody>
          <a:bodyPr wrap="none">
            <a:spAutoFit/>
          </a:bodyPr>
          <a:lstStyle/>
          <a:p>
            <a:pPr algn="ctr"/>
            <a:r>
              <a:rPr lang="en-US" dirty="0"/>
              <a:t>18</a:t>
            </a:r>
          </a:p>
        </p:txBody>
      </p:sp>
    </p:spTree>
    <p:extLst>
      <p:ext uri="{BB962C8B-B14F-4D97-AF65-F5344CB8AC3E}">
        <p14:creationId xmlns:p14="http://schemas.microsoft.com/office/powerpoint/2010/main" val="4127976975"/>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97518-6CF9-4038-B575-02D5E2997240}"/>
              </a:ext>
            </a:extLst>
          </p:cNvPr>
          <p:cNvSpPr>
            <a:spLocks noGrp="1"/>
          </p:cNvSpPr>
          <p:nvPr>
            <p:ph type="title"/>
          </p:nvPr>
        </p:nvSpPr>
        <p:spPr>
          <a:xfrm>
            <a:off x="685801" y="1017767"/>
            <a:ext cx="10859493" cy="4611756"/>
          </a:xfrm>
        </p:spPr>
        <p:txBody>
          <a:bodyPr>
            <a:normAutofit/>
          </a:bodyPr>
          <a:lstStyle/>
          <a:p>
            <a:r>
              <a:rPr lang="en-US" sz="3200" dirty="0"/>
              <a:t>If at the end of the second month of arrearage the member still has not paid his dues, the Final Notice in the Fourth Degree is to be prepared and signed by the FAITHFUL COMPTROLLER.</a:t>
            </a:r>
            <a:br>
              <a:rPr lang="en-US" dirty="0"/>
            </a:br>
            <a:br>
              <a:rPr lang="en-US" dirty="0"/>
            </a:br>
            <a:r>
              <a:rPr lang="en-US" sz="3200" dirty="0"/>
              <a:t>Notice: any member suspended in the third degree is automatically suspended in the fourth DEGREE.</a:t>
            </a:r>
          </a:p>
        </p:txBody>
      </p:sp>
      <p:sp>
        <p:nvSpPr>
          <p:cNvPr id="3" name="Rectangle 2">
            <a:extLst>
              <a:ext uri="{FF2B5EF4-FFF2-40B4-BE49-F238E27FC236}">
                <a16:creationId xmlns:a16="http://schemas.microsoft.com/office/drawing/2014/main" id="{6D5197C9-D4E1-4085-85D9-DD024499ADE5}"/>
              </a:ext>
            </a:extLst>
          </p:cNvPr>
          <p:cNvSpPr/>
          <p:nvPr/>
        </p:nvSpPr>
        <p:spPr>
          <a:xfrm>
            <a:off x="72588" y="6429494"/>
            <a:ext cx="418704" cy="369332"/>
          </a:xfrm>
          <a:prstGeom prst="rect">
            <a:avLst/>
          </a:prstGeom>
        </p:spPr>
        <p:txBody>
          <a:bodyPr wrap="none">
            <a:spAutoFit/>
          </a:bodyPr>
          <a:lstStyle/>
          <a:p>
            <a:pPr algn="ctr"/>
            <a:r>
              <a:rPr lang="en-US" dirty="0"/>
              <a:t>19</a:t>
            </a:r>
          </a:p>
        </p:txBody>
      </p:sp>
    </p:spTree>
    <p:extLst>
      <p:ext uri="{BB962C8B-B14F-4D97-AF65-F5344CB8AC3E}">
        <p14:creationId xmlns:p14="http://schemas.microsoft.com/office/powerpoint/2010/main" val="3218317066"/>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0BEE3-9251-4332-BFA7-141852043E59}"/>
              </a:ext>
            </a:extLst>
          </p:cNvPr>
          <p:cNvSpPr>
            <a:spLocks noGrp="1"/>
          </p:cNvSpPr>
          <p:nvPr>
            <p:ph type="title"/>
          </p:nvPr>
        </p:nvSpPr>
        <p:spPr>
          <a:xfrm>
            <a:off x="1130158" y="250004"/>
            <a:ext cx="8455631" cy="1147281"/>
          </a:xfrm>
        </p:spPr>
        <p:txBody>
          <a:bodyPr>
            <a:normAutofit/>
          </a:bodyPr>
          <a:lstStyle/>
          <a:p>
            <a:pPr algn="ctr"/>
            <a:r>
              <a:rPr lang="en-US" sz="4800" dirty="0">
                <a:solidFill>
                  <a:srgbClr val="FFC000"/>
                </a:solidFill>
                <a:latin typeface="Bookman Old Style" panose="02050604050505020204" pitchFamily="18" charset="0"/>
              </a:rPr>
              <a:t>Your Instructor</a:t>
            </a:r>
            <a:r>
              <a:rPr lang="en-US" sz="4800" dirty="0">
                <a:latin typeface="Bookman Old Style" panose="02050604050505020204" pitchFamily="18" charset="0"/>
              </a:rPr>
              <a:t> </a:t>
            </a:r>
          </a:p>
        </p:txBody>
      </p:sp>
      <p:pic>
        <p:nvPicPr>
          <p:cNvPr id="4" name="Content Placeholder 3">
            <a:extLst>
              <a:ext uri="{FF2B5EF4-FFF2-40B4-BE49-F238E27FC236}">
                <a16:creationId xmlns:a16="http://schemas.microsoft.com/office/drawing/2014/main" id="{DC1CEA15-C976-4DE6-A84C-AC4583DDFB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6568" y="1325366"/>
            <a:ext cx="10421938" cy="5532634"/>
          </a:xfrm>
          <a:prstGeom prst="rect">
            <a:avLst/>
          </a:prstGeom>
        </p:spPr>
      </p:pic>
      <p:sp>
        <p:nvSpPr>
          <p:cNvPr id="6" name="Rectangle 5">
            <a:extLst>
              <a:ext uri="{FF2B5EF4-FFF2-40B4-BE49-F238E27FC236}">
                <a16:creationId xmlns:a16="http://schemas.microsoft.com/office/drawing/2014/main" id="{0BAD9F11-722C-4333-B000-2151227F0771}"/>
              </a:ext>
            </a:extLst>
          </p:cNvPr>
          <p:cNvSpPr/>
          <p:nvPr/>
        </p:nvSpPr>
        <p:spPr>
          <a:xfrm>
            <a:off x="2106202" y="1713643"/>
            <a:ext cx="3989798" cy="1518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Bookman Old Style" panose="02050604050505020204" pitchFamily="18" charset="0"/>
              </a:rPr>
              <a:t>Robert “Bob” Godi</a:t>
            </a:r>
          </a:p>
          <a:p>
            <a:pPr algn="ctr"/>
            <a:r>
              <a:rPr lang="en-US" sz="2400" b="1" dirty="0">
                <a:latin typeface="Bookman Old Style" panose="02050604050505020204" pitchFamily="18" charset="0"/>
              </a:rPr>
              <a:t>Former Master</a:t>
            </a:r>
          </a:p>
          <a:p>
            <a:pPr algn="ctr"/>
            <a:r>
              <a:rPr lang="en-US" sz="2400" b="1" dirty="0">
                <a:latin typeface="Bookman Old Style" panose="02050604050505020204" pitchFamily="18" charset="0"/>
              </a:rPr>
              <a:t>Former District Deputy</a:t>
            </a:r>
          </a:p>
        </p:txBody>
      </p:sp>
      <p:sp>
        <p:nvSpPr>
          <p:cNvPr id="3" name="Rectangle 2">
            <a:extLst>
              <a:ext uri="{FF2B5EF4-FFF2-40B4-BE49-F238E27FC236}">
                <a16:creationId xmlns:a16="http://schemas.microsoft.com/office/drawing/2014/main" id="{B6930A8D-49FA-44B6-B4B4-18C7E8973EB2}"/>
              </a:ext>
            </a:extLst>
          </p:cNvPr>
          <p:cNvSpPr/>
          <p:nvPr/>
        </p:nvSpPr>
        <p:spPr>
          <a:xfrm>
            <a:off x="67163" y="6396335"/>
            <a:ext cx="396331" cy="369332"/>
          </a:xfrm>
          <a:prstGeom prst="rect">
            <a:avLst/>
          </a:prstGeom>
        </p:spPr>
        <p:txBody>
          <a:bodyPr wrap="square">
            <a:spAutoFit/>
          </a:bodyPr>
          <a:lstStyle/>
          <a:p>
            <a:pPr algn="ctr"/>
            <a:r>
              <a:rPr lang="en-US" dirty="0"/>
              <a:t>2</a:t>
            </a:r>
          </a:p>
        </p:txBody>
      </p:sp>
    </p:spTree>
    <p:extLst>
      <p:ext uri="{BB962C8B-B14F-4D97-AF65-F5344CB8AC3E}">
        <p14:creationId xmlns:p14="http://schemas.microsoft.com/office/powerpoint/2010/main" val="4131451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46FE5-C187-4B38-8C1B-D73518EF84D8}"/>
              </a:ext>
            </a:extLst>
          </p:cNvPr>
          <p:cNvSpPr>
            <a:spLocks noGrp="1"/>
          </p:cNvSpPr>
          <p:nvPr>
            <p:ph type="title"/>
          </p:nvPr>
        </p:nvSpPr>
        <p:spPr>
          <a:xfrm>
            <a:off x="685801" y="850790"/>
            <a:ext cx="10787931" cy="5414838"/>
          </a:xfrm>
        </p:spPr>
        <p:txBody>
          <a:bodyPr>
            <a:normAutofit/>
          </a:bodyPr>
          <a:lstStyle/>
          <a:p>
            <a:r>
              <a:rPr lang="en-US" sz="3200" dirty="0">
                <a:latin typeface="Bookman Old Style" panose="02050604050505020204" pitchFamily="18" charset="0"/>
              </a:rPr>
              <a:t>If the delinquent member does not meet his obligation or arrange a satisfactory payment schedule within 60 days following processing of the final Notice, the assembly may file a Form 4 Membership Document, indicating suspension. </a:t>
            </a:r>
          </a:p>
        </p:txBody>
      </p:sp>
      <p:sp>
        <p:nvSpPr>
          <p:cNvPr id="3" name="Rectangle 2">
            <a:extLst>
              <a:ext uri="{FF2B5EF4-FFF2-40B4-BE49-F238E27FC236}">
                <a16:creationId xmlns:a16="http://schemas.microsoft.com/office/drawing/2014/main" id="{8546E1D7-1CE3-4DEC-90CB-EC8E5ADE1BB4}"/>
              </a:ext>
            </a:extLst>
          </p:cNvPr>
          <p:cNvSpPr/>
          <p:nvPr/>
        </p:nvSpPr>
        <p:spPr>
          <a:xfrm>
            <a:off x="194508" y="6429494"/>
            <a:ext cx="418704" cy="369332"/>
          </a:xfrm>
          <a:prstGeom prst="rect">
            <a:avLst/>
          </a:prstGeom>
        </p:spPr>
        <p:txBody>
          <a:bodyPr wrap="none">
            <a:spAutoFit/>
          </a:bodyPr>
          <a:lstStyle/>
          <a:p>
            <a:pPr algn="ctr"/>
            <a:r>
              <a:rPr lang="en-US" dirty="0"/>
              <a:t>20</a:t>
            </a:r>
          </a:p>
        </p:txBody>
      </p:sp>
    </p:spTree>
    <p:extLst>
      <p:ext uri="{BB962C8B-B14F-4D97-AF65-F5344CB8AC3E}">
        <p14:creationId xmlns:p14="http://schemas.microsoft.com/office/powerpoint/2010/main" val="12124783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7E385-C272-4AA3-A6D7-709338128C1D}"/>
              </a:ext>
            </a:extLst>
          </p:cNvPr>
          <p:cNvSpPr>
            <a:spLocks noGrp="1"/>
          </p:cNvSpPr>
          <p:nvPr>
            <p:ph type="title"/>
          </p:nvPr>
        </p:nvSpPr>
        <p:spPr>
          <a:xfrm>
            <a:off x="609600" y="490992"/>
            <a:ext cx="10143297" cy="3538083"/>
          </a:xfrm>
        </p:spPr>
        <p:txBody>
          <a:bodyPr>
            <a:normAutofit/>
          </a:bodyPr>
          <a:lstStyle/>
          <a:p>
            <a:br>
              <a:rPr lang="en-US" dirty="0">
                <a:solidFill>
                  <a:srgbClr val="FFC000"/>
                </a:solidFill>
              </a:rPr>
            </a:br>
            <a:br>
              <a:rPr lang="en-US" dirty="0">
                <a:solidFill>
                  <a:srgbClr val="FFC000"/>
                </a:solidFill>
              </a:rPr>
            </a:br>
            <a:r>
              <a:rPr lang="en-US" dirty="0">
                <a:latin typeface="Bookman Old Style" panose="02050604050505020204" pitchFamily="18" charset="0"/>
              </a:rPr>
              <a:t>A Form 4 needs to be processed to remove a member from an assembly roster.</a:t>
            </a:r>
            <a:br>
              <a:rPr lang="en-US" dirty="0">
                <a:latin typeface="Bookman Old Style" panose="02050604050505020204" pitchFamily="18" charset="0"/>
              </a:rPr>
            </a:br>
            <a:endParaRPr lang="en-US" dirty="0">
              <a:latin typeface="Bookman Old Style" panose="02050604050505020204" pitchFamily="18" charset="0"/>
            </a:endParaRPr>
          </a:p>
        </p:txBody>
      </p:sp>
      <p:pic>
        <p:nvPicPr>
          <p:cNvPr id="4" name="Picture 3">
            <a:extLst>
              <a:ext uri="{FF2B5EF4-FFF2-40B4-BE49-F238E27FC236}">
                <a16:creationId xmlns:a16="http://schemas.microsoft.com/office/drawing/2014/main" id="{D830E714-4C8E-46D7-BA59-CDC8DB6461A9}"/>
              </a:ext>
            </a:extLst>
          </p:cNvPr>
          <p:cNvPicPr>
            <a:picLocks noChangeAspect="1"/>
          </p:cNvPicPr>
          <p:nvPr/>
        </p:nvPicPr>
        <p:blipFill>
          <a:blip r:embed="rId3"/>
          <a:stretch>
            <a:fillRect/>
          </a:stretch>
        </p:blipFill>
        <p:spPr>
          <a:xfrm>
            <a:off x="3178386" y="2933700"/>
            <a:ext cx="6773333" cy="3810000"/>
          </a:xfrm>
          <a:prstGeom prst="rect">
            <a:avLst/>
          </a:prstGeom>
        </p:spPr>
      </p:pic>
      <p:sp>
        <p:nvSpPr>
          <p:cNvPr id="11" name="Rectangle 10">
            <a:extLst>
              <a:ext uri="{FF2B5EF4-FFF2-40B4-BE49-F238E27FC236}">
                <a16:creationId xmlns:a16="http://schemas.microsoft.com/office/drawing/2014/main" id="{B367638E-02E3-4DD7-8EF2-173BDD6EEC0C}"/>
              </a:ext>
            </a:extLst>
          </p:cNvPr>
          <p:cNvSpPr/>
          <p:nvPr/>
        </p:nvSpPr>
        <p:spPr>
          <a:xfrm>
            <a:off x="103068" y="6374368"/>
            <a:ext cx="418704" cy="369332"/>
          </a:xfrm>
          <a:prstGeom prst="rect">
            <a:avLst/>
          </a:prstGeom>
        </p:spPr>
        <p:txBody>
          <a:bodyPr wrap="none">
            <a:spAutoFit/>
          </a:bodyPr>
          <a:lstStyle/>
          <a:p>
            <a:pPr algn="ctr"/>
            <a:r>
              <a:rPr lang="en-US" dirty="0"/>
              <a:t>21</a:t>
            </a:r>
          </a:p>
        </p:txBody>
      </p:sp>
    </p:spTree>
    <p:extLst>
      <p:ext uri="{BB962C8B-B14F-4D97-AF65-F5344CB8AC3E}">
        <p14:creationId xmlns:p14="http://schemas.microsoft.com/office/powerpoint/2010/main" val="1258232140"/>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97233-FF63-43F0-96E4-FC00EDC08760}"/>
              </a:ext>
            </a:extLst>
          </p:cNvPr>
          <p:cNvSpPr>
            <a:spLocks noGrp="1"/>
          </p:cNvSpPr>
          <p:nvPr>
            <p:ph type="title"/>
          </p:nvPr>
        </p:nvSpPr>
        <p:spPr>
          <a:xfrm>
            <a:off x="678180" y="628650"/>
            <a:ext cx="10835639" cy="5218706"/>
          </a:xfrm>
        </p:spPr>
        <p:txBody>
          <a:bodyPr>
            <a:normAutofit fontScale="90000"/>
          </a:bodyPr>
          <a:lstStyle/>
          <a:p>
            <a:r>
              <a:rPr lang="en-US" sz="5300" dirty="0">
                <a:solidFill>
                  <a:srgbClr val="FFC000"/>
                </a:solidFill>
                <a:latin typeface="Bookman Old Style" panose="02050604050505020204" pitchFamily="18" charset="0"/>
              </a:rPr>
              <a:t>KEEP ACCOUNTS</a:t>
            </a:r>
            <a:br>
              <a:rPr lang="en-US" sz="5300" dirty="0">
                <a:solidFill>
                  <a:srgbClr val="FFC000"/>
                </a:solidFill>
                <a:latin typeface="Bookman Old Style" panose="02050604050505020204" pitchFamily="18" charset="0"/>
              </a:rPr>
            </a:br>
            <a:br>
              <a:rPr lang="en-US" dirty="0">
                <a:solidFill>
                  <a:srgbClr val="FFC000"/>
                </a:solidFill>
              </a:rPr>
            </a:br>
            <a:r>
              <a:rPr lang="en-US" sz="3100" dirty="0">
                <a:latin typeface="Bookman Old Style" panose="02050604050505020204" pitchFamily="18" charset="0"/>
              </a:rPr>
              <a:t>Be the accountant of his assembly, keeping said accounts so that they show the complete and accurate financial standing of the assembly and its members at all times by utilizing such systems and records as are required by the Laws and Rules and furnished by the Supreme assembly at the expense of the subordinate assembly.   (Member Management)</a:t>
            </a:r>
            <a:br>
              <a:rPr lang="en-US" sz="3100" dirty="0">
                <a:latin typeface="Bookman Old Style" panose="02050604050505020204" pitchFamily="18" charset="0"/>
              </a:rPr>
            </a:br>
            <a:endParaRPr lang="en-US" sz="3100" dirty="0">
              <a:latin typeface="Bookman Old Style" panose="02050604050505020204" pitchFamily="18" charset="0"/>
            </a:endParaRPr>
          </a:p>
        </p:txBody>
      </p:sp>
      <p:pic>
        <p:nvPicPr>
          <p:cNvPr id="3" name="Picture 3" descr="C:\Users\g7750787\AppData\Local\Microsoft\Windows\Temporary Internet Files\Content.IE5\QOPLHY9O\MC900324806[1].wmf">
            <a:extLst>
              <a:ext uri="{FF2B5EF4-FFF2-40B4-BE49-F238E27FC236}">
                <a16:creationId xmlns:a16="http://schemas.microsoft.com/office/drawing/2014/main" id="{BA94CC79-3849-4C5E-88E7-8FD45E5FB3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931" y="305794"/>
            <a:ext cx="2439921" cy="14477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F4A2B7A-AF78-49C5-9D9F-ED0A62C5B109}"/>
              </a:ext>
            </a:extLst>
          </p:cNvPr>
          <p:cNvSpPr/>
          <p:nvPr/>
        </p:nvSpPr>
        <p:spPr>
          <a:xfrm>
            <a:off x="133548" y="6350615"/>
            <a:ext cx="418704" cy="369332"/>
          </a:xfrm>
          <a:prstGeom prst="rect">
            <a:avLst/>
          </a:prstGeom>
        </p:spPr>
        <p:txBody>
          <a:bodyPr wrap="none">
            <a:spAutoFit/>
          </a:bodyPr>
          <a:lstStyle/>
          <a:p>
            <a:pPr algn="ctr"/>
            <a:r>
              <a:rPr lang="en-US" dirty="0"/>
              <a:t>22</a:t>
            </a:r>
          </a:p>
        </p:txBody>
      </p:sp>
    </p:spTree>
    <p:extLst>
      <p:ext uri="{BB962C8B-B14F-4D97-AF65-F5344CB8AC3E}">
        <p14:creationId xmlns:p14="http://schemas.microsoft.com/office/powerpoint/2010/main" val="217979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B4A80-8183-4E7E-A1D9-9FDABDEEA644}"/>
              </a:ext>
            </a:extLst>
          </p:cNvPr>
          <p:cNvSpPr>
            <a:spLocks noGrp="1"/>
          </p:cNvSpPr>
          <p:nvPr>
            <p:ph type="title"/>
          </p:nvPr>
        </p:nvSpPr>
        <p:spPr>
          <a:xfrm>
            <a:off x="504825" y="830580"/>
            <a:ext cx="11153775" cy="5598914"/>
          </a:xfrm>
        </p:spPr>
        <p:txBody>
          <a:bodyPr>
            <a:normAutofit fontScale="90000"/>
          </a:bodyPr>
          <a:lstStyle/>
          <a:p>
            <a:r>
              <a:rPr lang="en-US" sz="5300" dirty="0">
                <a:solidFill>
                  <a:srgbClr val="FFC000"/>
                </a:solidFill>
                <a:latin typeface="Bookman Old Style" panose="02050604050505020204" pitchFamily="18" charset="0"/>
              </a:rPr>
              <a:t>PAY MONIES TO Faithful Purser</a:t>
            </a:r>
            <a:br>
              <a:rPr lang="en-US" sz="5300" dirty="0">
                <a:solidFill>
                  <a:srgbClr val="FFC000"/>
                </a:solidFill>
                <a:latin typeface="Bookman Old Style" panose="02050604050505020204" pitchFamily="18" charset="0"/>
              </a:rPr>
            </a:br>
            <a:br>
              <a:rPr lang="en-US" dirty="0">
                <a:solidFill>
                  <a:srgbClr val="FFC000"/>
                </a:solidFill>
              </a:rPr>
            </a:br>
            <a:r>
              <a:rPr lang="en-US" sz="3100" dirty="0">
                <a:latin typeface="Bookman Old Style" panose="02050604050505020204" pitchFamily="18" charset="0"/>
              </a:rPr>
              <a:t>Pay over to the Faithful Purser of his assembly all monies received at meetings or between meetings for fines, dues, contributions, initiation fees or from other sources, for which said Faithful Purser shall issue a receipt to such FAITHFUL COMPTROLLER, specifying the funds to which the same shall be credited, which receipt shall be given to the Faithful Navigator by the FAITHFUL COMPTROLLER before the next succeeding meeting. (Member Management)</a:t>
            </a:r>
            <a:br>
              <a:rPr lang="en-US" sz="3100" dirty="0">
                <a:latin typeface="Bookman Old Style" panose="02050604050505020204" pitchFamily="18" charset="0"/>
              </a:rPr>
            </a:br>
            <a:endParaRPr lang="en-US" sz="3100" dirty="0">
              <a:latin typeface="Bookman Old Style" panose="02050604050505020204" pitchFamily="18" charset="0"/>
            </a:endParaRPr>
          </a:p>
        </p:txBody>
      </p:sp>
      <p:pic>
        <p:nvPicPr>
          <p:cNvPr id="3" name="Picture 3" descr="C:\Users\g7750787\AppData\Local\Microsoft\Windows\Temporary Internet Files\Content.IE5\XTBIWLZK\MC900300942[1].wmf">
            <a:extLst>
              <a:ext uri="{FF2B5EF4-FFF2-40B4-BE49-F238E27FC236}">
                <a16:creationId xmlns:a16="http://schemas.microsoft.com/office/drawing/2014/main" id="{AB1A1ABF-8CDB-42BB-AD8A-08EC4F03D1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3375" y="1036486"/>
            <a:ext cx="1295400" cy="8826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C0F8C62-45F1-46C5-B2F4-35FAAF059474}"/>
              </a:ext>
            </a:extLst>
          </p:cNvPr>
          <p:cNvSpPr/>
          <p:nvPr/>
        </p:nvSpPr>
        <p:spPr>
          <a:xfrm>
            <a:off x="86121" y="6429494"/>
            <a:ext cx="418704" cy="369332"/>
          </a:xfrm>
          <a:prstGeom prst="rect">
            <a:avLst/>
          </a:prstGeom>
        </p:spPr>
        <p:txBody>
          <a:bodyPr wrap="none">
            <a:spAutoFit/>
          </a:bodyPr>
          <a:lstStyle/>
          <a:p>
            <a:pPr algn="ctr"/>
            <a:r>
              <a:rPr lang="en-US" dirty="0"/>
              <a:t>23</a:t>
            </a:r>
          </a:p>
        </p:txBody>
      </p:sp>
    </p:spTree>
    <p:extLst>
      <p:ext uri="{BB962C8B-B14F-4D97-AF65-F5344CB8AC3E}">
        <p14:creationId xmlns:p14="http://schemas.microsoft.com/office/powerpoint/2010/main" val="15703991"/>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2C815-269A-45E7-A1C6-4DECDCB64B95}"/>
              </a:ext>
            </a:extLst>
          </p:cNvPr>
          <p:cNvSpPr>
            <a:spLocks noGrp="1"/>
          </p:cNvSpPr>
          <p:nvPr>
            <p:ph type="title"/>
          </p:nvPr>
        </p:nvSpPr>
        <p:spPr>
          <a:xfrm>
            <a:off x="702034" y="1276350"/>
            <a:ext cx="10787931" cy="4797287"/>
          </a:xfrm>
        </p:spPr>
        <p:txBody>
          <a:bodyPr>
            <a:normAutofit/>
          </a:bodyPr>
          <a:lstStyle/>
          <a:p>
            <a:r>
              <a:rPr lang="en-US" sz="4800" dirty="0">
                <a:solidFill>
                  <a:srgbClr val="FFC000"/>
                </a:solidFill>
                <a:latin typeface="Bookman Old Style" panose="02050604050505020204" pitchFamily="18" charset="0"/>
              </a:rPr>
              <a:t>KEEP ROLL:</a:t>
            </a:r>
            <a:br>
              <a:rPr lang="en-US" sz="4800" dirty="0">
                <a:solidFill>
                  <a:srgbClr val="FFC000"/>
                </a:solidFill>
                <a:latin typeface="Bookman Old Style" panose="02050604050505020204" pitchFamily="18" charset="0"/>
              </a:rPr>
            </a:br>
            <a:br>
              <a:rPr lang="en-US" sz="4000" dirty="0">
                <a:solidFill>
                  <a:srgbClr val="FFC000"/>
                </a:solidFill>
              </a:rPr>
            </a:br>
            <a:r>
              <a:rPr lang="en-US" sz="3100" dirty="0">
                <a:latin typeface="Bookman Old Style" panose="02050604050505020204" pitchFamily="18" charset="0"/>
              </a:rPr>
              <a:t>Keep a roll of the members, their ages, residences and occupations, with the dates of initiation.   (Member Management)</a:t>
            </a:r>
          </a:p>
        </p:txBody>
      </p:sp>
      <p:pic>
        <p:nvPicPr>
          <p:cNvPr id="6" name="Picture 5">
            <a:extLst>
              <a:ext uri="{FF2B5EF4-FFF2-40B4-BE49-F238E27FC236}">
                <a16:creationId xmlns:a16="http://schemas.microsoft.com/office/drawing/2014/main" id="{7F7F71D5-3260-4896-A648-0E8295809D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2149" y="304799"/>
            <a:ext cx="3038475" cy="3038475"/>
          </a:xfrm>
          <a:prstGeom prst="rect">
            <a:avLst/>
          </a:prstGeom>
        </p:spPr>
      </p:pic>
      <p:sp>
        <p:nvSpPr>
          <p:cNvPr id="3" name="Rectangle 2">
            <a:extLst>
              <a:ext uri="{FF2B5EF4-FFF2-40B4-BE49-F238E27FC236}">
                <a16:creationId xmlns:a16="http://schemas.microsoft.com/office/drawing/2014/main" id="{73CBF4F2-A144-406E-85A3-6AB5576CD7DC}"/>
              </a:ext>
            </a:extLst>
          </p:cNvPr>
          <p:cNvSpPr/>
          <p:nvPr/>
        </p:nvSpPr>
        <p:spPr>
          <a:xfrm>
            <a:off x="118308" y="6488668"/>
            <a:ext cx="418704" cy="369332"/>
          </a:xfrm>
          <a:prstGeom prst="rect">
            <a:avLst/>
          </a:prstGeom>
        </p:spPr>
        <p:txBody>
          <a:bodyPr wrap="none">
            <a:spAutoFit/>
          </a:bodyPr>
          <a:lstStyle/>
          <a:p>
            <a:pPr algn="ctr"/>
            <a:r>
              <a:rPr lang="en-US" dirty="0"/>
              <a:t>24</a:t>
            </a:r>
          </a:p>
        </p:txBody>
      </p:sp>
    </p:spTree>
    <p:extLst>
      <p:ext uri="{BB962C8B-B14F-4D97-AF65-F5344CB8AC3E}">
        <p14:creationId xmlns:p14="http://schemas.microsoft.com/office/powerpoint/2010/main" val="1113751056"/>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7094E-D6B6-48EF-BE12-00ACD2984B36}"/>
              </a:ext>
            </a:extLst>
          </p:cNvPr>
          <p:cNvSpPr>
            <a:spLocks noGrp="1"/>
          </p:cNvSpPr>
          <p:nvPr>
            <p:ph type="title"/>
          </p:nvPr>
        </p:nvSpPr>
        <p:spPr>
          <a:xfrm>
            <a:off x="686132" y="400050"/>
            <a:ext cx="10819736" cy="4264550"/>
          </a:xfrm>
        </p:spPr>
        <p:txBody>
          <a:bodyPr>
            <a:normAutofit/>
          </a:bodyPr>
          <a:lstStyle/>
          <a:p>
            <a:r>
              <a:rPr lang="en-US" sz="4800" dirty="0">
                <a:solidFill>
                  <a:srgbClr val="FFC000"/>
                </a:solidFill>
                <a:latin typeface="Bookman Old Style" panose="02050604050505020204" pitchFamily="18" charset="0"/>
              </a:rPr>
              <a:t>NOTIFY SUPREME COUNCIL OF ELECTIONS:</a:t>
            </a:r>
            <a:br>
              <a:rPr lang="en-US" sz="4800" dirty="0">
                <a:solidFill>
                  <a:srgbClr val="FFC000"/>
                </a:solidFill>
                <a:latin typeface="Bookman Old Style" panose="02050604050505020204" pitchFamily="18" charset="0"/>
              </a:rPr>
            </a:br>
            <a:br>
              <a:rPr lang="en-US" dirty="0">
                <a:solidFill>
                  <a:srgbClr val="FFC000"/>
                </a:solidFill>
              </a:rPr>
            </a:br>
            <a:r>
              <a:rPr lang="en-US" sz="2800" dirty="0">
                <a:latin typeface="Bookman Old Style" panose="02050604050505020204" pitchFamily="18" charset="0"/>
              </a:rPr>
              <a:t>Notify the Supreme COUNCIL of the names and addresses of all assembly officers using Member Management.</a:t>
            </a:r>
            <a:br>
              <a:rPr lang="en-US" sz="2800" dirty="0">
                <a:latin typeface="Bookman Old Style" panose="02050604050505020204" pitchFamily="18" charset="0"/>
              </a:rPr>
            </a:br>
            <a:r>
              <a:rPr lang="en-US" sz="2800" dirty="0">
                <a:latin typeface="Bookman Old Style" panose="02050604050505020204" pitchFamily="18" charset="0"/>
              </a:rPr>
              <a:t>       (Form 186)</a:t>
            </a:r>
          </a:p>
        </p:txBody>
      </p:sp>
      <p:pic>
        <p:nvPicPr>
          <p:cNvPr id="6" name="Picture 5">
            <a:extLst>
              <a:ext uri="{FF2B5EF4-FFF2-40B4-BE49-F238E27FC236}">
                <a16:creationId xmlns:a16="http://schemas.microsoft.com/office/drawing/2014/main" id="{8E2E4772-040B-492C-A3B1-AB3E5E975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2777" y="3886200"/>
            <a:ext cx="3075337" cy="2571750"/>
          </a:xfrm>
          <a:prstGeom prst="rect">
            <a:avLst/>
          </a:prstGeom>
        </p:spPr>
      </p:pic>
      <p:sp>
        <p:nvSpPr>
          <p:cNvPr id="7" name="Rectangle: Rounded Corners 6">
            <a:extLst>
              <a:ext uri="{FF2B5EF4-FFF2-40B4-BE49-F238E27FC236}">
                <a16:creationId xmlns:a16="http://schemas.microsoft.com/office/drawing/2014/main" id="{868F53E4-EFBA-41C5-ACCE-B93CE4FE1E6F}"/>
              </a:ext>
            </a:extLst>
          </p:cNvPr>
          <p:cNvSpPr/>
          <p:nvPr/>
        </p:nvSpPr>
        <p:spPr>
          <a:xfrm>
            <a:off x="7734301" y="4086225"/>
            <a:ext cx="1209674" cy="9715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MM</a:t>
            </a:r>
          </a:p>
        </p:txBody>
      </p:sp>
      <p:sp>
        <p:nvSpPr>
          <p:cNvPr id="3" name="Rectangle 2">
            <a:extLst>
              <a:ext uri="{FF2B5EF4-FFF2-40B4-BE49-F238E27FC236}">
                <a16:creationId xmlns:a16="http://schemas.microsoft.com/office/drawing/2014/main" id="{08D8F492-3E0A-4C12-9D52-2B39F5581D5F}"/>
              </a:ext>
            </a:extLst>
          </p:cNvPr>
          <p:cNvSpPr/>
          <p:nvPr/>
        </p:nvSpPr>
        <p:spPr>
          <a:xfrm>
            <a:off x="57348" y="6399014"/>
            <a:ext cx="418704" cy="369332"/>
          </a:xfrm>
          <a:prstGeom prst="rect">
            <a:avLst/>
          </a:prstGeom>
        </p:spPr>
        <p:txBody>
          <a:bodyPr wrap="none">
            <a:spAutoFit/>
          </a:bodyPr>
          <a:lstStyle/>
          <a:p>
            <a:pPr algn="ctr"/>
            <a:r>
              <a:rPr lang="en-US" dirty="0"/>
              <a:t>25</a:t>
            </a:r>
          </a:p>
        </p:txBody>
      </p:sp>
    </p:spTree>
    <p:extLst>
      <p:ext uri="{BB962C8B-B14F-4D97-AF65-F5344CB8AC3E}">
        <p14:creationId xmlns:p14="http://schemas.microsoft.com/office/powerpoint/2010/main" val="35549751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7ABBD-E2BE-48E9-98AE-5794FA527049}"/>
              </a:ext>
            </a:extLst>
          </p:cNvPr>
          <p:cNvSpPr>
            <a:spLocks noGrp="1"/>
          </p:cNvSpPr>
          <p:nvPr>
            <p:ph type="title"/>
          </p:nvPr>
        </p:nvSpPr>
        <p:spPr>
          <a:xfrm>
            <a:off x="682156" y="700377"/>
            <a:ext cx="10827688" cy="5457245"/>
          </a:xfrm>
        </p:spPr>
        <p:txBody>
          <a:bodyPr>
            <a:normAutofit fontScale="90000"/>
          </a:bodyPr>
          <a:lstStyle/>
          <a:p>
            <a:r>
              <a:rPr lang="en-US" sz="4400" dirty="0">
                <a:solidFill>
                  <a:srgbClr val="FFC000"/>
                </a:solidFill>
                <a:latin typeface="Bookman Old Style" panose="02050604050505020204" pitchFamily="18" charset="0"/>
              </a:rPr>
              <a:t>KEEP CERTAIN RECORDS:</a:t>
            </a:r>
            <a:br>
              <a:rPr lang="en-US" sz="4400" dirty="0">
                <a:solidFill>
                  <a:srgbClr val="FFC000"/>
                </a:solidFill>
                <a:latin typeface="Bookman Old Style" panose="02050604050505020204" pitchFamily="18" charset="0"/>
              </a:rPr>
            </a:br>
            <a:br>
              <a:rPr lang="en-US" sz="4400" dirty="0">
                <a:solidFill>
                  <a:srgbClr val="FFC000"/>
                </a:solidFill>
                <a:latin typeface="Bookman Old Style" panose="02050604050505020204" pitchFamily="18" charset="0"/>
              </a:rPr>
            </a:br>
            <a:r>
              <a:rPr lang="en-US" sz="2700" dirty="0">
                <a:latin typeface="Bookman Old Style" panose="02050604050505020204" pitchFamily="18" charset="0"/>
              </a:rPr>
              <a:t>Keep a record of the financial and business transactions of his assembly using systems and records approved by the Board of Directors and furnished by the Supreme assembly at the expense of the assembly. the number of proposals received and the names of the candidates, the number elected and their names, the number initiated and their names; the amount of money received and from what sources, the amount paid to the Faithful Purser and for what purpose, the amount of all orders drawn against the Faithful Purser, stating to whom paid and for what purpose.   (</a:t>
            </a:r>
            <a:r>
              <a:rPr lang="en-US" sz="2700" u="sng" dirty="0">
                <a:latin typeface="Bookman Old Style" panose="02050604050505020204" pitchFamily="18" charset="0"/>
              </a:rPr>
              <a:t>Member Management</a:t>
            </a:r>
            <a:r>
              <a:rPr lang="en-US" sz="2700" dirty="0">
                <a:latin typeface="Bookman Old Style" panose="02050604050505020204" pitchFamily="18" charset="0"/>
              </a:rPr>
              <a:t>)</a:t>
            </a:r>
            <a:br>
              <a:rPr lang="en-US" sz="2700" dirty="0">
                <a:latin typeface="Bookman Old Style" panose="02050604050505020204" pitchFamily="18" charset="0"/>
              </a:rPr>
            </a:br>
            <a:endParaRPr lang="en-US" sz="2700" dirty="0">
              <a:latin typeface="Bookman Old Style" panose="02050604050505020204" pitchFamily="18" charset="0"/>
            </a:endParaRPr>
          </a:p>
        </p:txBody>
      </p:sp>
      <p:sp>
        <p:nvSpPr>
          <p:cNvPr id="3" name="Rectangle 2">
            <a:extLst>
              <a:ext uri="{FF2B5EF4-FFF2-40B4-BE49-F238E27FC236}">
                <a16:creationId xmlns:a16="http://schemas.microsoft.com/office/drawing/2014/main" id="{AA71E56D-7894-411F-8973-4AF28FBCE068}"/>
              </a:ext>
            </a:extLst>
          </p:cNvPr>
          <p:cNvSpPr/>
          <p:nvPr/>
        </p:nvSpPr>
        <p:spPr>
          <a:xfrm>
            <a:off x="87828" y="6414254"/>
            <a:ext cx="418704" cy="369332"/>
          </a:xfrm>
          <a:prstGeom prst="rect">
            <a:avLst/>
          </a:prstGeom>
        </p:spPr>
        <p:txBody>
          <a:bodyPr wrap="none">
            <a:spAutoFit/>
          </a:bodyPr>
          <a:lstStyle/>
          <a:p>
            <a:pPr algn="ctr"/>
            <a:r>
              <a:rPr lang="en-US" dirty="0"/>
              <a:t>26</a:t>
            </a:r>
          </a:p>
        </p:txBody>
      </p:sp>
    </p:spTree>
    <p:extLst>
      <p:ext uri="{BB962C8B-B14F-4D97-AF65-F5344CB8AC3E}">
        <p14:creationId xmlns:p14="http://schemas.microsoft.com/office/powerpoint/2010/main" val="669330527"/>
      </p:ext>
    </p:extLst>
  </p:cSld>
  <p:clrMapOvr>
    <a:masterClrMapping/>
  </p:clrMapOvr>
  <p:transition spd="slow">
    <p:wheel spokes="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8B448-76C9-440E-B51A-EF16D2B7C944}"/>
              </a:ext>
            </a:extLst>
          </p:cNvPr>
          <p:cNvSpPr>
            <a:spLocks noGrp="1"/>
          </p:cNvSpPr>
          <p:nvPr>
            <p:ph type="title"/>
          </p:nvPr>
        </p:nvSpPr>
        <p:spPr>
          <a:xfrm>
            <a:off x="806116" y="248653"/>
            <a:ext cx="10768263" cy="1456267"/>
          </a:xfrm>
        </p:spPr>
        <p:txBody>
          <a:bodyPr>
            <a:noAutofit/>
          </a:bodyPr>
          <a:lstStyle/>
          <a:p>
            <a:r>
              <a:rPr lang="en-US" sz="4800" dirty="0">
                <a:solidFill>
                  <a:srgbClr val="FFC000"/>
                </a:solidFill>
                <a:latin typeface="Bookman Old Style" panose="02050604050505020204" pitchFamily="18" charset="0"/>
              </a:rPr>
              <a:t>FREQUENTLY ASKED QUESTIONS</a:t>
            </a:r>
          </a:p>
        </p:txBody>
      </p:sp>
      <p:sp>
        <p:nvSpPr>
          <p:cNvPr id="3" name="Content Placeholder 2">
            <a:extLst>
              <a:ext uri="{FF2B5EF4-FFF2-40B4-BE49-F238E27FC236}">
                <a16:creationId xmlns:a16="http://schemas.microsoft.com/office/drawing/2014/main" id="{AAFCDD61-E72C-4983-931F-A61947B8D9B9}"/>
              </a:ext>
            </a:extLst>
          </p:cNvPr>
          <p:cNvSpPr>
            <a:spLocks noGrp="1"/>
          </p:cNvSpPr>
          <p:nvPr>
            <p:ph idx="1"/>
          </p:nvPr>
        </p:nvSpPr>
        <p:spPr>
          <a:xfrm>
            <a:off x="360948" y="1386407"/>
            <a:ext cx="11742562" cy="3649133"/>
          </a:xfrm>
        </p:spPr>
        <p:txBody>
          <a:bodyPr>
            <a:normAutofit/>
          </a:bodyPr>
          <a:lstStyle/>
          <a:p>
            <a:pPr marL="0" indent="0">
              <a:buNone/>
            </a:pPr>
            <a:r>
              <a:rPr lang="en-US" sz="2800" b="1" dirty="0">
                <a:latin typeface="Bookman Old Style" panose="02050604050505020204" pitchFamily="18" charset="0"/>
              </a:rPr>
              <a:t>1. How long should I retain assembly records?</a:t>
            </a:r>
          </a:p>
          <a:p>
            <a:pPr marL="0" indent="0">
              <a:buNone/>
            </a:pPr>
            <a:r>
              <a:rPr lang="en-US" sz="2800" b="1" dirty="0">
                <a:latin typeface="Bookman Old Style" panose="02050604050505020204" pitchFamily="18" charset="0"/>
              </a:rPr>
              <a:t>2. How can I receive a copy of my roster?</a:t>
            </a:r>
          </a:p>
          <a:p>
            <a:pPr marL="0" indent="0">
              <a:buNone/>
            </a:pPr>
            <a:r>
              <a:rPr lang="en-US" sz="2800" b="1" dirty="0">
                <a:latin typeface="Bookman Old Style" panose="02050604050505020204" pitchFamily="18" charset="0"/>
              </a:rPr>
              <a:t>3. What does a assembly do when a member states he has</a:t>
            </a:r>
          </a:p>
          <a:p>
            <a:pPr marL="0" indent="0">
              <a:buNone/>
            </a:pPr>
            <a:r>
              <a:rPr lang="en-US" sz="2800" b="1" dirty="0">
                <a:latin typeface="Bookman Old Style" panose="02050604050505020204" pitchFamily="18" charset="0"/>
              </a:rPr>
              <a:t>    transferred to another assembly and has a dues  arrearage?</a:t>
            </a:r>
            <a:endParaRPr lang="en-US" sz="2800" dirty="0">
              <a:latin typeface="Bookman Old Style" panose="02050604050505020204" pitchFamily="18" charset="0"/>
            </a:endParaRPr>
          </a:p>
          <a:p>
            <a:pPr marL="0" indent="0">
              <a:buNone/>
            </a:pPr>
            <a:r>
              <a:rPr lang="en-US" sz="2800" b="1" dirty="0">
                <a:latin typeface="Bookman Old Style" panose="02050604050505020204" pitchFamily="18" charset="0"/>
              </a:rPr>
              <a:t>4. Which transactions must still be reported by submission</a:t>
            </a:r>
          </a:p>
          <a:p>
            <a:pPr marL="0" indent="0">
              <a:buNone/>
            </a:pPr>
            <a:r>
              <a:rPr lang="en-US" sz="2800" b="1" dirty="0">
                <a:latin typeface="Bookman Old Style" panose="02050604050505020204" pitchFamily="18" charset="0"/>
              </a:rPr>
              <a:t>    of the proper paper form?</a:t>
            </a:r>
            <a:endParaRPr lang="en-US" sz="2800" dirty="0">
              <a:latin typeface="Bookman Old Style" panose="02050604050505020204" pitchFamily="18" charset="0"/>
            </a:endParaRPr>
          </a:p>
        </p:txBody>
      </p:sp>
      <p:sp>
        <p:nvSpPr>
          <p:cNvPr id="4" name="Rectangle 3">
            <a:extLst>
              <a:ext uri="{FF2B5EF4-FFF2-40B4-BE49-F238E27FC236}">
                <a16:creationId xmlns:a16="http://schemas.microsoft.com/office/drawing/2014/main" id="{0938E27E-01C2-452D-B38D-7EAEDDB66CA1}"/>
              </a:ext>
            </a:extLst>
          </p:cNvPr>
          <p:cNvSpPr/>
          <p:nvPr/>
        </p:nvSpPr>
        <p:spPr>
          <a:xfrm>
            <a:off x="637674" y="5131074"/>
            <a:ext cx="10912642"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C000"/>
                </a:solidFill>
                <a:latin typeface="Bookman Old Style" panose="02050604050505020204" pitchFamily="18" charset="0"/>
              </a:rPr>
              <a:t>FINANCIAL SECRETARY=FAITHFUL COMPTROLLER HANDBOOK</a:t>
            </a:r>
          </a:p>
          <a:p>
            <a:pPr algn="ctr"/>
            <a:r>
              <a:rPr lang="en-US" sz="2400" dirty="0">
                <a:solidFill>
                  <a:srgbClr val="FFC000"/>
                </a:solidFill>
                <a:latin typeface="Bookman Old Style" panose="02050604050505020204" pitchFamily="18" charset="0"/>
              </a:rPr>
              <a:t>See pages 104 – 110  (Frequently Asked Questions)</a:t>
            </a:r>
            <a:endParaRPr lang="en-US" sz="2400" dirty="0">
              <a:solidFill>
                <a:schemeClr val="tx1"/>
              </a:solidFill>
              <a:latin typeface="Bookman Old Style" panose="02050604050505020204" pitchFamily="18" charset="0"/>
            </a:endParaRPr>
          </a:p>
        </p:txBody>
      </p:sp>
      <p:sp>
        <p:nvSpPr>
          <p:cNvPr id="5" name="Rectangle 4">
            <a:extLst>
              <a:ext uri="{FF2B5EF4-FFF2-40B4-BE49-F238E27FC236}">
                <a16:creationId xmlns:a16="http://schemas.microsoft.com/office/drawing/2014/main" id="{0F4134F5-A47B-4ACC-A10C-EEDB3BA97382}"/>
              </a:ext>
            </a:extLst>
          </p:cNvPr>
          <p:cNvSpPr/>
          <p:nvPr/>
        </p:nvSpPr>
        <p:spPr>
          <a:xfrm>
            <a:off x="80208" y="6406634"/>
            <a:ext cx="418704" cy="369332"/>
          </a:xfrm>
          <a:prstGeom prst="rect">
            <a:avLst/>
          </a:prstGeom>
        </p:spPr>
        <p:txBody>
          <a:bodyPr wrap="none">
            <a:spAutoFit/>
          </a:bodyPr>
          <a:lstStyle/>
          <a:p>
            <a:pPr algn="ctr"/>
            <a:r>
              <a:rPr lang="en-US" dirty="0"/>
              <a:t>27</a:t>
            </a:r>
          </a:p>
        </p:txBody>
      </p:sp>
    </p:spTree>
    <p:extLst>
      <p:ext uri="{BB962C8B-B14F-4D97-AF65-F5344CB8AC3E}">
        <p14:creationId xmlns:p14="http://schemas.microsoft.com/office/powerpoint/2010/main" val="2206223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A7527-2C38-4C06-B772-E5610FA55AF5}"/>
              </a:ext>
            </a:extLst>
          </p:cNvPr>
          <p:cNvSpPr>
            <a:spLocks noGrp="1"/>
          </p:cNvSpPr>
          <p:nvPr>
            <p:ph type="title"/>
          </p:nvPr>
        </p:nvSpPr>
        <p:spPr>
          <a:xfrm>
            <a:off x="685801" y="609600"/>
            <a:ext cx="10851542" cy="4932459"/>
          </a:xfrm>
        </p:spPr>
        <p:txBody>
          <a:bodyPr>
            <a:normAutofit fontScale="90000"/>
          </a:bodyPr>
          <a:lstStyle/>
          <a:p>
            <a:r>
              <a:rPr lang="en-US" sz="5300" dirty="0">
                <a:solidFill>
                  <a:srgbClr val="FFC000"/>
                </a:solidFill>
                <a:latin typeface="Bookman Old Style" panose="02050604050505020204" pitchFamily="18" charset="0"/>
              </a:rPr>
              <a:t>DRAW ORDERS:</a:t>
            </a:r>
            <a:br>
              <a:rPr lang="en-US" sz="5300" dirty="0">
                <a:solidFill>
                  <a:srgbClr val="FFC000"/>
                </a:solidFill>
                <a:latin typeface="Bookman Old Style" panose="02050604050505020204" pitchFamily="18" charset="0"/>
              </a:rPr>
            </a:br>
            <a:br>
              <a:rPr lang="en-US" dirty="0">
                <a:solidFill>
                  <a:srgbClr val="FFC000"/>
                </a:solidFill>
              </a:rPr>
            </a:br>
            <a:r>
              <a:rPr lang="en-US" sz="3100" dirty="0">
                <a:latin typeface="Bookman Old Style" panose="02050604050505020204" pitchFamily="18" charset="0"/>
              </a:rPr>
              <a:t>Draw all orders on the Faithful Purser of his assembly when ordered by the Supreme COUNCIL, vice supreme MASTER, DISTRICT MASTER, his local assembly, board of trustees or Faithful Navigator for the payment of all claims or demands against his assembly, which orders shall be signed by him and countersigned by the Faithful Navigator.    </a:t>
            </a:r>
            <a:r>
              <a:rPr lang="en-US" sz="3200" dirty="0">
                <a:latin typeface="Bookman Old Style" panose="02050604050505020204" pitchFamily="18" charset="0"/>
              </a:rPr>
              <a:t>(</a:t>
            </a:r>
            <a:r>
              <a:rPr lang="en-US" sz="3200" u="sng" dirty="0">
                <a:latin typeface="Bookman Old Style" panose="02050604050505020204" pitchFamily="18" charset="0"/>
              </a:rPr>
              <a:t>Member Management</a:t>
            </a:r>
            <a:r>
              <a:rPr lang="en-US" sz="3200" dirty="0">
                <a:latin typeface="Bookman Old Style" panose="02050604050505020204" pitchFamily="18" charset="0"/>
              </a:rPr>
              <a:t>)</a:t>
            </a:r>
            <a:br>
              <a:rPr lang="en-US" sz="3200" dirty="0">
                <a:latin typeface="Bookman Old Style" panose="02050604050505020204" pitchFamily="18" charset="0"/>
              </a:rPr>
            </a:br>
            <a:br>
              <a:rPr lang="en-US" sz="3100" dirty="0">
                <a:latin typeface="Bookman Old Style" panose="02050604050505020204" pitchFamily="18" charset="0"/>
              </a:rPr>
            </a:br>
            <a:endParaRPr lang="en-US" sz="3100" dirty="0">
              <a:latin typeface="Bookman Old Style" panose="02050604050505020204" pitchFamily="18" charset="0"/>
            </a:endParaRPr>
          </a:p>
        </p:txBody>
      </p:sp>
      <p:sp>
        <p:nvSpPr>
          <p:cNvPr id="3" name="Rectangle 2">
            <a:extLst>
              <a:ext uri="{FF2B5EF4-FFF2-40B4-BE49-F238E27FC236}">
                <a16:creationId xmlns:a16="http://schemas.microsoft.com/office/drawing/2014/main" id="{1A998BAA-2818-48E9-91C0-6D1229C93156}"/>
              </a:ext>
            </a:extLst>
          </p:cNvPr>
          <p:cNvSpPr/>
          <p:nvPr/>
        </p:nvSpPr>
        <p:spPr>
          <a:xfrm>
            <a:off x="91440" y="6406634"/>
            <a:ext cx="594361" cy="369332"/>
          </a:xfrm>
          <a:prstGeom prst="rect">
            <a:avLst/>
          </a:prstGeom>
        </p:spPr>
        <p:txBody>
          <a:bodyPr wrap="square">
            <a:spAutoFit/>
          </a:bodyPr>
          <a:lstStyle/>
          <a:p>
            <a:pPr algn="ctr"/>
            <a:r>
              <a:rPr lang="en-US" dirty="0"/>
              <a:t>28</a:t>
            </a:r>
          </a:p>
        </p:txBody>
      </p:sp>
    </p:spTree>
    <p:extLst>
      <p:ext uri="{BB962C8B-B14F-4D97-AF65-F5344CB8AC3E}">
        <p14:creationId xmlns:p14="http://schemas.microsoft.com/office/powerpoint/2010/main" val="23715172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E7AD2-B87B-4B61-86E1-E0B7040CAFFE}"/>
              </a:ext>
            </a:extLst>
          </p:cNvPr>
          <p:cNvSpPr>
            <a:spLocks noGrp="1"/>
          </p:cNvSpPr>
          <p:nvPr>
            <p:ph type="title"/>
          </p:nvPr>
        </p:nvSpPr>
        <p:spPr>
          <a:xfrm>
            <a:off x="685801" y="609600"/>
            <a:ext cx="10779980" cy="5672328"/>
          </a:xfrm>
        </p:spPr>
        <p:txBody>
          <a:bodyPr>
            <a:normAutofit fontScale="90000"/>
          </a:bodyPr>
          <a:lstStyle/>
          <a:p>
            <a:r>
              <a:rPr lang="en-US" sz="5300" dirty="0">
                <a:solidFill>
                  <a:srgbClr val="FFC000"/>
                </a:solidFill>
                <a:latin typeface="Bookman Old Style" panose="02050604050505020204" pitchFamily="18" charset="0"/>
              </a:rPr>
              <a:t>NOTIFY SUPREME COUNCIL OF MEMBERSHIP TRANSACTIONS:</a:t>
            </a:r>
            <a:br>
              <a:rPr lang="en-US" sz="5300" dirty="0">
                <a:solidFill>
                  <a:srgbClr val="FFC000"/>
                </a:solidFill>
                <a:latin typeface="Bookman Old Style" panose="02050604050505020204" pitchFamily="18" charset="0"/>
              </a:rPr>
            </a:br>
            <a:br>
              <a:rPr lang="en-US" dirty="0">
                <a:solidFill>
                  <a:srgbClr val="FFC000"/>
                </a:solidFill>
              </a:rPr>
            </a:br>
            <a:r>
              <a:rPr lang="en-US" sz="3100" dirty="0">
                <a:latin typeface="Bookman Old Style" panose="02050604050505020204" pitchFamily="18" charset="0"/>
              </a:rPr>
              <a:t>Notify the Supreme COUNCIL promptly of members  suspended, expelled, </a:t>
            </a:r>
            <a:r>
              <a:rPr lang="en-US" sz="3100" u="sng" dirty="0">
                <a:latin typeface="Bookman Old Style" panose="02050604050505020204" pitchFamily="18" charset="0"/>
              </a:rPr>
              <a:t>deceased</a:t>
            </a:r>
            <a:r>
              <a:rPr lang="en-US" sz="3100" dirty="0">
                <a:latin typeface="Bookman Old Style" panose="02050604050505020204" pitchFamily="18" charset="0"/>
              </a:rPr>
              <a:t>, readmitted, transferred into the assembly, etc., on the Form 4 Membership Document. </a:t>
            </a:r>
            <a:r>
              <a:rPr lang="en-US" sz="3100" u="sng" dirty="0">
                <a:latin typeface="Bookman Old Style" panose="02050604050505020204" pitchFamily="18" charset="0"/>
              </a:rPr>
              <a:t>Data changes can be reported through Member Management</a:t>
            </a:r>
            <a:r>
              <a:rPr lang="en-US" sz="3100" dirty="0">
                <a:latin typeface="Bookman Old Style" panose="02050604050505020204" pitchFamily="18" charset="0"/>
              </a:rPr>
              <a:t>. MASTER NOTIFIES SUPREME COUNCIL OF NEW MEMBERS INSTALLED. </a:t>
            </a:r>
            <a:r>
              <a:rPr lang="en-US" sz="2200" dirty="0">
                <a:latin typeface="Bookman Old Style" panose="02050604050505020204" pitchFamily="18" charset="0"/>
              </a:rPr>
              <a:t>(After exemplification)</a:t>
            </a:r>
            <a:br>
              <a:rPr lang="en-US" sz="3100" dirty="0">
                <a:latin typeface="Bookman Old Style" panose="02050604050505020204" pitchFamily="18" charset="0"/>
              </a:rPr>
            </a:br>
            <a:endParaRPr lang="en-US" sz="3100" dirty="0">
              <a:latin typeface="Bookman Old Style" panose="02050604050505020204" pitchFamily="18" charset="0"/>
            </a:endParaRPr>
          </a:p>
        </p:txBody>
      </p:sp>
      <p:sp>
        <p:nvSpPr>
          <p:cNvPr id="3" name="Rectangle 2">
            <a:extLst>
              <a:ext uri="{FF2B5EF4-FFF2-40B4-BE49-F238E27FC236}">
                <a16:creationId xmlns:a16="http://schemas.microsoft.com/office/drawing/2014/main" id="{4F6076D6-61CD-4671-A447-FBF83BF2E263}"/>
              </a:ext>
            </a:extLst>
          </p:cNvPr>
          <p:cNvSpPr/>
          <p:nvPr/>
        </p:nvSpPr>
        <p:spPr>
          <a:xfrm>
            <a:off x="148788" y="6383774"/>
            <a:ext cx="418704" cy="369332"/>
          </a:xfrm>
          <a:prstGeom prst="rect">
            <a:avLst/>
          </a:prstGeom>
        </p:spPr>
        <p:txBody>
          <a:bodyPr wrap="none">
            <a:spAutoFit/>
          </a:bodyPr>
          <a:lstStyle/>
          <a:p>
            <a:pPr algn="ctr"/>
            <a:r>
              <a:rPr lang="en-US" dirty="0"/>
              <a:t>29</a:t>
            </a:r>
          </a:p>
        </p:txBody>
      </p:sp>
    </p:spTree>
    <p:extLst>
      <p:ext uri="{BB962C8B-B14F-4D97-AF65-F5344CB8AC3E}">
        <p14:creationId xmlns:p14="http://schemas.microsoft.com/office/powerpoint/2010/main" val="338927827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AD94FA8-98B9-4984-BEA8-9EC6242F904A}"/>
              </a:ext>
            </a:extLst>
          </p:cNvPr>
          <p:cNvSpPr>
            <a:spLocks noGrp="1"/>
          </p:cNvSpPr>
          <p:nvPr>
            <p:ph type="subTitle" idx="1"/>
          </p:nvPr>
        </p:nvSpPr>
        <p:spPr>
          <a:xfrm>
            <a:off x="2952750" y="2686050"/>
            <a:ext cx="9144000" cy="3390900"/>
          </a:xfrm>
        </p:spPr>
        <p:txBody>
          <a:bodyPr/>
          <a:lstStyle/>
          <a:p>
            <a:pPr algn="ctr"/>
            <a:r>
              <a:rPr lang="en-US" sz="5400" dirty="0">
                <a:solidFill>
                  <a:srgbClr val="FFC000"/>
                </a:solidFill>
                <a:effectLst>
                  <a:outerShdw blurRad="38100" dist="38100" dir="2700000" algn="tl">
                    <a:srgbClr val="FFFFFF"/>
                  </a:outerShdw>
                </a:effectLst>
                <a:latin typeface="Bookman Old Style" panose="02050604050505020204" pitchFamily="18" charset="0"/>
              </a:rPr>
              <a:t>FAITHFUL COMPTROLLER</a:t>
            </a:r>
            <a:br>
              <a:rPr lang="en-US" sz="5400" dirty="0">
                <a:solidFill>
                  <a:srgbClr val="FFC000"/>
                </a:solidFill>
                <a:effectLst>
                  <a:outerShdw blurRad="38100" dist="38100" dir="2700000" algn="tl">
                    <a:srgbClr val="FFFFFF"/>
                  </a:outerShdw>
                </a:effectLst>
                <a:latin typeface="Bookman Old Style" panose="02050604050505020204" pitchFamily="18" charset="0"/>
              </a:rPr>
            </a:br>
            <a:r>
              <a:rPr lang="en-US" sz="5400" dirty="0">
                <a:solidFill>
                  <a:srgbClr val="FFC000"/>
                </a:solidFill>
                <a:effectLst>
                  <a:outerShdw blurRad="38100" dist="38100" dir="2700000" algn="tl">
                    <a:srgbClr val="FFFFFF"/>
                  </a:outerShdw>
                </a:effectLst>
                <a:latin typeface="Bookman Old Style" panose="02050604050505020204" pitchFamily="18" charset="0"/>
              </a:rPr>
              <a:t>Training</a:t>
            </a:r>
            <a:br>
              <a:rPr lang="en-US" sz="5400" dirty="0">
                <a:solidFill>
                  <a:srgbClr val="FFC000"/>
                </a:solidFill>
                <a:effectLst>
                  <a:outerShdw blurRad="38100" dist="38100" dir="2700000" algn="tl">
                    <a:srgbClr val="FFFFFF"/>
                  </a:outerShdw>
                </a:effectLst>
                <a:latin typeface="Bookman Old Style" panose="02050604050505020204" pitchFamily="18" charset="0"/>
              </a:rPr>
            </a:br>
            <a:endParaRPr lang="en-US" dirty="0">
              <a:solidFill>
                <a:srgbClr val="FFC000"/>
              </a:solidFill>
              <a:latin typeface="Bookman Old Style" panose="02050604050505020204" pitchFamily="18" charset="0"/>
            </a:endParaRPr>
          </a:p>
        </p:txBody>
      </p:sp>
      <p:pic>
        <p:nvPicPr>
          <p:cNvPr id="4" name="Picture 3">
            <a:extLst>
              <a:ext uri="{FF2B5EF4-FFF2-40B4-BE49-F238E27FC236}">
                <a16:creationId xmlns:a16="http://schemas.microsoft.com/office/drawing/2014/main" id="{5A007744-2270-441C-B5EC-43CA6A572A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00" y="504825"/>
            <a:ext cx="3473450" cy="3647122"/>
          </a:xfrm>
          <a:prstGeom prst="rect">
            <a:avLst/>
          </a:prstGeom>
        </p:spPr>
      </p:pic>
      <p:sp>
        <p:nvSpPr>
          <p:cNvPr id="2" name="Rectangle 1">
            <a:extLst>
              <a:ext uri="{FF2B5EF4-FFF2-40B4-BE49-F238E27FC236}">
                <a16:creationId xmlns:a16="http://schemas.microsoft.com/office/drawing/2014/main" id="{87AA2F05-940A-475D-81D4-C4BA67B1A2B4}"/>
              </a:ext>
            </a:extLst>
          </p:cNvPr>
          <p:cNvSpPr/>
          <p:nvPr/>
        </p:nvSpPr>
        <p:spPr>
          <a:xfrm>
            <a:off x="83127" y="6412675"/>
            <a:ext cx="356260" cy="369332"/>
          </a:xfrm>
          <a:prstGeom prst="rect">
            <a:avLst/>
          </a:prstGeom>
        </p:spPr>
        <p:txBody>
          <a:bodyPr wrap="square">
            <a:spAutoFit/>
          </a:bodyPr>
          <a:lstStyle/>
          <a:p>
            <a:pPr algn="ctr"/>
            <a:r>
              <a:rPr lang="en-US" dirty="0"/>
              <a:t>3</a:t>
            </a:r>
          </a:p>
        </p:txBody>
      </p:sp>
    </p:spTree>
    <p:extLst>
      <p:ext uri="{BB962C8B-B14F-4D97-AF65-F5344CB8AC3E}">
        <p14:creationId xmlns:p14="http://schemas.microsoft.com/office/powerpoint/2010/main" val="2288896708"/>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C3DFF-A0D3-48FF-980D-C01B89C02564}"/>
              </a:ext>
            </a:extLst>
          </p:cNvPr>
          <p:cNvSpPr>
            <a:spLocks noGrp="1"/>
          </p:cNvSpPr>
          <p:nvPr>
            <p:ph type="title"/>
          </p:nvPr>
        </p:nvSpPr>
        <p:spPr>
          <a:xfrm>
            <a:off x="685801" y="609600"/>
            <a:ext cx="10787931" cy="5218706"/>
          </a:xfrm>
        </p:spPr>
        <p:txBody>
          <a:bodyPr>
            <a:normAutofit/>
          </a:bodyPr>
          <a:lstStyle/>
          <a:p>
            <a:r>
              <a:rPr lang="en-US" sz="4800" dirty="0">
                <a:solidFill>
                  <a:srgbClr val="FFC000"/>
                </a:solidFill>
                <a:latin typeface="Bookman Old Style" panose="02050604050505020204" pitchFamily="18" charset="0"/>
              </a:rPr>
              <a:t>NOTIFY CANDIDATE’S Faithful Navigator:</a:t>
            </a:r>
            <a:br>
              <a:rPr lang="en-US" sz="4800" dirty="0">
                <a:solidFill>
                  <a:srgbClr val="FFC000"/>
                </a:solidFill>
                <a:latin typeface="Bookman Old Style" panose="02050604050505020204" pitchFamily="18" charset="0"/>
              </a:rPr>
            </a:br>
            <a:br>
              <a:rPr lang="en-US" dirty="0">
                <a:solidFill>
                  <a:srgbClr val="FFC000"/>
                </a:solidFill>
              </a:rPr>
            </a:br>
            <a:r>
              <a:rPr lang="en-US" sz="2800" dirty="0">
                <a:latin typeface="Bookman Old Style" panose="02050604050505020204" pitchFamily="18" charset="0"/>
              </a:rPr>
              <a:t>When a candidate receives degrees in a assembly of which he is not a member, the FAITHFUL COMPTROLLER thereof shall notify the Faithful Navigator of said candidate’s assembly.</a:t>
            </a:r>
            <a:br>
              <a:rPr lang="en-US" sz="2800" dirty="0">
                <a:latin typeface="Bookman Old Style" panose="02050604050505020204" pitchFamily="18" charset="0"/>
              </a:rPr>
            </a:br>
            <a:endParaRPr lang="en-US" sz="2800" dirty="0">
              <a:latin typeface="Bookman Old Style" panose="02050604050505020204" pitchFamily="18" charset="0"/>
            </a:endParaRPr>
          </a:p>
        </p:txBody>
      </p:sp>
      <p:sp>
        <p:nvSpPr>
          <p:cNvPr id="3" name="Rectangle 2">
            <a:extLst>
              <a:ext uri="{FF2B5EF4-FFF2-40B4-BE49-F238E27FC236}">
                <a16:creationId xmlns:a16="http://schemas.microsoft.com/office/drawing/2014/main" id="{4A4CEDF7-DA45-46D0-8702-C2589070BB36}"/>
              </a:ext>
            </a:extLst>
          </p:cNvPr>
          <p:cNvSpPr/>
          <p:nvPr/>
        </p:nvSpPr>
        <p:spPr>
          <a:xfrm>
            <a:off x="57348" y="6429494"/>
            <a:ext cx="418704" cy="369332"/>
          </a:xfrm>
          <a:prstGeom prst="rect">
            <a:avLst/>
          </a:prstGeom>
        </p:spPr>
        <p:txBody>
          <a:bodyPr wrap="none">
            <a:spAutoFit/>
          </a:bodyPr>
          <a:lstStyle/>
          <a:p>
            <a:pPr algn="ctr"/>
            <a:r>
              <a:rPr lang="en-US" dirty="0"/>
              <a:t>30</a:t>
            </a:r>
          </a:p>
        </p:txBody>
      </p:sp>
    </p:spTree>
    <p:extLst>
      <p:ext uri="{BB962C8B-B14F-4D97-AF65-F5344CB8AC3E}">
        <p14:creationId xmlns:p14="http://schemas.microsoft.com/office/powerpoint/2010/main" val="31573004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71E00-A79A-4FC7-B43E-9ED437947C95}"/>
              </a:ext>
            </a:extLst>
          </p:cNvPr>
          <p:cNvSpPr>
            <a:spLocks noGrp="1"/>
          </p:cNvSpPr>
          <p:nvPr>
            <p:ph type="title"/>
          </p:nvPr>
        </p:nvSpPr>
        <p:spPr>
          <a:xfrm>
            <a:off x="685801" y="922350"/>
            <a:ext cx="10756126" cy="3713259"/>
          </a:xfrm>
        </p:spPr>
        <p:txBody>
          <a:bodyPr>
            <a:normAutofit fontScale="90000"/>
          </a:bodyPr>
          <a:lstStyle/>
          <a:p>
            <a:r>
              <a:rPr lang="en-US" sz="4800" dirty="0">
                <a:solidFill>
                  <a:srgbClr val="FFC000"/>
                </a:solidFill>
                <a:latin typeface="Bookman Old Style" panose="02050604050505020204" pitchFamily="18" charset="0"/>
              </a:rPr>
              <a:t>MAINTAIN assembly SEAL:</a:t>
            </a:r>
            <a:br>
              <a:rPr lang="en-US" sz="4800" dirty="0">
                <a:solidFill>
                  <a:srgbClr val="FFC000"/>
                </a:solidFill>
                <a:latin typeface="Bookman Old Style" panose="02050604050505020204" pitchFamily="18" charset="0"/>
              </a:rPr>
            </a:br>
            <a:br>
              <a:rPr lang="en-US" sz="4000" dirty="0">
                <a:solidFill>
                  <a:srgbClr val="FFC000"/>
                </a:solidFill>
              </a:rPr>
            </a:br>
            <a:r>
              <a:rPr lang="en-US" sz="3100" dirty="0">
                <a:latin typeface="Bookman Old Style" panose="02050604050505020204" pitchFamily="18" charset="0"/>
              </a:rPr>
              <a:t>Keep the seal of the assembly and affix the same to all proper papers, etc.  (Membership Cards)</a:t>
            </a:r>
            <a:br>
              <a:rPr lang="en-US" sz="3100" dirty="0">
                <a:latin typeface="Bookman Old Style" panose="02050604050505020204" pitchFamily="18" charset="0"/>
              </a:rPr>
            </a:br>
            <a:br>
              <a:rPr lang="en-US" sz="3100" dirty="0">
                <a:latin typeface="Bookman Old Style" panose="02050604050505020204" pitchFamily="18" charset="0"/>
              </a:rPr>
            </a:br>
            <a:endParaRPr lang="en-US" sz="3100" dirty="0">
              <a:latin typeface="Bookman Old Style" panose="02050604050505020204" pitchFamily="18" charset="0"/>
            </a:endParaRPr>
          </a:p>
        </p:txBody>
      </p:sp>
      <p:pic>
        <p:nvPicPr>
          <p:cNvPr id="4" name="Picture 3">
            <a:extLst>
              <a:ext uri="{FF2B5EF4-FFF2-40B4-BE49-F238E27FC236}">
                <a16:creationId xmlns:a16="http://schemas.microsoft.com/office/drawing/2014/main" id="{07C83BCC-4848-43A9-BF12-509ECFAE8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801" y="3549705"/>
            <a:ext cx="3112517" cy="3022600"/>
          </a:xfrm>
          <a:prstGeom prst="rect">
            <a:avLst/>
          </a:prstGeom>
        </p:spPr>
      </p:pic>
      <p:sp>
        <p:nvSpPr>
          <p:cNvPr id="5" name="Rectangle: Rounded Corners 4">
            <a:extLst>
              <a:ext uri="{FF2B5EF4-FFF2-40B4-BE49-F238E27FC236}">
                <a16:creationId xmlns:a16="http://schemas.microsoft.com/office/drawing/2014/main" id="{700400CC-723A-420D-9EC6-E7C419539199}"/>
              </a:ext>
            </a:extLst>
          </p:cNvPr>
          <p:cNvSpPr/>
          <p:nvPr/>
        </p:nvSpPr>
        <p:spPr>
          <a:xfrm>
            <a:off x="5054885" y="5486400"/>
            <a:ext cx="2034283" cy="4492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K OF C</a:t>
            </a:r>
          </a:p>
        </p:txBody>
      </p:sp>
      <p:sp>
        <p:nvSpPr>
          <p:cNvPr id="6" name="Rectangle: Rounded Corners 5">
            <a:extLst>
              <a:ext uri="{FF2B5EF4-FFF2-40B4-BE49-F238E27FC236}">
                <a16:creationId xmlns:a16="http://schemas.microsoft.com/office/drawing/2014/main" id="{EC174663-71A1-4816-97C1-7056279C2AA4}"/>
              </a:ext>
            </a:extLst>
          </p:cNvPr>
          <p:cNvSpPr/>
          <p:nvPr/>
        </p:nvSpPr>
        <p:spPr>
          <a:xfrm>
            <a:off x="5054885" y="4058293"/>
            <a:ext cx="2034283" cy="11404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2"/>
                </a:solidFill>
              </a:rPr>
              <a:t>YOUR</a:t>
            </a:r>
          </a:p>
          <a:p>
            <a:pPr algn="ctr"/>
            <a:r>
              <a:rPr lang="en-US" sz="2800" dirty="0">
                <a:solidFill>
                  <a:schemeClr val="bg2"/>
                </a:solidFill>
              </a:rPr>
              <a:t>ASSEMBLY</a:t>
            </a:r>
          </a:p>
        </p:txBody>
      </p:sp>
      <p:sp>
        <p:nvSpPr>
          <p:cNvPr id="3" name="Rectangle 2">
            <a:extLst>
              <a:ext uri="{FF2B5EF4-FFF2-40B4-BE49-F238E27FC236}">
                <a16:creationId xmlns:a16="http://schemas.microsoft.com/office/drawing/2014/main" id="{5587AA43-71D4-4279-8D3E-4162A78EB4BB}"/>
              </a:ext>
            </a:extLst>
          </p:cNvPr>
          <p:cNvSpPr/>
          <p:nvPr/>
        </p:nvSpPr>
        <p:spPr>
          <a:xfrm>
            <a:off x="141168" y="6387639"/>
            <a:ext cx="418704" cy="369332"/>
          </a:xfrm>
          <a:prstGeom prst="rect">
            <a:avLst/>
          </a:prstGeom>
        </p:spPr>
        <p:txBody>
          <a:bodyPr wrap="none">
            <a:spAutoFit/>
          </a:bodyPr>
          <a:lstStyle/>
          <a:p>
            <a:pPr algn="ctr"/>
            <a:r>
              <a:rPr lang="en-US" dirty="0"/>
              <a:t>31</a:t>
            </a:r>
          </a:p>
        </p:txBody>
      </p:sp>
    </p:spTree>
    <p:extLst>
      <p:ext uri="{BB962C8B-B14F-4D97-AF65-F5344CB8AC3E}">
        <p14:creationId xmlns:p14="http://schemas.microsoft.com/office/powerpoint/2010/main" val="3790837631"/>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97A34-B384-40E9-A093-74C7D50D63D7}"/>
              </a:ext>
            </a:extLst>
          </p:cNvPr>
          <p:cNvSpPr>
            <a:spLocks noGrp="1"/>
          </p:cNvSpPr>
          <p:nvPr>
            <p:ph type="title"/>
          </p:nvPr>
        </p:nvSpPr>
        <p:spPr>
          <a:xfrm>
            <a:off x="685801" y="609600"/>
            <a:ext cx="10724321" cy="4185037"/>
          </a:xfrm>
        </p:spPr>
        <p:txBody>
          <a:bodyPr>
            <a:normAutofit/>
          </a:bodyPr>
          <a:lstStyle/>
          <a:p>
            <a:r>
              <a:rPr lang="en-US" sz="4800" dirty="0">
                <a:solidFill>
                  <a:srgbClr val="FFC000"/>
                </a:solidFill>
                <a:latin typeface="Bookman Old Style" panose="02050604050505020204" pitchFamily="18" charset="0"/>
              </a:rPr>
              <a:t>OTHER DUTIES:</a:t>
            </a:r>
            <a:br>
              <a:rPr lang="en-US" sz="4800" dirty="0">
                <a:solidFill>
                  <a:srgbClr val="FFC000"/>
                </a:solidFill>
                <a:latin typeface="Bookman Old Style" panose="02050604050505020204" pitchFamily="18" charset="0"/>
              </a:rPr>
            </a:br>
            <a:br>
              <a:rPr lang="en-US" sz="4000" dirty="0">
                <a:solidFill>
                  <a:srgbClr val="FFC000"/>
                </a:solidFill>
              </a:rPr>
            </a:br>
            <a:r>
              <a:rPr lang="en-US" sz="2800" dirty="0">
                <a:latin typeface="Bookman Old Style" panose="02050604050505020204" pitchFamily="18" charset="0"/>
              </a:rPr>
              <a:t>Perform all other acts required by the Laws of his assembly and the Order and the Rules of the Board of Directors.</a:t>
            </a:r>
            <a:br>
              <a:rPr lang="en-US" sz="2800" dirty="0">
                <a:latin typeface="Bookman Old Style" panose="02050604050505020204" pitchFamily="18" charset="0"/>
              </a:rPr>
            </a:br>
            <a:endParaRPr lang="en-US" sz="2800" dirty="0">
              <a:latin typeface="Bookman Old Style" panose="02050604050505020204" pitchFamily="18" charset="0"/>
            </a:endParaRPr>
          </a:p>
        </p:txBody>
      </p:sp>
      <p:pic>
        <p:nvPicPr>
          <p:cNvPr id="4" name="Picture 3">
            <a:extLst>
              <a:ext uri="{FF2B5EF4-FFF2-40B4-BE49-F238E27FC236}">
                <a16:creationId xmlns:a16="http://schemas.microsoft.com/office/drawing/2014/main" id="{1EA94615-FE10-4E43-B83F-7B95C398FA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878" y="3724275"/>
            <a:ext cx="2367173" cy="2362200"/>
          </a:xfrm>
          <a:prstGeom prst="rect">
            <a:avLst/>
          </a:prstGeom>
        </p:spPr>
      </p:pic>
      <p:sp>
        <p:nvSpPr>
          <p:cNvPr id="3" name="Rectangle 2">
            <a:extLst>
              <a:ext uri="{FF2B5EF4-FFF2-40B4-BE49-F238E27FC236}">
                <a16:creationId xmlns:a16="http://schemas.microsoft.com/office/drawing/2014/main" id="{3A4637BA-E92B-4B1F-9518-6F233000990C}"/>
              </a:ext>
            </a:extLst>
          </p:cNvPr>
          <p:cNvSpPr/>
          <p:nvPr/>
        </p:nvSpPr>
        <p:spPr>
          <a:xfrm>
            <a:off x="95448" y="6406634"/>
            <a:ext cx="418704" cy="369332"/>
          </a:xfrm>
          <a:prstGeom prst="rect">
            <a:avLst/>
          </a:prstGeom>
        </p:spPr>
        <p:txBody>
          <a:bodyPr wrap="none">
            <a:spAutoFit/>
          </a:bodyPr>
          <a:lstStyle/>
          <a:p>
            <a:pPr algn="ctr"/>
            <a:r>
              <a:rPr lang="en-US" dirty="0"/>
              <a:t>32</a:t>
            </a:r>
          </a:p>
        </p:txBody>
      </p:sp>
    </p:spTree>
    <p:extLst>
      <p:ext uri="{BB962C8B-B14F-4D97-AF65-F5344CB8AC3E}">
        <p14:creationId xmlns:p14="http://schemas.microsoft.com/office/powerpoint/2010/main" val="9809286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g7750787\AppData\Local\Microsoft\Windows\Temporary Internet Files\Content.IE5\NWRT7592\MC900383308[1].wmf">
            <a:extLst>
              <a:ext uri="{FF2B5EF4-FFF2-40B4-BE49-F238E27FC236}">
                <a16:creationId xmlns:a16="http://schemas.microsoft.com/office/drawing/2014/main" id="{7154DAD9-F3D4-4A30-ADAB-E78A5AE462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5957" y="3789090"/>
            <a:ext cx="3581078" cy="22859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7750787\AppData\Local\Microsoft\Windows\Temporary Internet Files\Content.IE5\7IWP0KFQ\MC900434403[1].wmf">
            <a:extLst>
              <a:ext uri="{FF2B5EF4-FFF2-40B4-BE49-F238E27FC236}">
                <a16:creationId xmlns:a16="http://schemas.microsoft.com/office/drawing/2014/main" id="{384473D8-E0AF-455D-9BBC-7B77583018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590" y="251586"/>
            <a:ext cx="2667000" cy="37362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g7750787\AppData\Local\Microsoft\Windows\Temporary Internet Files\Content.IE5\WODZKQ09\MC900078622[1].wmf">
            <a:extLst>
              <a:ext uri="{FF2B5EF4-FFF2-40B4-BE49-F238E27FC236}">
                <a16:creationId xmlns:a16="http://schemas.microsoft.com/office/drawing/2014/main" id="{7FE6B491-CEED-4C48-9A2C-50E4265DE0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07035" y="400156"/>
            <a:ext cx="1857375" cy="39957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g7750787\AppData\Local\Microsoft\Windows\Temporary Internet Files\Content.IE5\QOPLHY9O\MM900178141[1].gif">
            <a:extLst>
              <a:ext uri="{FF2B5EF4-FFF2-40B4-BE49-F238E27FC236}">
                <a16:creationId xmlns:a16="http://schemas.microsoft.com/office/drawing/2014/main" id="{3C806C3D-3BF0-4B46-AADD-F532499F621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99268" y="4395894"/>
            <a:ext cx="1690977" cy="18600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g7750787\AppData\Local\Microsoft\Windows\Temporary Internet Files\Content.IE5\XTBIWLZK\MC900371076[1].wmf">
            <a:extLst>
              <a:ext uri="{FF2B5EF4-FFF2-40B4-BE49-F238E27FC236}">
                <a16:creationId xmlns:a16="http://schemas.microsoft.com/office/drawing/2014/main" id="{678947EA-626A-4F16-B2DE-B2FAC9C892C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55173" y="4863549"/>
            <a:ext cx="1262900" cy="16804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73AB461-1F5C-4B9C-BF19-A63ED6D15AED}"/>
              </a:ext>
            </a:extLst>
          </p:cNvPr>
          <p:cNvSpPr/>
          <p:nvPr/>
        </p:nvSpPr>
        <p:spPr>
          <a:xfrm>
            <a:off x="103068" y="6429494"/>
            <a:ext cx="418704" cy="369332"/>
          </a:xfrm>
          <a:prstGeom prst="rect">
            <a:avLst/>
          </a:prstGeom>
        </p:spPr>
        <p:txBody>
          <a:bodyPr wrap="none">
            <a:spAutoFit/>
          </a:bodyPr>
          <a:lstStyle/>
          <a:p>
            <a:pPr algn="ctr"/>
            <a:r>
              <a:rPr lang="en-US" dirty="0"/>
              <a:t>33</a:t>
            </a:r>
          </a:p>
        </p:txBody>
      </p:sp>
    </p:spTree>
    <p:extLst>
      <p:ext uri="{BB962C8B-B14F-4D97-AF65-F5344CB8AC3E}">
        <p14:creationId xmlns:p14="http://schemas.microsoft.com/office/powerpoint/2010/main" val="2081872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75F8D5-B9DC-4FEC-B3A0-E8B385E8F591}"/>
              </a:ext>
            </a:extLst>
          </p:cNvPr>
          <p:cNvSpPr>
            <a:spLocks noGrp="1"/>
          </p:cNvSpPr>
          <p:nvPr>
            <p:ph idx="1"/>
          </p:nvPr>
        </p:nvSpPr>
        <p:spPr>
          <a:xfrm>
            <a:off x="1111382" y="2257425"/>
            <a:ext cx="9645651" cy="4410075"/>
          </a:xfrm>
        </p:spPr>
        <p:txBody>
          <a:bodyPr>
            <a:normAutofit/>
          </a:bodyPr>
          <a:lstStyle/>
          <a:p>
            <a:pPr marL="0" indent="0" algn="ctr">
              <a:buNone/>
            </a:pPr>
            <a:r>
              <a:rPr lang="en-US" sz="5400" dirty="0">
                <a:solidFill>
                  <a:srgbClr val="FFCC00"/>
                </a:solidFill>
                <a:effectLst>
                  <a:outerShdw blurRad="38100" dist="38100" dir="2700000" algn="tl">
                    <a:srgbClr val="FFFFFF"/>
                  </a:outerShdw>
                </a:effectLst>
                <a:latin typeface="Bookman Old Style" panose="02050604050505020204" pitchFamily="18" charset="0"/>
              </a:rPr>
              <a:t>Purser – Trustees</a:t>
            </a:r>
            <a:br>
              <a:rPr lang="en-US" sz="5400" dirty="0">
                <a:solidFill>
                  <a:srgbClr val="FFCC00"/>
                </a:solidFill>
                <a:effectLst>
                  <a:outerShdw blurRad="38100" dist="38100" dir="2700000" algn="tl">
                    <a:srgbClr val="FFFFFF"/>
                  </a:outerShdw>
                </a:effectLst>
                <a:latin typeface="Bookman Old Style" panose="02050604050505020204" pitchFamily="18" charset="0"/>
              </a:rPr>
            </a:br>
            <a:r>
              <a:rPr lang="en-US" sz="5400" dirty="0">
                <a:solidFill>
                  <a:srgbClr val="FFCC00"/>
                </a:solidFill>
                <a:effectLst>
                  <a:outerShdw blurRad="38100" dist="38100" dir="2700000" algn="tl">
                    <a:srgbClr val="FFFFFF"/>
                  </a:outerShdw>
                </a:effectLst>
                <a:latin typeface="Bookman Old Style" panose="02050604050505020204" pitchFamily="18" charset="0"/>
              </a:rPr>
              <a:t>Training</a:t>
            </a:r>
            <a:br>
              <a:rPr lang="en-US" sz="5400" dirty="0">
                <a:solidFill>
                  <a:srgbClr val="FFCC00"/>
                </a:solidFill>
                <a:effectLst>
                  <a:outerShdw blurRad="38100" dist="38100" dir="2700000" algn="tl">
                    <a:srgbClr val="FFFFFF"/>
                  </a:outerShdw>
                </a:effectLst>
                <a:latin typeface="Bookman Old Style" panose="02050604050505020204" pitchFamily="18" charset="0"/>
              </a:rPr>
            </a:br>
            <a:r>
              <a:rPr lang="en-US" sz="5400" dirty="0">
                <a:solidFill>
                  <a:srgbClr val="FFCC00"/>
                </a:solidFill>
                <a:effectLst>
                  <a:outerShdw blurRad="38100" dist="38100" dir="2700000" algn="tl">
                    <a:srgbClr val="FFFFFF"/>
                  </a:outerShdw>
                </a:effectLst>
                <a:latin typeface="Bookman Old Style" panose="02050604050505020204" pitchFamily="18" charset="0"/>
              </a:rPr>
              <a:t>2018</a:t>
            </a:r>
            <a:endParaRPr lang="en-US" sz="5400" dirty="0">
              <a:latin typeface="Bookman Old Style" panose="02050604050505020204" pitchFamily="18" charset="0"/>
            </a:endParaRPr>
          </a:p>
        </p:txBody>
      </p:sp>
      <p:pic>
        <p:nvPicPr>
          <p:cNvPr id="4" name="Picture 3">
            <a:extLst>
              <a:ext uri="{FF2B5EF4-FFF2-40B4-BE49-F238E27FC236}">
                <a16:creationId xmlns:a16="http://schemas.microsoft.com/office/drawing/2014/main" id="{BF272F93-DF9D-4B41-B563-7FF4D8D20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590" y="342900"/>
            <a:ext cx="2363660" cy="2409825"/>
          </a:xfrm>
          <a:prstGeom prst="rect">
            <a:avLst/>
          </a:prstGeom>
        </p:spPr>
      </p:pic>
      <p:sp>
        <p:nvSpPr>
          <p:cNvPr id="2" name="Rectangle 1">
            <a:extLst>
              <a:ext uri="{FF2B5EF4-FFF2-40B4-BE49-F238E27FC236}">
                <a16:creationId xmlns:a16="http://schemas.microsoft.com/office/drawing/2014/main" id="{3F201137-AA19-40AC-999C-DEA3DEAA8B66}"/>
              </a:ext>
            </a:extLst>
          </p:cNvPr>
          <p:cNvSpPr/>
          <p:nvPr/>
        </p:nvSpPr>
        <p:spPr>
          <a:xfrm>
            <a:off x="72588" y="6429494"/>
            <a:ext cx="418704" cy="369332"/>
          </a:xfrm>
          <a:prstGeom prst="rect">
            <a:avLst/>
          </a:prstGeom>
        </p:spPr>
        <p:txBody>
          <a:bodyPr wrap="none">
            <a:spAutoFit/>
          </a:bodyPr>
          <a:lstStyle/>
          <a:p>
            <a:pPr algn="ctr"/>
            <a:r>
              <a:rPr lang="en-US" dirty="0"/>
              <a:t>34</a:t>
            </a:r>
          </a:p>
        </p:txBody>
      </p:sp>
      <p:pic>
        <p:nvPicPr>
          <p:cNvPr id="7" name="Picture 9">
            <a:extLst>
              <a:ext uri="{FF2B5EF4-FFF2-40B4-BE49-F238E27FC236}">
                <a16:creationId xmlns:a16="http://schemas.microsoft.com/office/drawing/2014/main" id="{B35DEF76-7C9F-4B72-B8A6-2026D460D7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1839" y="342900"/>
            <a:ext cx="2231571" cy="288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337351"/>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326919-1E81-4FD2-9ECD-4967BACE5E45}"/>
              </a:ext>
            </a:extLst>
          </p:cNvPr>
          <p:cNvSpPr>
            <a:spLocks noGrp="1"/>
          </p:cNvSpPr>
          <p:nvPr>
            <p:ph idx="1"/>
          </p:nvPr>
        </p:nvSpPr>
        <p:spPr>
          <a:xfrm>
            <a:off x="2114550" y="1181101"/>
            <a:ext cx="8702676" cy="4610100"/>
          </a:xfrm>
        </p:spPr>
        <p:txBody>
          <a:bodyPr/>
          <a:lstStyle/>
          <a:p>
            <a:pPr marL="0" indent="0">
              <a:buNone/>
            </a:pPr>
            <a:r>
              <a:rPr lang="en-US" altLang="en-US" sz="4400" dirty="0">
                <a:solidFill>
                  <a:srgbClr val="FFC000"/>
                </a:solidFill>
                <a:latin typeface="Bookman Old Style" panose="02050604050505020204" pitchFamily="18" charset="0"/>
              </a:rPr>
              <a:t>Council Materials –</a:t>
            </a:r>
          </a:p>
          <a:p>
            <a:endParaRPr lang="en-US" altLang="en-US" sz="3600" dirty="0">
              <a:latin typeface="Bookman Old Style" panose="02050604050505020204" pitchFamily="18" charset="0"/>
            </a:endParaRPr>
          </a:p>
          <a:p>
            <a:r>
              <a:rPr lang="en-US" altLang="en-US" sz="3600" dirty="0">
                <a:latin typeface="Bookman Old Style" panose="02050604050505020204" pitchFamily="18" charset="0"/>
                <a:hlinkClick r:id="rId3"/>
              </a:rPr>
              <a:t>www.mikofc.org</a:t>
            </a:r>
            <a:endParaRPr lang="en-US" altLang="en-US" sz="3600" dirty="0">
              <a:latin typeface="Bookman Old Style" panose="02050604050505020204" pitchFamily="18" charset="0"/>
            </a:endParaRPr>
          </a:p>
          <a:p>
            <a:r>
              <a:rPr lang="en-US" altLang="en-US" sz="3600" dirty="0">
                <a:latin typeface="Bookman Old Style" panose="02050604050505020204" pitchFamily="18" charset="0"/>
              </a:rPr>
              <a:t>Resources</a:t>
            </a:r>
          </a:p>
          <a:p>
            <a:r>
              <a:rPr lang="en-US" altLang="en-US" sz="3600" dirty="0">
                <a:latin typeface="Bookman Old Style" panose="02050604050505020204" pitchFamily="18" charset="0"/>
              </a:rPr>
              <a:t>Council Materials</a:t>
            </a:r>
          </a:p>
          <a:p>
            <a:r>
              <a:rPr lang="en-US" altLang="en-US" sz="3600" dirty="0">
                <a:latin typeface="Bookman Old Style" panose="02050604050505020204" pitchFamily="18" charset="0"/>
              </a:rPr>
              <a:t>Treasurer Training Manual 2013</a:t>
            </a:r>
          </a:p>
          <a:p>
            <a:endParaRPr lang="en-US" dirty="0"/>
          </a:p>
        </p:txBody>
      </p:sp>
      <p:sp>
        <p:nvSpPr>
          <p:cNvPr id="2" name="Rectangle 1">
            <a:extLst>
              <a:ext uri="{FF2B5EF4-FFF2-40B4-BE49-F238E27FC236}">
                <a16:creationId xmlns:a16="http://schemas.microsoft.com/office/drawing/2014/main" id="{D30E045A-D69D-4A89-AB9B-A51973B5BFC4}"/>
              </a:ext>
            </a:extLst>
          </p:cNvPr>
          <p:cNvSpPr/>
          <p:nvPr/>
        </p:nvSpPr>
        <p:spPr>
          <a:xfrm>
            <a:off x="110688" y="6414254"/>
            <a:ext cx="418704" cy="369332"/>
          </a:xfrm>
          <a:prstGeom prst="rect">
            <a:avLst/>
          </a:prstGeom>
        </p:spPr>
        <p:txBody>
          <a:bodyPr wrap="none">
            <a:spAutoFit/>
          </a:bodyPr>
          <a:lstStyle/>
          <a:p>
            <a:pPr algn="ctr"/>
            <a:r>
              <a:rPr lang="en-US" dirty="0"/>
              <a:t>35</a:t>
            </a:r>
          </a:p>
        </p:txBody>
      </p:sp>
    </p:spTree>
    <p:extLst>
      <p:ext uri="{BB962C8B-B14F-4D97-AF65-F5344CB8AC3E}">
        <p14:creationId xmlns:p14="http://schemas.microsoft.com/office/powerpoint/2010/main" val="399983506"/>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Content Placeholder 3">
            <a:extLst>
              <a:ext uri="{FF2B5EF4-FFF2-40B4-BE49-F238E27FC236}">
                <a16:creationId xmlns:a16="http://schemas.microsoft.com/office/drawing/2014/main" id="{8A2B88C1-2DBB-42DE-B400-150DA66451C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42900" y="-1143000"/>
            <a:ext cx="11544300" cy="8001000"/>
          </a:xfrm>
        </p:spPr>
      </p:pic>
      <p:sp>
        <p:nvSpPr>
          <p:cNvPr id="5" name="Arrow: Left 4">
            <a:extLst>
              <a:ext uri="{FF2B5EF4-FFF2-40B4-BE49-F238E27FC236}">
                <a16:creationId xmlns:a16="http://schemas.microsoft.com/office/drawing/2014/main" id="{7D46C321-B285-4648-8620-17347FDED2F5}"/>
              </a:ext>
            </a:extLst>
          </p:cNvPr>
          <p:cNvSpPr/>
          <p:nvPr/>
        </p:nvSpPr>
        <p:spPr>
          <a:xfrm>
            <a:off x="3619500" y="6378576"/>
            <a:ext cx="914400" cy="3048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Arrow: Left 5">
            <a:extLst>
              <a:ext uri="{FF2B5EF4-FFF2-40B4-BE49-F238E27FC236}">
                <a16:creationId xmlns:a16="http://schemas.microsoft.com/office/drawing/2014/main" id="{F11AD66E-08A0-4C4B-B5FB-2D3EC7C6D37E}"/>
              </a:ext>
            </a:extLst>
          </p:cNvPr>
          <p:cNvSpPr/>
          <p:nvPr/>
        </p:nvSpPr>
        <p:spPr>
          <a:xfrm>
            <a:off x="3952875" y="2465388"/>
            <a:ext cx="914400" cy="3048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Rectangle 1">
            <a:extLst>
              <a:ext uri="{FF2B5EF4-FFF2-40B4-BE49-F238E27FC236}">
                <a16:creationId xmlns:a16="http://schemas.microsoft.com/office/drawing/2014/main" id="{85A2B8B9-D6FD-4836-B1C1-3400C09A3D03}"/>
              </a:ext>
            </a:extLst>
          </p:cNvPr>
          <p:cNvSpPr/>
          <p:nvPr/>
        </p:nvSpPr>
        <p:spPr>
          <a:xfrm>
            <a:off x="865068" y="6378576"/>
            <a:ext cx="418704" cy="369332"/>
          </a:xfrm>
          <a:prstGeom prst="rect">
            <a:avLst/>
          </a:prstGeom>
        </p:spPr>
        <p:txBody>
          <a:bodyPr wrap="none">
            <a:spAutoFit/>
          </a:bodyPr>
          <a:lstStyle/>
          <a:p>
            <a:pPr algn="ctr"/>
            <a:r>
              <a:rPr lang="en-US" dirty="0">
                <a:solidFill>
                  <a:schemeClr val="bg1"/>
                </a:solidFill>
              </a:rPr>
              <a:t>36</a:t>
            </a:r>
          </a:p>
        </p:txBody>
      </p:sp>
    </p:spTree>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EDFEB6-E4D6-4AFC-BDF6-0626452A27F3}"/>
              </a:ext>
            </a:extLst>
          </p:cNvPr>
          <p:cNvPicPr>
            <a:picLocks noChangeAspect="1"/>
          </p:cNvPicPr>
          <p:nvPr/>
        </p:nvPicPr>
        <p:blipFill>
          <a:blip r:embed="rId3"/>
          <a:stretch>
            <a:fillRect/>
          </a:stretch>
        </p:blipFill>
        <p:spPr>
          <a:xfrm>
            <a:off x="-1638299" y="0"/>
            <a:ext cx="15246144" cy="6858000"/>
          </a:xfrm>
          <a:prstGeom prst="rect">
            <a:avLst/>
          </a:prstGeom>
        </p:spPr>
      </p:pic>
      <p:sp>
        <p:nvSpPr>
          <p:cNvPr id="2" name="Rectangle: Rounded Corners 1">
            <a:extLst>
              <a:ext uri="{FF2B5EF4-FFF2-40B4-BE49-F238E27FC236}">
                <a16:creationId xmlns:a16="http://schemas.microsoft.com/office/drawing/2014/main" id="{7083AA42-E108-47AA-884A-B654B91257EE}"/>
              </a:ext>
            </a:extLst>
          </p:cNvPr>
          <p:cNvSpPr/>
          <p:nvPr/>
        </p:nvSpPr>
        <p:spPr>
          <a:xfrm>
            <a:off x="9195371" y="1417834"/>
            <a:ext cx="2424701" cy="353431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Bookman Old Style" panose="02050604050505020204" pitchFamily="18" charset="0"/>
              </a:rPr>
              <a:t>Contains information the Faithful Purser can use in the performance of his job.</a:t>
            </a:r>
          </a:p>
        </p:txBody>
      </p:sp>
      <p:sp>
        <p:nvSpPr>
          <p:cNvPr id="3" name="Rectangle 2">
            <a:extLst>
              <a:ext uri="{FF2B5EF4-FFF2-40B4-BE49-F238E27FC236}">
                <a16:creationId xmlns:a16="http://schemas.microsoft.com/office/drawing/2014/main" id="{FF77EFE9-2790-4FDC-AA9D-CA47B53DD94E}"/>
              </a:ext>
            </a:extLst>
          </p:cNvPr>
          <p:cNvSpPr/>
          <p:nvPr/>
        </p:nvSpPr>
        <p:spPr>
          <a:xfrm>
            <a:off x="339047" y="1520575"/>
            <a:ext cx="1993187" cy="42329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Bookman Old Style" panose="02050604050505020204" pitchFamily="18" charset="0"/>
              </a:rPr>
              <a:t>This manual can be download and  be viewed, printed or saved to your computer.</a:t>
            </a:r>
          </a:p>
        </p:txBody>
      </p:sp>
      <p:sp>
        <p:nvSpPr>
          <p:cNvPr id="5" name="Rectangle 4">
            <a:extLst>
              <a:ext uri="{FF2B5EF4-FFF2-40B4-BE49-F238E27FC236}">
                <a16:creationId xmlns:a16="http://schemas.microsoft.com/office/drawing/2014/main" id="{990702E4-0D5A-455F-B380-CD62A74F5AA7}"/>
              </a:ext>
            </a:extLst>
          </p:cNvPr>
          <p:cNvSpPr/>
          <p:nvPr/>
        </p:nvSpPr>
        <p:spPr>
          <a:xfrm>
            <a:off x="224988" y="6414254"/>
            <a:ext cx="418704" cy="369332"/>
          </a:xfrm>
          <a:prstGeom prst="rect">
            <a:avLst/>
          </a:prstGeom>
        </p:spPr>
        <p:txBody>
          <a:bodyPr wrap="none">
            <a:spAutoFit/>
          </a:bodyPr>
          <a:lstStyle/>
          <a:p>
            <a:pPr algn="ctr"/>
            <a:r>
              <a:rPr lang="en-US" dirty="0"/>
              <a:t>37</a:t>
            </a:r>
          </a:p>
        </p:txBody>
      </p:sp>
    </p:spTree>
    <p:extLst>
      <p:ext uri="{BB962C8B-B14F-4D97-AF65-F5344CB8AC3E}">
        <p14:creationId xmlns:p14="http://schemas.microsoft.com/office/powerpoint/2010/main" val="1246458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326CD-BA47-4712-ABEC-CA1B8994AAE2}"/>
              </a:ext>
            </a:extLst>
          </p:cNvPr>
          <p:cNvSpPr>
            <a:spLocks noGrp="1"/>
          </p:cNvSpPr>
          <p:nvPr>
            <p:ph type="title"/>
          </p:nvPr>
        </p:nvSpPr>
        <p:spPr>
          <a:xfrm>
            <a:off x="276917" y="599768"/>
            <a:ext cx="9645651" cy="1456267"/>
          </a:xfrm>
        </p:spPr>
        <p:txBody>
          <a:bodyPr>
            <a:normAutofit/>
          </a:bodyPr>
          <a:lstStyle/>
          <a:p>
            <a:pPr algn="ctr"/>
            <a:r>
              <a:rPr lang="en-US" sz="4800" dirty="0">
                <a:solidFill>
                  <a:srgbClr val="FFCC00"/>
                </a:solidFill>
                <a:latin typeface="Bookman Old Style" panose="02050604050505020204" pitchFamily="18" charset="0"/>
              </a:rPr>
              <a:t>Faithful Purser</a:t>
            </a:r>
            <a:endParaRPr lang="en-US" sz="4800" dirty="0">
              <a:latin typeface="Bookman Old Style" panose="02050604050505020204" pitchFamily="18" charset="0"/>
            </a:endParaRPr>
          </a:p>
        </p:txBody>
      </p:sp>
      <p:sp>
        <p:nvSpPr>
          <p:cNvPr id="3" name="Content Placeholder 2">
            <a:extLst>
              <a:ext uri="{FF2B5EF4-FFF2-40B4-BE49-F238E27FC236}">
                <a16:creationId xmlns:a16="http://schemas.microsoft.com/office/drawing/2014/main" id="{74985D79-134B-4C04-ADFD-F26E60E8DDF0}"/>
              </a:ext>
            </a:extLst>
          </p:cNvPr>
          <p:cNvSpPr>
            <a:spLocks noGrp="1"/>
          </p:cNvSpPr>
          <p:nvPr>
            <p:ph idx="1"/>
          </p:nvPr>
        </p:nvSpPr>
        <p:spPr>
          <a:xfrm>
            <a:off x="717448" y="2496336"/>
            <a:ext cx="9893301" cy="3649133"/>
          </a:xfrm>
        </p:spPr>
        <p:txBody>
          <a:bodyPr/>
          <a:lstStyle/>
          <a:p>
            <a:pPr>
              <a:defRPr/>
            </a:pPr>
            <a:r>
              <a:rPr lang="en-US" sz="2400" dirty="0">
                <a:latin typeface="Bookman Old Style" panose="02050604050505020204" pitchFamily="18" charset="0"/>
              </a:rPr>
              <a:t>Charged with handling assembly funds</a:t>
            </a:r>
          </a:p>
          <a:p>
            <a:pPr>
              <a:defRPr/>
            </a:pPr>
            <a:r>
              <a:rPr lang="en-US" sz="2400" dirty="0">
                <a:latin typeface="Bookman Old Style" panose="02050604050505020204" pitchFamily="18" charset="0"/>
              </a:rPr>
              <a:t>Receives money from Faithful Comptroller and deposits it in the proper assembly accounts</a:t>
            </a:r>
          </a:p>
          <a:p>
            <a:pPr>
              <a:defRPr/>
            </a:pPr>
            <a:r>
              <a:rPr lang="en-US" sz="2400" dirty="0">
                <a:latin typeface="Bookman Old Style" panose="02050604050505020204" pitchFamily="18" charset="0"/>
              </a:rPr>
              <a:t>Responsible for paying all assembly expenses, including assessments from Supreme</a:t>
            </a:r>
          </a:p>
          <a:p>
            <a:pPr>
              <a:defRPr/>
            </a:pPr>
            <a:r>
              <a:rPr lang="en-US" sz="2400" dirty="0">
                <a:latin typeface="Bookman Old Style" panose="02050604050505020204" pitchFamily="18" charset="0"/>
              </a:rPr>
              <a:t>Maintain accurate records of all monies received and expended by the assembly</a:t>
            </a:r>
          </a:p>
          <a:p>
            <a:pPr>
              <a:defRPr/>
            </a:pPr>
            <a:endParaRPr lang="en-US" sz="800" dirty="0">
              <a:latin typeface="Bookman Old Style" panose="02050604050505020204" pitchFamily="18" charset="0"/>
            </a:endParaRPr>
          </a:p>
          <a:p>
            <a:endParaRPr lang="en-US" dirty="0"/>
          </a:p>
        </p:txBody>
      </p:sp>
      <p:pic>
        <p:nvPicPr>
          <p:cNvPr id="5" name="Picture 4">
            <a:extLst>
              <a:ext uri="{FF2B5EF4-FFF2-40B4-BE49-F238E27FC236}">
                <a16:creationId xmlns:a16="http://schemas.microsoft.com/office/drawing/2014/main" id="{EB57305C-0F46-454C-87E5-85D0CEA20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4259" y="273196"/>
            <a:ext cx="2820824" cy="2600633"/>
          </a:xfrm>
          <a:prstGeom prst="rect">
            <a:avLst/>
          </a:prstGeom>
        </p:spPr>
      </p:pic>
      <p:sp>
        <p:nvSpPr>
          <p:cNvPr id="4" name="Rectangle 3">
            <a:extLst>
              <a:ext uri="{FF2B5EF4-FFF2-40B4-BE49-F238E27FC236}">
                <a16:creationId xmlns:a16="http://schemas.microsoft.com/office/drawing/2014/main" id="{2AFE32F9-56E8-4367-A802-F9A11CB3471C}"/>
              </a:ext>
            </a:extLst>
          </p:cNvPr>
          <p:cNvSpPr/>
          <p:nvPr/>
        </p:nvSpPr>
        <p:spPr>
          <a:xfrm>
            <a:off x="125928" y="6414254"/>
            <a:ext cx="418704" cy="369332"/>
          </a:xfrm>
          <a:prstGeom prst="rect">
            <a:avLst/>
          </a:prstGeom>
        </p:spPr>
        <p:txBody>
          <a:bodyPr wrap="none">
            <a:spAutoFit/>
          </a:bodyPr>
          <a:lstStyle/>
          <a:p>
            <a:pPr algn="ctr"/>
            <a:r>
              <a:rPr lang="en-US" dirty="0"/>
              <a:t>38</a:t>
            </a:r>
          </a:p>
        </p:txBody>
      </p:sp>
    </p:spTree>
    <p:extLst>
      <p:ext uri="{BB962C8B-B14F-4D97-AF65-F5344CB8AC3E}">
        <p14:creationId xmlns:p14="http://schemas.microsoft.com/office/powerpoint/2010/main" val="3884097585"/>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34B31-9D70-4F0D-B2C5-53E53DA0ABB0}"/>
              </a:ext>
            </a:extLst>
          </p:cNvPr>
          <p:cNvSpPr>
            <a:spLocks noGrp="1"/>
          </p:cNvSpPr>
          <p:nvPr>
            <p:ph type="title"/>
          </p:nvPr>
        </p:nvSpPr>
        <p:spPr/>
        <p:txBody>
          <a:bodyPr>
            <a:noAutofit/>
          </a:bodyPr>
          <a:lstStyle/>
          <a:p>
            <a:pPr algn="ctr"/>
            <a:r>
              <a:rPr lang="en-US" sz="4800" dirty="0">
                <a:solidFill>
                  <a:srgbClr val="FFC000"/>
                </a:solidFill>
                <a:latin typeface="Bookman Old Style" panose="02050604050505020204" pitchFamily="18" charset="0"/>
              </a:rPr>
              <a:t>Assembly Team of Financial Officers</a:t>
            </a:r>
          </a:p>
        </p:txBody>
      </p:sp>
      <p:sp>
        <p:nvSpPr>
          <p:cNvPr id="3" name="Content Placeholder 2">
            <a:extLst>
              <a:ext uri="{FF2B5EF4-FFF2-40B4-BE49-F238E27FC236}">
                <a16:creationId xmlns:a16="http://schemas.microsoft.com/office/drawing/2014/main" id="{D121E0D9-7FDD-420A-B745-5A34225DF592}"/>
              </a:ext>
            </a:extLst>
          </p:cNvPr>
          <p:cNvSpPr>
            <a:spLocks noGrp="1"/>
          </p:cNvSpPr>
          <p:nvPr>
            <p:ph idx="1"/>
          </p:nvPr>
        </p:nvSpPr>
        <p:spPr>
          <a:xfrm>
            <a:off x="1238865" y="2310581"/>
            <a:ext cx="9578361" cy="3598606"/>
          </a:xfrm>
        </p:spPr>
        <p:txBody>
          <a:bodyPr/>
          <a:lstStyle/>
          <a:p>
            <a:pPr>
              <a:defRPr/>
            </a:pPr>
            <a:r>
              <a:rPr lang="en-US" sz="3600" dirty="0">
                <a:latin typeface="Bookman Old Style" panose="02050604050505020204" pitchFamily="18" charset="0"/>
              </a:rPr>
              <a:t>Faithful Navigator</a:t>
            </a:r>
          </a:p>
          <a:p>
            <a:pPr>
              <a:defRPr/>
            </a:pPr>
            <a:r>
              <a:rPr lang="en-US" sz="3600" dirty="0">
                <a:latin typeface="Bookman Old Style" panose="02050604050505020204" pitchFamily="18" charset="0"/>
              </a:rPr>
              <a:t>Faithful Comptroller</a:t>
            </a:r>
          </a:p>
          <a:p>
            <a:pPr>
              <a:defRPr/>
            </a:pPr>
            <a:r>
              <a:rPr lang="en-US" sz="3600" dirty="0">
                <a:latin typeface="Bookman Old Style" panose="02050604050505020204" pitchFamily="18" charset="0"/>
              </a:rPr>
              <a:t>Faithful Purser</a:t>
            </a:r>
          </a:p>
          <a:p>
            <a:pPr>
              <a:defRPr/>
            </a:pPr>
            <a:r>
              <a:rPr lang="en-US" sz="3600" dirty="0">
                <a:latin typeface="Bookman Old Style" panose="02050604050505020204" pitchFamily="18" charset="0"/>
              </a:rPr>
              <a:t>Faithful Trustees</a:t>
            </a:r>
          </a:p>
          <a:p>
            <a:endParaRPr lang="en-US" dirty="0"/>
          </a:p>
        </p:txBody>
      </p:sp>
      <p:pic>
        <p:nvPicPr>
          <p:cNvPr id="4" name="Picture 3">
            <a:extLst>
              <a:ext uri="{FF2B5EF4-FFF2-40B4-BE49-F238E27FC236}">
                <a16:creationId xmlns:a16="http://schemas.microsoft.com/office/drawing/2014/main" id="{3AB77659-773A-4C53-9BA3-941E52E57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4009" y="2520043"/>
            <a:ext cx="5140466" cy="2933700"/>
          </a:xfrm>
          <a:prstGeom prst="rect">
            <a:avLst/>
          </a:prstGeom>
        </p:spPr>
      </p:pic>
      <p:sp>
        <p:nvSpPr>
          <p:cNvPr id="5" name="Rectangle 4">
            <a:extLst>
              <a:ext uri="{FF2B5EF4-FFF2-40B4-BE49-F238E27FC236}">
                <a16:creationId xmlns:a16="http://schemas.microsoft.com/office/drawing/2014/main" id="{8ED90F75-D148-4BD8-AAFE-78B55B99D83A}"/>
              </a:ext>
            </a:extLst>
          </p:cNvPr>
          <p:cNvSpPr/>
          <p:nvPr/>
        </p:nvSpPr>
        <p:spPr>
          <a:xfrm>
            <a:off x="133548" y="6368534"/>
            <a:ext cx="418704" cy="369332"/>
          </a:xfrm>
          <a:prstGeom prst="rect">
            <a:avLst/>
          </a:prstGeom>
        </p:spPr>
        <p:txBody>
          <a:bodyPr wrap="none">
            <a:spAutoFit/>
          </a:bodyPr>
          <a:lstStyle/>
          <a:p>
            <a:pPr algn="ctr"/>
            <a:r>
              <a:rPr lang="en-US" dirty="0"/>
              <a:t>39</a:t>
            </a:r>
          </a:p>
        </p:txBody>
      </p:sp>
    </p:spTree>
    <p:extLst>
      <p:ext uri="{BB962C8B-B14F-4D97-AF65-F5344CB8AC3E}">
        <p14:creationId xmlns:p14="http://schemas.microsoft.com/office/powerpoint/2010/main" val="33298483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DBF-36AB-413D-A75D-CEE6FFE320F7}"/>
              </a:ext>
            </a:extLst>
          </p:cNvPr>
          <p:cNvSpPr>
            <a:spLocks noGrp="1"/>
          </p:cNvSpPr>
          <p:nvPr>
            <p:ph type="title"/>
          </p:nvPr>
        </p:nvSpPr>
        <p:spPr>
          <a:xfrm>
            <a:off x="1304925" y="365760"/>
            <a:ext cx="9512301" cy="1137037"/>
          </a:xfrm>
        </p:spPr>
        <p:txBody>
          <a:bodyPr>
            <a:normAutofit/>
          </a:bodyPr>
          <a:lstStyle/>
          <a:p>
            <a:pPr algn="ctr"/>
            <a:r>
              <a:rPr lang="en-US" sz="4800" dirty="0">
                <a:solidFill>
                  <a:srgbClr val="FFC000"/>
                </a:solidFill>
                <a:latin typeface="Bookman Old Style" panose="02050604050505020204" pitchFamily="18" charset="0"/>
              </a:rPr>
              <a:t>FAITHFUL</a:t>
            </a:r>
            <a:r>
              <a:rPr lang="en-US" sz="4000" dirty="0">
                <a:solidFill>
                  <a:srgbClr val="FFC000"/>
                </a:solidFill>
              </a:rPr>
              <a:t> </a:t>
            </a:r>
            <a:r>
              <a:rPr lang="en-US" sz="4800" dirty="0">
                <a:solidFill>
                  <a:srgbClr val="FFC000"/>
                </a:solidFill>
                <a:latin typeface="Bookman Old Style" panose="02050604050505020204" pitchFamily="18" charset="0"/>
              </a:rPr>
              <a:t>COMPTROLLER</a:t>
            </a:r>
          </a:p>
        </p:txBody>
      </p:sp>
      <p:sp>
        <p:nvSpPr>
          <p:cNvPr id="3" name="Content Placeholder 2">
            <a:extLst>
              <a:ext uri="{FF2B5EF4-FFF2-40B4-BE49-F238E27FC236}">
                <a16:creationId xmlns:a16="http://schemas.microsoft.com/office/drawing/2014/main" id="{DB9018D4-7B05-4CAD-9B8C-251144381344}"/>
              </a:ext>
            </a:extLst>
          </p:cNvPr>
          <p:cNvSpPr>
            <a:spLocks noGrp="1"/>
          </p:cNvSpPr>
          <p:nvPr>
            <p:ph idx="1"/>
          </p:nvPr>
        </p:nvSpPr>
        <p:spPr>
          <a:xfrm>
            <a:off x="1152939" y="1981200"/>
            <a:ext cx="9664287" cy="4019550"/>
          </a:xfrm>
        </p:spPr>
        <p:txBody>
          <a:bodyPr>
            <a:normAutofit fontScale="77500" lnSpcReduction="20000"/>
          </a:bodyPr>
          <a:lstStyle/>
          <a:p>
            <a:pPr>
              <a:spcBef>
                <a:spcPts val="650"/>
              </a:spcBef>
              <a:buClr>
                <a:srgbClr val="0BD0D9"/>
              </a:buClr>
              <a:buSzPct val="95000"/>
              <a:buFont typeface="Wingdings" panose="05000000000000000000" pitchFamily="2" charset="2"/>
              <a:buChar char=""/>
            </a:pPr>
            <a:r>
              <a:rPr lang="en-US" altLang="en-US" sz="3600" dirty="0">
                <a:latin typeface="Constantia" panose="02030602050306030303" pitchFamily="18" charset="0"/>
              </a:rPr>
              <a:t> Elected by membership of assembly</a:t>
            </a:r>
            <a:r>
              <a:rPr lang="en-US" altLang="en-US" sz="3800" dirty="0">
                <a:latin typeface="Constantia" panose="02030602050306030303" pitchFamily="18" charset="0"/>
              </a:rPr>
              <a:t>.</a:t>
            </a:r>
          </a:p>
          <a:p>
            <a:pPr>
              <a:spcBef>
                <a:spcPts val="650"/>
              </a:spcBef>
              <a:buClr>
                <a:srgbClr val="0BD0D9"/>
              </a:buClr>
              <a:buSzPct val="95000"/>
              <a:buNone/>
            </a:pPr>
            <a:endParaRPr lang="en-US" altLang="en-US" sz="3800" dirty="0">
              <a:latin typeface="Constantia" panose="02030602050306030303" pitchFamily="18" charset="0"/>
            </a:endParaRPr>
          </a:p>
          <a:p>
            <a:pPr>
              <a:spcBef>
                <a:spcPts val="650"/>
              </a:spcBef>
              <a:buClr>
                <a:srgbClr val="0BD0D9"/>
              </a:buClr>
              <a:buSzPct val="95000"/>
              <a:buFont typeface="Wingdings" panose="05000000000000000000" pitchFamily="2" charset="2"/>
              <a:buChar char=""/>
            </a:pPr>
            <a:r>
              <a:rPr lang="en-US" altLang="en-US" sz="3800" dirty="0">
                <a:latin typeface="Constantia" panose="02030602050306030303" pitchFamily="18" charset="0"/>
              </a:rPr>
              <a:t> Can be reelected upon favorable review.</a:t>
            </a:r>
          </a:p>
          <a:p>
            <a:pPr>
              <a:spcBef>
                <a:spcPts val="650"/>
              </a:spcBef>
              <a:buClr>
                <a:srgbClr val="0BD0D9"/>
              </a:buClr>
              <a:buSzPct val="95000"/>
              <a:buNone/>
            </a:pPr>
            <a:endParaRPr lang="en-US" altLang="en-US" sz="3800" dirty="0">
              <a:latin typeface="Constantia" panose="02030602050306030303" pitchFamily="18" charset="0"/>
            </a:endParaRPr>
          </a:p>
          <a:p>
            <a:pPr>
              <a:spcBef>
                <a:spcPts val="650"/>
              </a:spcBef>
              <a:buClr>
                <a:srgbClr val="0BD0D9"/>
              </a:buClr>
              <a:buSzPct val="95000"/>
              <a:buFont typeface="Wingdings" panose="05000000000000000000" pitchFamily="2" charset="2"/>
              <a:buChar char=""/>
            </a:pPr>
            <a:r>
              <a:rPr lang="en-US" altLang="en-US" sz="3800" dirty="0">
                <a:latin typeface="Constantia" panose="02030602050306030303" pitchFamily="18" charset="0"/>
              </a:rPr>
              <a:t> Reports to the Faithful Navigator</a:t>
            </a:r>
          </a:p>
          <a:p>
            <a:pPr>
              <a:spcBef>
                <a:spcPts val="650"/>
              </a:spcBef>
              <a:buClr>
                <a:srgbClr val="0BD0D9"/>
              </a:buClr>
              <a:buSzPct val="95000"/>
              <a:buNone/>
            </a:pPr>
            <a:endParaRPr lang="en-US" altLang="en-US" sz="3800" dirty="0">
              <a:latin typeface="Constantia" panose="02030602050306030303" pitchFamily="18" charset="0"/>
            </a:endParaRPr>
          </a:p>
          <a:p>
            <a:pPr>
              <a:spcBef>
                <a:spcPts val="650"/>
              </a:spcBef>
              <a:buClr>
                <a:srgbClr val="0BD0D9"/>
              </a:buClr>
              <a:buSzPct val="95000"/>
              <a:buFont typeface="Wingdings" panose="05000000000000000000" pitchFamily="2" charset="2"/>
              <a:buChar char=""/>
            </a:pPr>
            <a:r>
              <a:rPr lang="en-US" altLang="en-US" sz="3800" dirty="0">
                <a:latin typeface="Constantia" panose="02030602050306030303" pitchFamily="18" charset="0"/>
              </a:rPr>
              <a:t> Reports all membership transactions to Supreme.</a:t>
            </a:r>
          </a:p>
          <a:p>
            <a:endParaRPr lang="en-US" dirty="0"/>
          </a:p>
        </p:txBody>
      </p:sp>
      <p:pic>
        <p:nvPicPr>
          <p:cNvPr id="5" name="Picture 4">
            <a:extLst>
              <a:ext uri="{FF2B5EF4-FFF2-40B4-BE49-F238E27FC236}">
                <a16:creationId xmlns:a16="http://schemas.microsoft.com/office/drawing/2014/main" id="{BC56103A-A475-4F9B-80D8-47298D82D9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72525" y="1626623"/>
            <a:ext cx="1733550" cy="1733550"/>
          </a:xfrm>
          <a:prstGeom prst="rect">
            <a:avLst/>
          </a:prstGeom>
        </p:spPr>
      </p:pic>
      <p:sp>
        <p:nvSpPr>
          <p:cNvPr id="4" name="Rectangle 3">
            <a:extLst>
              <a:ext uri="{FF2B5EF4-FFF2-40B4-BE49-F238E27FC236}">
                <a16:creationId xmlns:a16="http://schemas.microsoft.com/office/drawing/2014/main" id="{61D0456D-11BA-427A-87A5-18E7172E1549}"/>
              </a:ext>
            </a:extLst>
          </p:cNvPr>
          <p:cNvSpPr/>
          <p:nvPr/>
        </p:nvSpPr>
        <p:spPr>
          <a:xfrm>
            <a:off x="138123" y="6391295"/>
            <a:ext cx="301685" cy="369332"/>
          </a:xfrm>
          <a:prstGeom prst="rect">
            <a:avLst/>
          </a:prstGeom>
        </p:spPr>
        <p:txBody>
          <a:bodyPr wrap="none">
            <a:spAutoFit/>
          </a:bodyPr>
          <a:lstStyle/>
          <a:p>
            <a:pPr algn="ctr"/>
            <a:r>
              <a:rPr lang="en-US" dirty="0"/>
              <a:t>4</a:t>
            </a:r>
          </a:p>
        </p:txBody>
      </p:sp>
    </p:spTree>
    <p:extLst>
      <p:ext uri="{BB962C8B-B14F-4D97-AF65-F5344CB8AC3E}">
        <p14:creationId xmlns:p14="http://schemas.microsoft.com/office/powerpoint/2010/main" val="33365954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8727F-22C2-4AAF-AF37-5A43E4CA4F7C}"/>
              </a:ext>
            </a:extLst>
          </p:cNvPr>
          <p:cNvSpPr>
            <a:spLocks noGrp="1"/>
          </p:cNvSpPr>
          <p:nvPr>
            <p:ph type="title"/>
          </p:nvPr>
        </p:nvSpPr>
        <p:spPr>
          <a:xfrm>
            <a:off x="1877961" y="609600"/>
            <a:ext cx="8939265" cy="1456267"/>
          </a:xfrm>
        </p:spPr>
        <p:txBody>
          <a:bodyPr>
            <a:normAutofit/>
          </a:bodyPr>
          <a:lstStyle/>
          <a:p>
            <a:pPr algn="ctr"/>
            <a:r>
              <a:rPr lang="en-US" sz="4800" dirty="0">
                <a:solidFill>
                  <a:srgbClr val="FFC000"/>
                </a:solidFill>
                <a:latin typeface="Bookman Old Style" panose="02050604050505020204" pitchFamily="18" charset="0"/>
              </a:rPr>
              <a:t>Annual Audit</a:t>
            </a:r>
          </a:p>
        </p:txBody>
      </p:sp>
      <p:sp>
        <p:nvSpPr>
          <p:cNvPr id="3" name="Content Placeholder 2">
            <a:extLst>
              <a:ext uri="{FF2B5EF4-FFF2-40B4-BE49-F238E27FC236}">
                <a16:creationId xmlns:a16="http://schemas.microsoft.com/office/drawing/2014/main" id="{26C395FF-B4EA-4AAC-9673-C412897902CF}"/>
              </a:ext>
            </a:extLst>
          </p:cNvPr>
          <p:cNvSpPr>
            <a:spLocks noGrp="1"/>
          </p:cNvSpPr>
          <p:nvPr>
            <p:ph idx="1"/>
          </p:nvPr>
        </p:nvSpPr>
        <p:spPr>
          <a:xfrm>
            <a:off x="852487" y="2368209"/>
            <a:ext cx="10487025" cy="3649133"/>
          </a:xfrm>
        </p:spPr>
        <p:txBody>
          <a:bodyPr/>
          <a:lstStyle/>
          <a:p>
            <a:r>
              <a:rPr lang="en-US" altLang="en-US" sz="2800" dirty="0">
                <a:latin typeface="Bookman Old Style" panose="02050604050505020204" pitchFamily="18" charset="0"/>
              </a:rPr>
              <a:t>Faithful Comptroller – </a:t>
            </a:r>
            <a:r>
              <a:rPr lang="en-US" altLang="en-US" sz="2800" u="sng" dirty="0">
                <a:latin typeface="Bookman Old Style" panose="02050604050505020204" pitchFamily="18" charset="0"/>
              </a:rPr>
              <a:t>Faithful Purser</a:t>
            </a:r>
            <a:r>
              <a:rPr lang="en-US" altLang="en-US" sz="2800" dirty="0">
                <a:latin typeface="Bookman Old Style" panose="02050604050505020204" pitchFamily="18" charset="0"/>
              </a:rPr>
              <a:t> – Faithful Scribe submit relevant records</a:t>
            </a:r>
          </a:p>
          <a:p>
            <a:r>
              <a:rPr lang="en-US" altLang="en-US" sz="2800" dirty="0">
                <a:latin typeface="Bookman Old Style" panose="02050604050505020204" pitchFamily="18" charset="0"/>
              </a:rPr>
              <a:t>Board of Trustees conduct the Audit</a:t>
            </a:r>
          </a:p>
          <a:p>
            <a:r>
              <a:rPr lang="en-US" altLang="en-US" sz="2800" dirty="0">
                <a:latin typeface="Bookman Old Style" panose="02050604050505020204" pitchFamily="18" charset="0"/>
              </a:rPr>
              <a:t>You should be present but </a:t>
            </a:r>
            <a:r>
              <a:rPr lang="en-US" altLang="en-US" sz="2800" b="1" u="sng" dirty="0">
                <a:latin typeface="Bookman Old Style" panose="02050604050505020204" pitchFamily="18" charset="0"/>
              </a:rPr>
              <a:t>you may not complete the audit</a:t>
            </a:r>
          </a:p>
          <a:p>
            <a:endParaRPr lang="en-US" dirty="0"/>
          </a:p>
        </p:txBody>
      </p:sp>
      <p:pic>
        <p:nvPicPr>
          <p:cNvPr id="9" name="Picture 8">
            <a:extLst>
              <a:ext uri="{FF2B5EF4-FFF2-40B4-BE49-F238E27FC236}">
                <a16:creationId xmlns:a16="http://schemas.microsoft.com/office/drawing/2014/main" id="{ABF027C9-F674-4F38-AFAF-B9FBB7425D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59" y="317248"/>
            <a:ext cx="2992483" cy="2342684"/>
          </a:xfrm>
          <a:prstGeom prst="rect">
            <a:avLst/>
          </a:prstGeom>
        </p:spPr>
      </p:pic>
      <p:sp>
        <p:nvSpPr>
          <p:cNvPr id="4" name="Rectangle 3">
            <a:extLst>
              <a:ext uri="{FF2B5EF4-FFF2-40B4-BE49-F238E27FC236}">
                <a16:creationId xmlns:a16="http://schemas.microsoft.com/office/drawing/2014/main" id="{1EC79CE9-723D-4900-87C9-10DF053D4513}"/>
              </a:ext>
            </a:extLst>
          </p:cNvPr>
          <p:cNvSpPr/>
          <p:nvPr/>
        </p:nvSpPr>
        <p:spPr>
          <a:xfrm>
            <a:off x="80208" y="6421874"/>
            <a:ext cx="418704" cy="369332"/>
          </a:xfrm>
          <a:prstGeom prst="rect">
            <a:avLst/>
          </a:prstGeom>
        </p:spPr>
        <p:txBody>
          <a:bodyPr wrap="none">
            <a:spAutoFit/>
          </a:bodyPr>
          <a:lstStyle/>
          <a:p>
            <a:pPr algn="ctr"/>
            <a:r>
              <a:rPr lang="en-US" dirty="0"/>
              <a:t>40</a:t>
            </a:r>
          </a:p>
        </p:txBody>
      </p:sp>
    </p:spTree>
    <p:extLst>
      <p:ext uri="{BB962C8B-B14F-4D97-AF65-F5344CB8AC3E}">
        <p14:creationId xmlns:p14="http://schemas.microsoft.com/office/powerpoint/2010/main" val="968635041"/>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9B63-9467-42FE-AB11-D8C618406E8E}"/>
              </a:ext>
            </a:extLst>
          </p:cNvPr>
          <p:cNvSpPr>
            <a:spLocks noGrp="1"/>
          </p:cNvSpPr>
          <p:nvPr>
            <p:ph type="title"/>
          </p:nvPr>
        </p:nvSpPr>
        <p:spPr>
          <a:xfrm>
            <a:off x="685802" y="609600"/>
            <a:ext cx="8848724" cy="1456267"/>
          </a:xfrm>
        </p:spPr>
        <p:txBody>
          <a:bodyPr>
            <a:normAutofit/>
          </a:bodyPr>
          <a:lstStyle/>
          <a:p>
            <a:pPr algn="ctr"/>
            <a:r>
              <a:rPr lang="en-US" sz="4800" dirty="0">
                <a:solidFill>
                  <a:srgbClr val="FFC000"/>
                </a:solidFill>
                <a:latin typeface="Bookman Old Style" panose="02050604050505020204" pitchFamily="18" charset="0"/>
              </a:rPr>
              <a:t>Working with the F.C.</a:t>
            </a:r>
          </a:p>
        </p:txBody>
      </p:sp>
      <p:sp>
        <p:nvSpPr>
          <p:cNvPr id="3" name="Content Placeholder 2">
            <a:extLst>
              <a:ext uri="{FF2B5EF4-FFF2-40B4-BE49-F238E27FC236}">
                <a16:creationId xmlns:a16="http://schemas.microsoft.com/office/drawing/2014/main" id="{687CFDFB-639A-4250-83BD-4584DB6DE9D5}"/>
              </a:ext>
            </a:extLst>
          </p:cNvPr>
          <p:cNvSpPr>
            <a:spLocks noGrp="1"/>
          </p:cNvSpPr>
          <p:nvPr>
            <p:ph idx="1"/>
          </p:nvPr>
        </p:nvSpPr>
        <p:spPr>
          <a:xfrm>
            <a:off x="685801" y="2142067"/>
            <a:ext cx="10744199" cy="4106333"/>
          </a:xfrm>
        </p:spPr>
        <p:txBody>
          <a:bodyPr/>
          <a:lstStyle/>
          <a:p>
            <a:pPr marL="742950" indent="-742950">
              <a:buFont typeface="+mj-lt"/>
              <a:buAutoNum type="arabicPeriod"/>
              <a:defRPr/>
            </a:pPr>
            <a:r>
              <a:rPr lang="en-US" sz="2400" dirty="0">
                <a:latin typeface="Bookman Old Style" panose="02050604050505020204" pitchFamily="18" charset="0"/>
              </a:rPr>
              <a:t>FC receives all incoming funds.</a:t>
            </a:r>
          </a:p>
          <a:p>
            <a:pPr marL="742950" indent="-742950">
              <a:buFont typeface="+mj-lt"/>
              <a:buAutoNum type="arabicPeriod"/>
              <a:defRPr/>
            </a:pPr>
            <a:r>
              <a:rPr lang="en-US" sz="2400" dirty="0">
                <a:latin typeface="Bookman Old Style" panose="02050604050505020204" pitchFamily="18" charset="0"/>
              </a:rPr>
              <a:t>FC records these funds and turns over to Faithful Purser with breakdown.</a:t>
            </a:r>
          </a:p>
          <a:p>
            <a:pPr marL="742950" indent="-742950">
              <a:buFont typeface="+mj-lt"/>
              <a:buAutoNum type="arabicPeriod"/>
              <a:defRPr/>
            </a:pPr>
            <a:r>
              <a:rPr lang="en-US" sz="2400" dirty="0">
                <a:latin typeface="Bookman Old Style" panose="02050604050505020204" pitchFamily="18" charset="0"/>
              </a:rPr>
              <a:t>Faithful Purser prepares receipt and gives original to FC.</a:t>
            </a:r>
          </a:p>
          <a:p>
            <a:pPr marL="742950" indent="-742950">
              <a:buFont typeface="+mj-lt"/>
              <a:buAutoNum type="arabicPeriod"/>
              <a:defRPr/>
            </a:pPr>
            <a:r>
              <a:rPr lang="en-US" sz="2400" dirty="0">
                <a:latin typeface="Bookman Old Style" panose="02050604050505020204" pitchFamily="18" charset="0"/>
              </a:rPr>
              <a:t>Faithful Purser deposits funds into bank in a timely manner.</a:t>
            </a:r>
          </a:p>
          <a:p>
            <a:pPr marL="742950" indent="-742950">
              <a:buFont typeface="+mj-lt"/>
              <a:buAutoNum type="arabicPeriod"/>
              <a:defRPr/>
            </a:pPr>
            <a:r>
              <a:rPr lang="en-US" sz="2400" dirty="0">
                <a:latin typeface="Bookman Old Style" panose="02050604050505020204" pitchFamily="18" charset="0"/>
              </a:rPr>
              <a:t>Faithful Purser presents deposit slip and FC presents original receipt to FN before the next meeting.</a:t>
            </a:r>
          </a:p>
          <a:p>
            <a:endParaRPr lang="en-US" dirty="0"/>
          </a:p>
        </p:txBody>
      </p:sp>
      <p:pic>
        <p:nvPicPr>
          <p:cNvPr id="5" name="Picture 4">
            <a:extLst>
              <a:ext uri="{FF2B5EF4-FFF2-40B4-BE49-F238E27FC236}">
                <a16:creationId xmlns:a16="http://schemas.microsoft.com/office/drawing/2014/main" id="{3D5F01D5-E235-480E-8F86-0C7D3F4524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6193" y="298477"/>
            <a:ext cx="2581324" cy="1767390"/>
          </a:xfrm>
          <a:prstGeom prst="rect">
            <a:avLst/>
          </a:prstGeom>
        </p:spPr>
      </p:pic>
      <p:sp>
        <p:nvSpPr>
          <p:cNvPr id="4" name="Rectangle 3">
            <a:extLst>
              <a:ext uri="{FF2B5EF4-FFF2-40B4-BE49-F238E27FC236}">
                <a16:creationId xmlns:a16="http://schemas.microsoft.com/office/drawing/2014/main" id="{F5A78100-77EB-4046-9C9E-52AF3D047583}"/>
              </a:ext>
            </a:extLst>
          </p:cNvPr>
          <p:cNvSpPr/>
          <p:nvPr/>
        </p:nvSpPr>
        <p:spPr>
          <a:xfrm>
            <a:off x="125928" y="6421874"/>
            <a:ext cx="418704" cy="369332"/>
          </a:xfrm>
          <a:prstGeom prst="rect">
            <a:avLst/>
          </a:prstGeom>
        </p:spPr>
        <p:txBody>
          <a:bodyPr wrap="none">
            <a:spAutoFit/>
          </a:bodyPr>
          <a:lstStyle/>
          <a:p>
            <a:pPr algn="ctr"/>
            <a:r>
              <a:rPr lang="en-US" dirty="0"/>
              <a:t>41</a:t>
            </a:r>
          </a:p>
        </p:txBody>
      </p:sp>
    </p:spTree>
    <p:extLst>
      <p:ext uri="{BB962C8B-B14F-4D97-AF65-F5344CB8AC3E}">
        <p14:creationId xmlns:p14="http://schemas.microsoft.com/office/powerpoint/2010/main" val="435634196"/>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13997-DE73-4B69-85EC-CAD69B0E8A36}"/>
              </a:ext>
            </a:extLst>
          </p:cNvPr>
          <p:cNvSpPr>
            <a:spLocks noGrp="1"/>
          </p:cNvSpPr>
          <p:nvPr>
            <p:ph type="title"/>
          </p:nvPr>
        </p:nvSpPr>
        <p:spPr>
          <a:xfrm>
            <a:off x="685801" y="609601"/>
            <a:ext cx="10131425" cy="1411704"/>
          </a:xfrm>
        </p:spPr>
        <p:txBody>
          <a:bodyPr>
            <a:normAutofit/>
          </a:bodyPr>
          <a:lstStyle/>
          <a:p>
            <a:pPr algn="ctr"/>
            <a:r>
              <a:rPr lang="en-US" altLang="en-US" sz="4800" b="1" dirty="0">
                <a:solidFill>
                  <a:srgbClr val="FFC000"/>
                </a:solidFill>
                <a:latin typeface="Bookman Old Style" panose="02050604050505020204" pitchFamily="18" charset="0"/>
              </a:rPr>
              <a:t>Discussion Questions:</a:t>
            </a:r>
            <a:r>
              <a:rPr lang="en-US" altLang="en-US" b="1" dirty="0"/>
              <a:t> </a:t>
            </a:r>
            <a:br>
              <a:rPr lang="en-US" altLang="en-US" b="1" dirty="0"/>
            </a:br>
            <a:endParaRPr lang="en-US" dirty="0"/>
          </a:p>
        </p:txBody>
      </p:sp>
      <p:sp>
        <p:nvSpPr>
          <p:cNvPr id="3" name="Content Placeholder 2">
            <a:extLst>
              <a:ext uri="{FF2B5EF4-FFF2-40B4-BE49-F238E27FC236}">
                <a16:creationId xmlns:a16="http://schemas.microsoft.com/office/drawing/2014/main" id="{4488BDBB-B0D5-4934-BB92-4C477E45F7E2}"/>
              </a:ext>
            </a:extLst>
          </p:cNvPr>
          <p:cNvSpPr>
            <a:spLocks noGrp="1"/>
          </p:cNvSpPr>
          <p:nvPr>
            <p:ph idx="1"/>
          </p:nvPr>
        </p:nvSpPr>
        <p:spPr>
          <a:xfrm>
            <a:off x="685801" y="2142067"/>
            <a:ext cx="10768262" cy="4246701"/>
          </a:xfrm>
        </p:spPr>
        <p:txBody>
          <a:bodyPr/>
          <a:lstStyle/>
          <a:p>
            <a:pPr marL="514350" indent="-514350">
              <a:buAutoNum type="arabicPeriod"/>
            </a:pPr>
            <a:r>
              <a:rPr lang="en-US" sz="2800" dirty="0">
                <a:latin typeface="Bookman Old Style" panose="02050604050505020204" pitchFamily="18" charset="0"/>
              </a:rPr>
              <a:t>What should I do if the FC is not at the meeting and</a:t>
            </a:r>
          </a:p>
          <a:p>
            <a:pPr marL="0" indent="0">
              <a:buNone/>
            </a:pPr>
            <a:r>
              <a:rPr lang="en-US" sz="2800" dirty="0">
                <a:latin typeface="Bookman Old Style" panose="02050604050505020204" pitchFamily="18" charset="0"/>
              </a:rPr>
              <a:t>     there is money to be turned in from an event? </a:t>
            </a:r>
          </a:p>
          <a:p>
            <a:pPr marL="0" indent="0">
              <a:buNone/>
            </a:pPr>
            <a:r>
              <a:rPr lang="en-US" sz="2800" dirty="0">
                <a:latin typeface="Bookman Old Style" panose="02050604050505020204" pitchFamily="18" charset="0"/>
              </a:rPr>
              <a:t>2. Can I have someone else make a deposit for me if I am</a:t>
            </a:r>
          </a:p>
          <a:p>
            <a:pPr marL="0" indent="0">
              <a:buNone/>
            </a:pPr>
            <a:r>
              <a:rPr lang="en-US" sz="2800" dirty="0">
                <a:latin typeface="Bookman Old Style" panose="02050604050505020204" pitchFamily="18" charset="0"/>
              </a:rPr>
              <a:t>     unable to do so in a timely manner? </a:t>
            </a:r>
          </a:p>
          <a:p>
            <a:pPr marL="0" indent="0">
              <a:buNone/>
            </a:pPr>
            <a:r>
              <a:rPr lang="en-US" sz="2800" dirty="0">
                <a:latin typeface="Bookman Old Style" panose="02050604050505020204" pitchFamily="18" charset="0"/>
              </a:rPr>
              <a:t>3. If I don’t have the receipt book (Form 281) with me (at a</a:t>
            </a:r>
          </a:p>
          <a:p>
            <a:pPr marL="0" indent="0">
              <a:buNone/>
            </a:pPr>
            <a:r>
              <a:rPr lang="en-US" sz="2800" dirty="0">
                <a:latin typeface="Bookman Old Style" panose="02050604050505020204" pitchFamily="18" charset="0"/>
              </a:rPr>
              <a:t>    council picnic, for instance), should I take money from</a:t>
            </a:r>
          </a:p>
          <a:p>
            <a:pPr marL="0" indent="0">
              <a:buNone/>
            </a:pPr>
            <a:r>
              <a:rPr lang="en-US" sz="2800" dirty="0">
                <a:latin typeface="Bookman Old Style" panose="02050604050505020204" pitchFamily="18" charset="0"/>
              </a:rPr>
              <a:t>    the FC? </a:t>
            </a:r>
          </a:p>
          <a:p>
            <a:pPr marL="0" indent="0">
              <a:buNone/>
            </a:pPr>
            <a:endParaRPr lang="en-US" dirty="0"/>
          </a:p>
        </p:txBody>
      </p:sp>
      <p:sp>
        <p:nvSpPr>
          <p:cNvPr id="4" name="Rectangle 3">
            <a:extLst>
              <a:ext uri="{FF2B5EF4-FFF2-40B4-BE49-F238E27FC236}">
                <a16:creationId xmlns:a16="http://schemas.microsoft.com/office/drawing/2014/main" id="{F9FA83AA-CB52-4FD9-AEE8-1DF06A4A01D4}"/>
              </a:ext>
            </a:extLst>
          </p:cNvPr>
          <p:cNvSpPr/>
          <p:nvPr/>
        </p:nvSpPr>
        <p:spPr>
          <a:xfrm>
            <a:off x="125928" y="6388768"/>
            <a:ext cx="418704" cy="369332"/>
          </a:xfrm>
          <a:prstGeom prst="rect">
            <a:avLst/>
          </a:prstGeom>
        </p:spPr>
        <p:txBody>
          <a:bodyPr wrap="none">
            <a:spAutoFit/>
          </a:bodyPr>
          <a:lstStyle/>
          <a:p>
            <a:pPr algn="ctr"/>
            <a:r>
              <a:rPr lang="en-US" dirty="0"/>
              <a:t>42</a:t>
            </a:r>
          </a:p>
        </p:txBody>
      </p:sp>
    </p:spTree>
    <p:extLst>
      <p:ext uri="{BB962C8B-B14F-4D97-AF65-F5344CB8AC3E}">
        <p14:creationId xmlns:p14="http://schemas.microsoft.com/office/powerpoint/2010/main" val="3955267061"/>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03637-8B12-485C-A0B6-C2688008F678}"/>
              </a:ext>
            </a:extLst>
          </p:cNvPr>
          <p:cNvSpPr>
            <a:spLocks noGrp="1"/>
          </p:cNvSpPr>
          <p:nvPr>
            <p:ph type="title"/>
          </p:nvPr>
        </p:nvSpPr>
        <p:spPr>
          <a:xfrm>
            <a:off x="761999" y="171451"/>
            <a:ext cx="10563225" cy="895350"/>
          </a:xfrm>
        </p:spPr>
        <p:txBody>
          <a:bodyPr>
            <a:normAutofit/>
          </a:bodyPr>
          <a:lstStyle/>
          <a:p>
            <a:pPr algn="ctr"/>
            <a:r>
              <a:rPr lang="en-US" sz="4800" dirty="0">
                <a:solidFill>
                  <a:srgbClr val="FFC000"/>
                </a:solidFill>
                <a:latin typeface="Bookman Old Style" panose="02050604050505020204" pitchFamily="18" charset="0"/>
              </a:rPr>
              <a:t>Paying the bills</a:t>
            </a:r>
          </a:p>
        </p:txBody>
      </p:sp>
      <p:sp>
        <p:nvSpPr>
          <p:cNvPr id="3" name="Content Placeholder 2">
            <a:extLst>
              <a:ext uri="{FF2B5EF4-FFF2-40B4-BE49-F238E27FC236}">
                <a16:creationId xmlns:a16="http://schemas.microsoft.com/office/drawing/2014/main" id="{C929FE13-370C-4EEC-90FE-2780CF7DF470}"/>
              </a:ext>
            </a:extLst>
          </p:cNvPr>
          <p:cNvSpPr>
            <a:spLocks noGrp="1"/>
          </p:cNvSpPr>
          <p:nvPr>
            <p:ph idx="1"/>
          </p:nvPr>
        </p:nvSpPr>
        <p:spPr>
          <a:xfrm>
            <a:off x="933450" y="1171575"/>
            <a:ext cx="10391774" cy="5057775"/>
          </a:xfrm>
        </p:spPr>
        <p:txBody>
          <a:bodyPr>
            <a:normAutofit lnSpcReduction="10000"/>
          </a:bodyPr>
          <a:lstStyle/>
          <a:p>
            <a:pPr marL="742950" indent="-742950">
              <a:buFont typeface="+mj-lt"/>
              <a:buAutoNum type="arabicPeriod"/>
              <a:defRPr/>
            </a:pPr>
            <a:r>
              <a:rPr lang="en-US" sz="2800" dirty="0">
                <a:latin typeface="Bookman Old Style" panose="02050604050505020204" pitchFamily="18" charset="0"/>
              </a:rPr>
              <a:t>Faithful Comptroller prepares voucher (Form 157) or using the </a:t>
            </a:r>
            <a:r>
              <a:rPr lang="en-US" sz="2800" u="sng" dirty="0">
                <a:latin typeface="Bookman Old Style" panose="02050604050505020204" pitchFamily="18" charset="0"/>
              </a:rPr>
              <a:t>Member Management</a:t>
            </a:r>
            <a:r>
              <a:rPr lang="en-US" sz="2800" dirty="0">
                <a:latin typeface="Bookman Old Style" panose="02050604050505020204" pitchFamily="18" charset="0"/>
              </a:rPr>
              <a:t>.</a:t>
            </a:r>
          </a:p>
          <a:p>
            <a:pPr marL="514350" indent="-514350">
              <a:buFont typeface="+mj-lt"/>
              <a:buAutoNum type="arabicPeriod"/>
              <a:defRPr/>
            </a:pPr>
            <a:r>
              <a:rPr lang="en-US" sz="2800" dirty="0">
                <a:latin typeface="Bookman Old Style" panose="02050604050505020204" pitchFamily="18" charset="0"/>
              </a:rPr>
              <a:t>  Faithful Navigator co-signs voucher.</a:t>
            </a:r>
          </a:p>
          <a:p>
            <a:pPr>
              <a:buFont typeface="+mj-lt"/>
              <a:buAutoNum type="arabicPeriod"/>
              <a:defRPr/>
            </a:pPr>
            <a:r>
              <a:rPr lang="en-US" sz="2800" dirty="0">
                <a:latin typeface="Bookman Old Style" panose="02050604050505020204" pitchFamily="18" charset="0"/>
              </a:rPr>
              <a:t>   You need a voucher for every check </a:t>
            </a:r>
          </a:p>
          <a:p>
            <a:pPr lvl="1">
              <a:buFont typeface="Courier New" panose="02070309020205020404" pitchFamily="49" charset="0"/>
              <a:buChar char="o"/>
              <a:defRPr/>
            </a:pPr>
            <a:r>
              <a:rPr lang="en-US" sz="2800" dirty="0">
                <a:latin typeface="Bookman Old Style" panose="02050604050505020204" pitchFamily="18" charset="0"/>
              </a:rPr>
              <a:t>Trustees examine the voucher- recommend the approval or rejection by assembly</a:t>
            </a:r>
          </a:p>
          <a:p>
            <a:pPr lvl="1">
              <a:buFont typeface="Courier New" panose="02070309020205020404" pitchFamily="49" charset="0"/>
              <a:buChar char="o"/>
              <a:defRPr/>
            </a:pPr>
            <a:r>
              <a:rPr lang="en-US" sz="2800" dirty="0">
                <a:latin typeface="Bookman Old Style" panose="02050604050505020204" pitchFamily="18" charset="0"/>
              </a:rPr>
              <a:t>Motion by the assembly - “the final authority”</a:t>
            </a:r>
          </a:p>
          <a:p>
            <a:pPr lvl="1">
              <a:buFont typeface="Courier New" panose="02070309020205020404" pitchFamily="49" charset="0"/>
              <a:buChar char="o"/>
              <a:defRPr/>
            </a:pPr>
            <a:r>
              <a:rPr lang="en-US" sz="2800" dirty="0">
                <a:latin typeface="Bookman Old Style" panose="02050604050505020204" pitchFamily="18" charset="0"/>
              </a:rPr>
              <a:t>Budgeted Items - brought up as a “bill”</a:t>
            </a:r>
          </a:p>
          <a:p>
            <a:pPr lvl="1">
              <a:buFont typeface="Courier New" panose="02070309020205020404" pitchFamily="49" charset="0"/>
              <a:buChar char="o"/>
              <a:defRPr/>
            </a:pPr>
            <a:r>
              <a:rPr lang="en-US" sz="2800" dirty="0">
                <a:latin typeface="Bookman Old Style" panose="02050604050505020204" pitchFamily="18" charset="0"/>
              </a:rPr>
              <a:t>Supreme Supplies - No approval is necessary for Supreme charge</a:t>
            </a:r>
            <a:endParaRPr lang="en-US" dirty="0">
              <a:latin typeface="Bookman Old Style" panose="02050604050505020204" pitchFamily="18" charset="0"/>
            </a:endParaRPr>
          </a:p>
        </p:txBody>
      </p:sp>
      <p:sp>
        <p:nvSpPr>
          <p:cNvPr id="4" name="Rectangle 3">
            <a:extLst>
              <a:ext uri="{FF2B5EF4-FFF2-40B4-BE49-F238E27FC236}">
                <a16:creationId xmlns:a16="http://schemas.microsoft.com/office/drawing/2014/main" id="{19BC1617-EF2E-43A5-BB39-34675D271BEF}"/>
              </a:ext>
            </a:extLst>
          </p:cNvPr>
          <p:cNvSpPr/>
          <p:nvPr/>
        </p:nvSpPr>
        <p:spPr>
          <a:xfrm>
            <a:off x="80208" y="6406634"/>
            <a:ext cx="418704" cy="369332"/>
          </a:xfrm>
          <a:prstGeom prst="rect">
            <a:avLst/>
          </a:prstGeom>
        </p:spPr>
        <p:txBody>
          <a:bodyPr wrap="none">
            <a:spAutoFit/>
          </a:bodyPr>
          <a:lstStyle/>
          <a:p>
            <a:pPr algn="ctr"/>
            <a:r>
              <a:rPr lang="en-US" dirty="0"/>
              <a:t>43</a:t>
            </a:r>
          </a:p>
        </p:txBody>
      </p:sp>
    </p:spTree>
    <p:extLst>
      <p:ext uri="{BB962C8B-B14F-4D97-AF65-F5344CB8AC3E}">
        <p14:creationId xmlns:p14="http://schemas.microsoft.com/office/powerpoint/2010/main" val="2296306304"/>
      </p:ext>
    </p:extLst>
  </p:cSld>
  <p:clrMapOvr>
    <a:masterClrMapping/>
  </p:clrMapOvr>
  <p:transition spd="slow">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E42E6-9520-411E-B032-0EBAC3B82CCA}"/>
              </a:ext>
            </a:extLst>
          </p:cNvPr>
          <p:cNvSpPr>
            <a:spLocks noGrp="1"/>
          </p:cNvSpPr>
          <p:nvPr>
            <p:ph type="title"/>
          </p:nvPr>
        </p:nvSpPr>
        <p:spPr>
          <a:xfrm>
            <a:off x="685801" y="180976"/>
            <a:ext cx="10131425" cy="885824"/>
          </a:xfrm>
        </p:spPr>
        <p:txBody>
          <a:bodyPr>
            <a:normAutofit/>
          </a:bodyPr>
          <a:lstStyle/>
          <a:p>
            <a:pPr algn="ctr"/>
            <a:r>
              <a:rPr lang="en-US" sz="4800" dirty="0">
                <a:solidFill>
                  <a:srgbClr val="FFC000"/>
                </a:solidFill>
                <a:latin typeface="Bookman Old Style" panose="02050604050505020204" pitchFamily="18" charset="0"/>
              </a:rPr>
              <a:t>Paying the bills</a:t>
            </a:r>
          </a:p>
        </p:txBody>
      </p:sp>
      <p:sp>
        <p:nvSpPr>
          <p:cNvPr id="3" name="Content Placeholder 2">
            <a:extLst>
              <a:ext uri="{FF2B5EF4-FFF2-40B4-BE49-F238E27FC236}">
                <a16:creationId xmlns:a16="http://schemas.microsoft.com/office/drawing/2014/main" id="{4035EFB2-824A-4FA5-8D40-F64CDC575A23}"/>
              </a:ext>
            </a:extLst>
          </p:cNvPr>
          <p:cNvSpPr>
            <a:spLocks noGrp="1"/>
          </p:cNvSpPr>
          <p:nvPr>
            <p:ph idx="1"/>
          </p:nvPr>
        </p:nvSpPr>
        <p:spPr>
          <a:xfrm>
            <a:off x="685801" y="1066801"/>
            <a:ext cx="10131425" cy="5153024"/>
          </a:xfrm>
        </p:spPr>
        <p:txBody>
          <a:bodyPr>
            <a:normAutofit/>
          </a:bodyPr>
          <a:lstStyle/>
          <a:p>
            <a:pPr marL="855662" indent="-514350">
              <a:buFont typeface="+mj-lt"/>
              <a:buAutoNum type="arabicPeriod" startAt="4"/>
              <a:defRPr/>
            </a:pPr>
            <a:r>
              <a:rPr lang="en-US" sz="2800" dirty="0">
                <a:latin typeface="Bookman Old Style" panose="02050604050505020204" pitchFamily="18" charset="0"/>
              </a:rPr>
              <a:t>Faithful Purser prepares check.</a:t>
            </a:r>
          </a:p>
          <a:p>
            <a:pPr marL="855662" indent="-514350">
              <a:buFont typeface="+mj-lt"/>
              <a:buAutoNum type="arabicPeriod" startAt="4"/>
              <a:defRPr/>
            </a:pPr>
            <a:r>
              <a:rPr lang="en-US" sz="2800" dirty="0">
                <a:latin typeface="Bookman Old Style" panose="02050604050505020204" pitchFamily="18" charset="0"/>
              </a:rPr>
              <a:t>Faithful Purser staples bill to voucher and records check number on it.</a:t>
            </a:r>
          </a:p>
          <a:p>
            <a:pPr marL="855662" indent="-514350">
              <a:buFont typeface="+mj-lt"/>
              <a:buAutoNum type="arabicPeriod" startAt="4"/>
              <a:defRPr/>
            </a:pPr>
            <a:r>
              <a:rPr lang="en-US" sz="2800" dirty="0">
                <a:latin typeface="Bookman Old Style" panose="02050604050505020204" pitchFamily="18" charset="0"/>
              </a:rPr>
              <a:t>FN/F Captain co-sign check.</a:t>
            </a:r>
          </a:p>
          <a:p>
            <a:pPr marL="855662" indent="-514350">
              <a:buFont typeface="+mj-lt"/>
              <a:buAutoNum type="arabicPeriod" startAt="4"/>
              <a:defRPr/>
            </a:pPr>
            <a:r>
              <a:rPr lang="en-US" sz="2800" dirty="0">
                <a:latin typeface="Bookman Old Style" panose="02050604050505020204" pitchFamily="18" charset="0"/>
              </a:rPr>
              <a:t>Faithful Purser mails check.</a:t>
            </a:r>
          </a:p>
          <a:p>
            <a:pPr marL="855662" indent="-514350">
              <a:buFont typeface="+mj-lt"/>
              <a:buAutoNum type="arabicPeriod" startAt="4"/>
              <a:defRPr/>
            </a:pPr>
            <a:r>
              <a:rPr lang="en-US" sz="2800" dirty="0">
                <a:latin typeface="Bookman Old Style" panose="02050604050505020204" pitchFamily="18" charset="0"/>
              </a:rPr>
              <a:t>Faithful Purser records disbursement in an appropriate spreadsheet and on check stub.</a:t>
            </a:r>
          </a:p>
          <a:p>
            <a:endParaRPr lang="en-US" dirty="0"/>
          </a:p>
        </p:txBody>
      </p:sp>
      <p:sp>
        <p:nvSpPr>
          <p:cNvPr id="4" name="Rectangle 3">
            <a:extLst>
              <a:ext uri="{FF2B5EF4-FFF2-40B4-BE49-F238E27FC236}">
                <a16:creationId xmlns:a16="http://schemas.microsoft.com/office/drawing/2014/main" id="{7BFF5765-D7AC-4393-ACA1-8BD5FD150BFA}"/>
              </a:ext>
            </a:extLst>
          </p:cNvPr>
          <p:cNvSpPr/>
          <p:nvPr/>
        </p:nvSpPr>
        <p:spPr>
          <a:xfrm>
            <a:off x="118308" y="6421874"/>
            <a:ext cx="418704" cy="369332"/>
          </a:xfrm>
          <a:prstGeom prst="rect">
            <a:avLst/>
          </a:prstGeom>
        </p:spPr>
        <p:txBody>
          <a:bodyPr wrap="none">
            <a:spAutoFit/>
          </a:bodyPr>
          <a:lstStyle/>
          <a:p>
            <a:pPr algn="ctr"/>
            <a:r>
              <a:rPr lang="en-US" dirty="0"/>
              <a:t>44</a:t>
            </a:r>
          </a:p>
        </p:txBody>
      </p:sp>
    </p:spTree>
    <p:extLst>
      <p:ext uri="{BB962C8B-B14F-4D97-AF65-F5344CB8AC3E}">
        <p14:creationId xmlns:p14="http://schemas.microsoft.com/office/powerpoint/2010/main" val="2615013587"/>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F4480-FBCB-42FC-9B2E-38D9B82E4B80}"/>
              </a:ext>
            </a:extLst>
          </p:cNvPr>
          <p:cNvSpPr>
            <a:spLocks noGrp="1"/>
          </p:cNvSpPr>
          <p:nvPr>
            <p:ph type="title"/>
          </p:nvPr>
        </p:nvSpPr>
        <p:spPr>
          <a:xfrm>
            <a:off x="866275" y="272716"/>
            <a:ext cx="10131425" cy="1532467"/>
          </a:xfrm>
        </p:spPr>
        <p:txBody>
          <a:bodyPr>
            <a:normAutofit/>
          </a:bodyPr>
          <a:lstStyle/>
          <a:p>
            <a:pPr algn="ctr"/>
            <a:r>
              <a:rPr lang="en-US" altLang="en-US" sz="4800" b="1" dirty="0">
                <a:solidFill>
                  <a:srgbClr val="FFC000"/>
                </a:solidFill>
                <a:latin typeface="Bookman Old Style" panose="02050604050505020204" pitchFamily="18" charset="0"/>
              </a:rPr>
              <a:t>Discussion Questions:</a:t>
            </a:r>
            <a:endParaRPr lang="en-US" sz="4800" dirty="0"/>
          </a:p>
        </p:txBody>
      </p:sp>
      <p:sp>
        <p:nvSpPr>
          <p:cNvPr id="3" name="Content Placeholder 2">
            <a:extLst>
              <a:ext uri="{FF2B5EF4-FFF2-40B4-BE49-F238E27FC236}">
                <a16:creationId xmlns:a16="http://schemas.microsoft.com/office/drawing/2014/main" id="{B3628A8C-59D3-4817-AF54-D336DE22B2C7}"/>
              </a:ext>
            </a:extLst>
          </p:cNvPr>
          <p:cNvSpPr>
            <a:spLocks noGrp="1"/>
          </p:cNvSpPr>
          <p:nvPr>
            <p:ph idx="1"/>
          </p:nvPr>
        </p:nvSpPr>
        <p:spPr>
          <a:xfrm>
            <a:off x="685800" y="1552074"/>
            <a:ext cx="10965425" cy="4800601"/>
          </a:xfrm>
        </p:spPr>
        <p:txBody>
          <a:bodyPr>
            <a:normAutofit/>
          </a:bodyPr>
          <a:lstStyle/>
          <a:p>
            <a:pPr marL="0" indent="0">
              <a:buNone/>
            </a:pPr>
            <a:r>
              <a:rPr lang="en-US" sz="2800" dirty="0">
                <a:latin typeface="Bookman Old Style" panose="02050604050505020204" pitchFamily="18" charset="0"/>
              </a:rPr>
              <a:t>1.  Even if the FC is absent, we will still need to pay bills. </a:t>
            </a:r>
          </a:p>
          <a:p>
            <a:pPr marL="0" indent="0">
              <a:buNone/>
            </a:pPr>
            <a:r>
              <a:rPr lang="en-US" sz="2800" dirty="0">
                <a:latin typeface="Bookman Old Style" panose="02050604050505020204" pitchFamily="18" charset="0"/>
              </a:rPr>
              <a:t>     Who should complete the vouchers?</a:t>
            </a:r>
          </a:p>
          <a:p>
            <a:pPr marL="0" indent="0">
              <a:buNone/>
            </a:pPr>
            <a:r>
              <a:rPr lang="en-US" sz="2800" dirty="0">
                <a:latin typeface="Bookman Old Style" panose="02050604050505020204" pitchFamily="18" charset="0"/>
              </a:rPr>
              <a:t>2.  Who is authorized to endorse (sign) our assembly’s checks</a:t>
            </a:r>
          </a:p>
          <a:p>
            <a:pPr marL="0" indent="0">
              <a:buNone/>
            </a:pPr>
            <a:r>
              <a:rPr lang="en-US" sz="2800" dirty="0">
                <a:latin typeface="Bookman Old Style" panose="02050604050505020204" pitchFamily="18" charset="0"/>
              </a:rPr>
              <a:t>      and how do I add myself as a signatory?</a:t>
            </a:r>
          </a:p>
          <a:p>
            <a:pPr marL="0" indent="0">
              <a:buNone/>
            </a:pPr>
            <a:r>
              <a:rPr lang="en-US" sz="2800" dirty="0">
                <a:latin typeface="Bookman Old Style" panose="02050604050505020204" pitchFamily="18" charset="0"/>
              </a:rPr>
              <a:t>3.  What do I do if someone submits a voucher for</a:t>
            </a:r>
          </a:p>
          <a:p>
            <a:pPr marL="0" indent="0">
              <a:buNone/>
            </a:pPr>
            <a:r>
              <a:rPr lang="en-US" sz="2800" dirty="0">
                <a:latin typeface="Bookman Old Style" panose="02050604050505020204" pitchFamily="18" charset="0"/>
              </a:rPr>
              <a:t>     reimbursement of an expense without receipts as proof?</a:t>
            </a:r>
          </a:p>
          <a:p>
            <a:pPr marL="0" indent="0">
              <a:buNone/>
            </a:pPr>
            <a:r>
              <a:rPr lang="en-US" sz="2800" dirty="0">
                <a:latin typeface="Bookman Old Style" panose="02050604050505020204" pitchFamily="18" charset="0"/>
              </a:rPr>
              <a:t>4. What are my responsibilities if I know I will be absent for</a:t>
            </a:r>
          </a:p>
          <a:p>
            <a:pPr marL="0" indent="0">
              <a:buNone/>
            </a:pPr>
            <a:r>
              <a:rPr lang="en-US" sz="2800" dirty="0">
                <a:latin typeface="Bookman Old Style" panose="02050604050505020204" pitchFamily="18" charset="0"/>
              </a:rPr>
              <a:t>     a meeting?</a:t>
            </a:r>
          </a:p>
        </p:txBody>
      </p:sp>
      <p:sp>
        <p:nvSpPr>
          <p:cNvPr id="4" name="Rectangle 3">
            <a:extLst>
              <a:ext uri="{FF2B5EF4-FFF2-40B4-BE49-F238E27FC236}">
                <a16:creationId xmlns:a16="http://schemas.microsoft.com/office/drawing/2014/main" id="{4E2D2FC7-96FE-40FD-B8BF-1383A3E4F999}"/>
              </a:ext>
            </a:extLst>
          </p:cNvPr>
          <p:cNvSpPr/>
          <p:nvPr/>
        </p:nvSpPr>
        <p:spPr>
          <a:xfrm>
            <a:off x="64968" y="6429494"/>
            <a:ext cx="418704" cy="369332"/>
          </a:xfrm>
          <a:prstGeom prst="rect">
            <a:avLst/>
          </a:prstGeom>
        </p:spPr>
        <p:txBody>
          <a:bodyPr wrap="none">
            <a:spAutoFit/>
          </a:bodyPr>
          <a:lstStyle/>
          <a:p>
            <a:pPr algn="ctr"/>
            <a:r>
              <a:rPr lang="en-US" dirty="0"/>
              <a:t>45</a:t>
            </a:r>
          </a:p>
        </p:txBody>
      </p:sp>
    </p:spTree>
    <p:extLst>
      <p:ext uri="{BB962C8B-B14F-4D97-AF65-F5344CB8AC3E}">
        <p14:creationId xmlns:p14="http://schemas.microsoft.com/office/powerpoint/2010/main" val="225636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580E2-7C23-4FF2-94BC-30E0FAE8095D}"/>
              </a:ext>
            </a:extLst>
          </p:cNvPr>
          <p:cNvSpPr>
            <a:spLocks noGrp="1"/>
          </p:cNvSpPr>
          <p:nvPr>
            <p:ph type="title"/>
          </p:nvPr>
        </p:nvSpPr>
        <p:spPr>
          <a:xfrm>
            <a:off x="685801" y="238125"/>
            <a:ext cx="10677524" cy="990600"/>
          </a:xfrm>
        </p:spPr>
        <p:txBody>
          <a:bodyPr>
            <a:normAutofit/>
          </a:bodyPr>
          <a:lstStyle/>
          <a:p>
            <a:pPr algn="ctr"/>
            <a:r>
              <a:rPr lang="en-US" sz="4800" dirty="0">
                <a:solidFill>
                  <a:srgbClr val="FFC000"/>
                </a:solidFill>
                <a:latin typeface="Bookman Old Style" panose="02050604050505020204" pitchFamily="18" charset="0"/>
              </a:rPr>
              <a:t>Bank Reconciliation</a:t>
            </a:r>
          </a:p>
        </p:txBody>
      </p:sp>
      <p:sp>
        <p:nvSpPr>
          <p:cNvPr id="3" name="Content Placeholder 2">
            <a:extLst>
              <a:ext uri="{FF2B5EF4-FFF2-40B4-BE49-F238E27FC236}">
                <a16:creationId xmlns:a16="http://schemas.microsoft.com/office/drawing/2014/main" id="{8DB5A3AD-8183-447E-96AB-39BFE06DE9ED}"/>
              </a:ext>
            </a:extLst>
          </p:cNvPr>
          <p:cNvSpPr>
            <a:spLocks noGrp="1"/>
          </p:cNvSpPr>
          <p:nvPr>
            <p:ph idx="1"/>
          </p:nvPr>
        </p:nvSpPr>
        <p:spPr>
          <a:xfrm>
            <a:off x="685801" y="1228725"/>
            <a:ext cx="10782299" cy="5019675"/>
          </a:xfrm>
        </p:spPr>
        <p:txBody>
          <a:bodyPr>
            <a:normAutofit/>
          </a:bodyPr>
          <a:lstStyle/>
          <a:p>
            <a:pPr marL="514350" indent="-514350">
              <a:buFont typeface="Bookman Old Style" panose="02050604050505020204" pitchFamily="18" charset="0"/>
              <a:buAutoNum type="arabicPeriod"/>
            </a:pPr>
            <a:r>
              <a:rPr lang="en-US" altLang="en-US" sz="2800" dirty="0">
                <a:latin typeface="Bookman Old Style" panose="02050604050505020204" pitchFamily="18" charset="0"/>
              </a:rPr>
              <a:t>Faithful Purser receives monthly bank statement.</a:t>
            </a:r>
          </a:p>
          <a:p>
            <a:pPr marL="514350" indent="-514350">
              <a:buFont typeface="Bookman Old Style" panose="02050604050505020204" pitchFamily="18" charset="0"/>
              <a:buAutoNum type="arabicPeriod"/>
            </a:pPr>
            <a:r>
              <a:rPr lang="en-US" altLang="en-US" sz="2800" dirty="0">
                <a:latin typeface="Bookman Old Style" panose="02050604050505020204" pitchFamily="18" charset="0"/>
              </a:rPr>
              <a:t>Adds any interest into checkbook and Journal.</a:t>
            </a:r>
          </a:p>
          <a:p>
            <a:pPr marL="514350" indent="-514350">
              <a:buFont typeface="Bookman Old Style" panose="02050604050505020204" pitchFamily="18" charset="0"/>
              <a:buAutoNum type="arabicPeriod"/>
            </a:pPr>
            <a:r>
              <a:rPr lang="en-US" altLang="en-US" sz="2800" dirty="0">
                <a:latin typeface="Bookman Old Style" panose="02050604050505020204" pitchFamily="18" charset="0"/>
              </a:rPr>
              <a:t>Looks for any unusual charges or credits and deducts or adds to checkbook as necessary.</a:t>
            </a:r>
          </a:p>
          <a:p>
            <a:pPr marL="514350" indent="-514350">
              <a:buFont typeface="Bookman Old Style" panose="02050604050505020204" pitchFamily="18" charset="0"/>
              <a:buAutoNum type="arabicPeriod"/>
            </a:pPr>
            <a:r>
              <a:rPr lang="en-US" altLang="en-US" sz="2800" dirty="0">
                <a:latin typeface="Bookman Old Style" panose="02050604050505020204" pitchFamily="18" charset="0"/>
              </a:rPr>
              <a:t>Checks off all checks and deposits that have cleared.</a:t>
            </a:r>
          </a:p>
          <a:p>
            <a:pPr marL="514350" indent="-514350">
              <a:buFont typeface="Bookman Old Style" panose="02050604050505020204" pitchFamily="18" charset="0"/>
              <a:buAutoNum type="arabicPeriod"/>
            </a:pPr>
            <a:r>
              <a:rPr lang="en-US" altLang="en-US" sz="2800" dirty="0">
                <a:latin typeface="Bookman Old Style" panose="02050604050505020204" pitchFamily="18" charset="0"/>
              </a:rPr>
              <a:t>Using back of statement, Faithful Purser writes in balance of statement in appropriate place.</a:t>
            </a:r>
          </a:p>
          <a:p>
            <a:endParaRPr lang="en-US" dirty="0"/>
          </a:p>
        </p:txBody>
      </p:sp>
      <p:sp>
        <p:nvSpPr>
          <p:cNvPr id="4" name="Rectangle 3">
            <a:extLst>
              <a:ext uri="{FF2B5EF4-FFF2-40B4-BE49-F238E27FC236}">
                <a16:creationId xmlns:a16="http://schemas.microsoft.com/office/drawing/2014/main" id="{B26867F0-D6E6-40D0-9843-E63DA1AF206F}"/>
              </a:ext>
            </a:extLst>
          </p:cNvPr>
          <p:cNvSpPr/>
          <p:nvPr/>
        </p:nvSpPr>
        <p:spPr>
          <a:xfrm>
            <a:off x="80208" y="6421874"/>
            <a:ext cx="418704" cy="369332"/>
          </a:xfrm>
          <a:prstGeom prst="rect">
            <a:avLst/>
          </a:prstGeom>
        </p:spPr>
        <p:txBody>
          <a:bodyPr wrap="none">
            <a:spAutoFit/>
          </a:bodyPr>
          <a:lstStyle/>
          <a:p>
            <a:pPr algn="ctr"/>
            <a:r>
              <a:rPr lang="en-US" dirty="0"/>
              <a:t>46</a:t>
            </a:r>
          </a:p>
        </p:txBody>
      </p:sp>
    </p:spTree>
    <p:extLst>
      <p:ext uri="{BB962C8B-B14F-4D97-AF65-F5344CB8AC3E}">
        <p14:creationId xmlns:p14="http://schemas.microsoft.com/office/powerpoint/2010/main" val="25222371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AC6A9-4211-443B-8B99-7CFB369F1F1F}"/>
              </a:ext>
            </a:extLst>
          </p:cNvPr>
          <p:cNvSpPr>
            <a:spLocks noGrp="1"/>
          </p:cNvSpPr>
          <p:nvPr>
            <p:ph type="title"/>
          </p:nvPr>
        </p:nvSpPr>
        <p:spPr>
          <a:xfrm>
            <a:off x="685801" y="561975"/>
            <a:ext cx="10687049" cy="1123950"/>
          </a:xfrm>
        </p:spPr>
        <p:txBody>
          <a:bodyPr>
            <a:normAutofit/>
          </a:bodyPr>
          <a:lstStyle/>
          <a:p>
            <a:pPr algn="ctr"/>
            <a:r>
              <a:rPr lang="en-US" sz="4800" dirty="0">
                <a:solidFill>
                  <a:srgbClr val="FFC000"/>
                </a:solidFill>
                <a:latin typeface="Bookman Old Style" panose="02050604050505020204" pitchFamily="18" charset="0"/>
              </a:rPr>
              <a:t>Bank Reconciliation</a:t>
            </a:r>
          </a:p>
        </p:txBody>
      </p:sp>
      <p:sp>
        <p:nvSpPr>
          <p:cNvPr id="3" name="Content Placeholder 2">
            <a:extLst>
              <a:ext uri="{FF2B5EF4-FFF2-40B4-BE49-F238E27FC236}">
                <a16:creationId xmlns:a16="http://schemas.microsoft.com/office/drawing/2014/main" id="{CFA02D66-DE66-420B-A286-2791D272FEC2}"/>
              </a:ext>
            </a:extLst>
          </p:cNvPr>
          <p:cNvSpPr>
            <a:spLocks noGrp="1"/>
          </p:cNvSpPr>
          <p:nvPr>
            <p:ph idx="1"/>
          </p:nvPr>
        </p:nvSpPr>
        <p:spPr>
          <a:xfrm>
            <a:off x="685801" y="1485900"/>
            <a:ext cx="10753724" cy="4638675"/>
          </a:xfrm>
        </p:spPr>
        <p:txBody>
          <a:bodyPr/>
          <a:lstStyle/>
          <a:p>
            <a:pPr marL="514350" indent="-514350">
              <a:buFont typeface="Bookman Old Style" panose="02050604050505020204" pitchFamily="18" charset="0"/>
              <a:buAutoNum type="arabicPeriod" startAt="6"/>
            </a:pPr>
            <a:r>
              <a:rPr lang="en-US" altLang="en-US" sz="2800" dirty="0">
                <a:latin typeface="Bookman Old Style" panose="02050604050505020204" pitchFamily="18" charset="0"/>
              </a:rPr>
              <a:t>Faithful Purser lists all open deposits and un-cashed checks in appropriate spots on statement.</a:t>
            </a:r>
          </a:p>
          <a:p>
            <a:pPr marL="514350" indent="-514350">
              <a:buFont typeface="Bookman Old Style" panose="02050604050505020204" pitchFamily="18" charset="0"/>
              <a:buAutoNum type="arabicPeriod" startAt="6"/>
            </a:pPr>
            <a:r>
              <a:rPr lang="en-US" altLang="en-US" sz="2800" dirty="0">
                <a:latin typeface="Bookman Old Style" panose="02050604050505020204" pitchFamily="18" charset="0"/>
              </a:rPr>
              <a:t>Balance derived on back should agree with checkbook – if not, examine amounts and additions and subtractions until correct.</a:t>
            </a:r>
          </a:p>
          <a:p>
            <a:endParaRPr lang="en-US" dirty="0"/>
          </a:p>
        </p:txBody>
      </p:sp>
      <p:sp>
        <p:nvSpPr>
          <p:cNvPr id="4" name="Rectangle 3">
            <a:extLst>
              <a:ext uri="{FF2B5EF4-FFF2-40B4-BE49-F238E27FC236}">
                <a16:creationId xmlns:a16="http://schemas.microsoft.com/office/drawing/2014/main" id="{17437C34-C09F-459F-8B6E-8D3CF85628B3}"/>
              </a:ext>
            </a:extLst>
          </p:cNvPr>
          <p:cNvSpPr/>
          <p:nvPr/>
        </p:nvSpPr>
        <p:spPr>
          <a:xfrm>
            <a:off x="80208" y="6429494"/>
            <a:ext cx="418704" cy="369332"/>
          </a:xfrm>
          <a:prstGeom prst="rect">
            <a:avLst/>
          </a:prstGeom>
        </p:spPr>
        <p:txBody>
          <a:bodyPr wrap="none">
            <a:spAutoFit/>
          </a:bodyPr>
          <a:lstStyle/>
          <a:p>
            <a:pPr algn="ctr"/>
            <a:r>
              <a:rPr lang="en-US" dirty="0"/>
              <a:t>47</a:t>
            </a:r>
          </a:p>
        </p:txBody>
      </p:sp>
    </p:spTree>
    <p:extLst>
      <p:ext uri="{BB962C8B-B14F-4D97-AF65-F5344CB8AC3E}">
        <p14:creationId xmlns:p14="http://schemas.microsoft.com/office/powerpoint/2010/main" val="50521943"/>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494131-BE30-424D-8D59-E83D89A924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2625" y="0"/>
            <a:ext cx="8010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C4BE196-688B-4179-991A-E2FE38C64399}"/>
              </a:ext>
            </a:extLst>
          </p:cNvPr>
          <p:cNvSpPr/>
          <p:nvPr/>
        </p:nvSpPr>
        <p:spPr>
          <a:xfrm>
            <a:off x="133548" y="6391394"/>
            <a:ext cx="418704" cy="369332"/>
          </a:xfrm>
          <a:prstGeom prst="rect">
            <a:avLst/>
          </a:prstGeom>
        </p:spPr>
        <p:txBody>
          <a:bodyPr wrap="none">
            <a:spAutoFit/>
          </a:bodyPr>
          <a:lstStyle/>
          <a:p>
            <a:pPr algn="ctr"/>
            <a:r>
              <a:rPr lang="en-US" dirty="0"/>
              <a:t>48</a:t>
            </a:r>
          </a:p>
        </p:txBody>
      </p:sp>
    </p:spTree>
    <p:extLst>
      <p:ext uri="{BB962C8B-B14F-4D97-AF65-F5344CB8AC3E}">
        <p14:creationId xmlns:p14="http://schemas.microsoft.com/office/powerpoint/2010/main" val="3026167766"/>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8BF1-4D30-4F1A-98EF-8DE4A67312F5}"/>
              </a:ext>
            </a:extLst>
          </p:cNvPr>
          <p:cNvSpPr>
            <a:spLocks noGrp="1"/>
          </p:cNvSpPr>
          <p:nvPr>
            <p:ph type="title"/>
          </p:nvPr>
        </p:nvSpPr>
        <p:spPr>
          <a:xfrm>
            <a:off x="685801" y="409576"/>
            <a:ext cx="10131425" cy="1162050"/>
          </a:xfrm>
        </p:spPr>
        <p:txBody>
          <a:bodyPr>
            <a:normAutofit/>
          </a:bodyPr>
          <a:lstStyle/>
          <a:p>
            <a:pPr algn="ctr"/>
            <a:r>
              <a:rPr lang="en-US" sz="4800" dirty="0">
                <a:solidFill>
                  <a:srgbClr val="FFC000"/>
                </a:solidFill>
                <a:latin typeface="Bookman Old Style" panose="02050604050505020204" pitchFamily="18" charset="0"/>
              </a:rPr>
              <a:t>Un-cashed checks</a:t>
            </a:r>
          </a:p>
        </p:txBody>
      </p:sp>
      <p:sp>
        <p:nvSpPr>
          <p:cNvPr id="3" name="Content Placeholder 2">
            <a:extLst>
              <a:ext uri="{FF2B5EF4-FFF2-40B4-BE49-F238E27FC236}">
                <a16:creationId xmlns:a16="http://schemas.microsoft.com/office/drawing/2014/main" id="{3876A8B1-5514-44F3-8F32-C74B6218EC23}"/>
              </a:ext>
            </a:extLst>
          </p:cNvPr>
          <p:cNvSpPr>
            <a:spLocks noGrp="1"/>
          </p:cNvSpPr>
          <p:nvPr>
            <p:ph idx="1"/>
          </p:nvPr>
        </p:nvSpPr>
        <p:spPr>
          <a:xfrm>
            <a:off x="685801" y="1571627"/>
            <a:ext cx="10131425" cy="4562474"/>
          </a:xfrm>
        </p:spPr>
        <p:txBody>
          <a:bodyPr/>
          <a:lstStyle/>
          <a:p>
            <a:pPr>
              <a:defRPr/>
            </a:pPr>
            <a:r>
              <a:rPr lang="en-US" sz="2800" dirty="0">
                <a:latin typeface="Bookman Old Style" panose="02050604050505020204" pitchFamily="18" charset="0"/>
              </a:rPr>
              <a:t>Checks that have not been cashed that are beyond the legal period (60 to 90 days).</a:t>
            </a:r>
          </a:p>
          <a:p>
            <a:pPr>
              <a:defRPr/>
            </a:pPr>
            <a:r>
              <a:rPr lang="en-US" sz="2800" dirty="0">
                <a:latin typeface="Bookman Old Style" panose="02050604050505020204" pitchFamily="18" charset="0"/>
              </a:rPr>
              <a:t>Contact payees to see why checks have not been cashed. </a:t>
            </a:r>
          </a:p>
          <a:p>
            <a:pPr>
              <a:defRPr/>
            </a:pPr>
            <a:r>
              <a:rPr lang="en-US" sz="2800" dirty="0">
                <a:latin typeface="Bookman Old Style" panose="02050604050505020204" pitchFamily="18" charset="0"/>
              </a:rPr>
              <a:t>Issue a “stop payment” if the amount is significant.</a:t>
            </a:r>
          </a:p>
          <a:p>
            <a:pPr>
              <a:defRPr/>
            </a:pPr>
            <a:r>
              <a:rPr lang="en-US" sz="2800" dirty="0">
                <a:latin typeface="Bookman Old Style" panose="02050604050505020204" pitchFamily="18" charset="0"/>
              </a:rPr>
              <a:t>If check is not found, void original and reissue a new check to payee.</a:t>
            </a:r>
          </a:p>
          <a:p>
            <a:endParaRPr lang="en-US" dirty="0"/>
          </a:p>
        </p:txBody>
      </p:sp>
      <p:sp>
        <p:nvSpPr>
          <p:cNvPr id="4" name="Rectangle 3">
            <a:extLst>
              <a:ext uri="{FF2B5EF4-FFF2-40B4-BE49-F238E27FC236}">
                <a16:creationId xmlns:a16="http://schemas.microsoft.com/office/drawing/2014/main" id="{3DD7C07E-7469-4397-9583-C6B82237FEAE}"/>
              </a:ext>
            </a:extLst>
          </p:cNvPr>
          <p:cNvSpPr/>
          <p:nvPr/>
        </p:nvSpPr>
        <p:spPr>
          <a:xfrm>
            <a:off x="103068" y="6429494"/>
            <a:ext cx="418704" cy="369332"/>
          </a:xfrm>
          <a:prstGeom prst="rect">
            <a:avLst/>
          </a:prstGeom>
        </p:spPr>
        <p:txBody>
          <a:bodyPr wrap="none">
            <a:spAutoFit/>
          </a:bodyPr>
          <a:lstStyle/>
          <a:p>
            <a:pPr algn="ctr"/>
            <a:r>
              <a:rPr lang="en-US" dirty="0"/>
              <a:t>49</a:t>
            </a:r>
          </a:p>
        </p:txBody>
      </p:sp>
    </p:spTree>
    <p:extLst>
      <p:ext uri="{BB962C8B-B14F-4D97-AF65-F5344CB8AC3E}">
        <p14:creationId xmlns:p14="http://schemas.microsoft.com/office/powerpoint/2010/main" val="815578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DBF-36AB-413D-A75D-CEE6FFE320F7}"/>
              </a:ext>
            </a:extLst>
          </p:cNvPr>
          <p:cNvSpPr>
            <a:spLocks noGrp="1"/>
          </p:cNvSpPr>
          <p:nvPr>
            <p:ph type="title"/>
          </p:nvPr>
        </p:nvSpPr>
        <p:spPr>
          <a:xfrm>
            <a:off x="685801" y="108585"/>
            <a:ext cx="10131425" cy="1167765"/>
          </a:xfrm>
        </p:spPr>
        <p:txBody>
          <a:bodyPr>
            <a:normAutofit/>
          </a:bodyPr>
          <a:lstStyle/>
          <a:p>
            <a:pPr algn="ctr"/>
            <a:r>
              <a:rPr lang="en-US" sz="4800" dirty="0">
                <a:solidFill>
                  <a:srgbClr val="FFC000"/>
                </a:solidFill>
                <a:latin typeface="Bookman Old Style" panose="02050604050505020204" pitchFamily="18" charset="0"/>
              </a:rPr>
              <a:t>FAITHFUL COMPTROLLER</a:t>
            </a:r>
          </a:p>
        </p:txBody>
      </p:sp>
      <p:sp>
        <p:nvSpPr>
          <p:cNvPr id="3" name="Content Placeholder 2">
            <a:extLst>
              <a:ext uri="{FF2B5EF4-FFF2-40B4-BE49-F238E27FC236}">
                <a16:creationId xmlns:a16="http://schemas.microsoft.com/office/drawing/2014/main" id="{DB9018D4-7B05-4CAD-9B8C-251144381344}"/>
              </a:ext>
            </a:extLst>
          </p:cNvPr>
          <p:cNvSpPr>
            <a:spLocks noGrp="1"/>
          </p:cNvSpPr>
          <p:nvPr>
            <p:ph idx="1"/>
          </p:nvPr>
        </p:nvSpPr>
        <p:spPr>
          <a:xfrm>
            <a:off x="971550" y="1367624"/>
            <a:ext cx="10286999" cy="5490376"/>
          </a:xfrm>
        </p:spPr>
        <p:txBody>
          <a:bodyPr>
            <a:normAutofit fontScale="32500" lnSpcReduction="20000"/>
          </a:bodyPr>
          <a:lstStyle/>
          <a:p>
            <a:pPr>
              <a:spcBef>
                <a:spcPts val="650"/>
              </a:spcBef>
              <a:buClr>
                <a:srgbClr val="0BD0D9"/>
              </a:buClr>
              <a:buSzPct val="95000"/>
              <a:buFont typeface="Wingdings" panose="05000000000000000000" pitchFamily="2" charset="2"/>
              <a:buChar char=""/>
            </a:pPr>
            <a:r>
              <a:rPr lang="en-US" altLang="en-US" sz="8600" dirty="0">
                <a:latin typeface="Bookman Old Style" panose="02050604050505020204" pitchFamily="18" charset="0"/>
              </a:rPr>
              <a:t> Keeps record of all members of the assembly.</a:t>
            </a:r>
          </a:p>
          <a:p>
            <a:pPr>
              <a:spcBef>
                <a:spcPts val="650"/>
              </a:spcBef>
              <a:buClr>
                <a:srgbClr val="0BD0D9"/>
              </a:buClr>
              <a:buSzPct val="95000"/>
              <a:buFont typeface="Wingdings" panose="05000000000000000000" pitchFamily="2" charset="2"/>
              <a:buChar char=""/>
            </a:pPr>
            <a:endParaRPr lang="en-US" altLang="en-US" sz="8600" dirty="0">
              <a:latin typeface="Bookman Old Style" panose="02050604050505020204" pitchFamily="18" charset="0"/>
            </a:endParaRPr>
          </a:p>
          <a:p>
            <a:pPr>
              <a:spcBef>
                <a:spcPts val="650"/>
              </a:spcBef>
              <a:buClr>
                <a:srgbClr val="0BD0D9"/>
              </a:buClr>
              <a:buSzPct val="95000"/>
              <a:buFont typeface="Wingdings" panose="05000000000000000000" pitchFamily="2" charset="2"/>
              <a:buChar char=""/>
            </a:pPr>
            <a:r>
              <a:rPr lang="en-US" altLang="en-US" sz="8600" dirty="0">
                <a:latin typeface="Bookman Old Style" panose="02050604050505020204" pitchFamily="18" charset="0"/>
              </a:rPr>
              <a:t> Collects fees, dues and all other funds of the assembly.</a:t>
            </a:r>
            <a:br>
              <a:rPr lang="en-US" altLang="en-US" sz="8600" dirty="0">
                <a:latin typeface="Bookman Old Style" panose="02050604050505020204" pitchFamily="18" charset="0"/>
              </a:rPr>
            </a:br>
            <a:br>
              <a:rPr lang="en-US" altLang="en-US" sz="8600" dirty="0">
                <a:latin typeface="Bookman Old Style" panose="02050604050505020204" pitchFamily="18" charset="0"/>
              </a:rPr>
            </a:br>
            <a:endParaRPr lang="en-US" altLang="en-US" sz="8600" dirty="0">
              <a:latin typeface="Bookman Old Style" panose="02050604050505020204" pitchFamily="18" charset="0"/>
            </a:endParaRPr>
          </a:p>
          <a:p>
            <a:pPr>
              <a:spcBef>
                <a:spcPts val="650"/>
              </a:spcBef>
              <a:buClr>
                <a:srgbClr val="0BD0D9"/>
              </a:buClr>
              <a:buSzPct val="95000"/>
              <a:buFont typeface="Wingdings" panose="05000000000000000000" pitchFamily="2" charset="2"/>
              <a:buChar char=""/>
            </a:pPr>
            <a:r>
              <a:rPr lang="en-US" altLang="en-US" sz="8600" dirty="0">
                <a:latin typeface="Bookman Old Style" panose="02050604050505020204" pitchFamily="18" charset="0"/>
              </a:rPr>
              <a:t> Transfers all monies to Faithful Purser.</a:t>
            </a:r>
          </a:p>
          <a:p>
            <a:pPr>
              <a:spcBef>
                <a:spcPts val="650"/>
              </a:spcBef>
              <a:buClr>
                <a:srgbClr val="0BD0D9"/>
              </a:buClr>
              <a:buSzPct val="95000"/>
              <a:buFont typeface="Wingdings" panose="05000000000000000000" pitchFamily="2" charset="2"/>
              <a:buChar char=""/>
            </a:pPr>
            <a:endParaRPr lang="en-US" altLang="en-US" sz="8600" dirty="0">
              <a:latin typeface="Bookman Old Style" panose="02050604050505020204" pitchFamily="18" charset="0"/>
            </a:endParaRPr>
          </a:p>
          <a:p>
            <a:pPr>
              <a:spcBef>
                <a:spcPts val="650"/>
              </a:spcBef>
              <a:buClr>
                <a:srgbClr val="0BD0D9"/>
              </a:buClr>
              <a:buSzPct val="95000"/>
              <a:buFont typeface="Wingdings" panose="05000000000000000000" pitchFamily="2" charset="2"/>
              <a:buChar char=""/>
            </a:pPr>
            <a:r>
              <a:rPr lang="en-US" altLang="en-US" sz="8600" dirty="0">
                <a:latin typeface="Bookman Old Style" panose="02050604050505020204" pitchFamily="18" charset="0"/>
              </a:rPr>
              <a:t> Prepares all vouchers for obligations of assembly.</a:t>
            </a:r>
          </a:p>
          <a:p>
            <a:pPr>
              <a:spcBef>
                <a:spcPts val="650"/>
              </a:spcBef>
              <a:buClr>
                <a:srgbClr val="0BD0D9"/>
              </a:buClr>
              <a:buSzPct val="95000"/>
              <a:buFont typeface="Wingdings" panose="05000000000000000000" pitchFamily="2" charset="2"/>
              <a:buChar char=""/>
            </a:pPr>
            <a:endParaRPr lang="en-US" altLang="en-US" sz="8600" dirty="0">
              <a:latin typeface="Bookman Old Style" panose="02050604050505020204" pitchFamily="18" charset="0"/>
            </a:endParaRPr>
          </a:p>
          <a:p>
            <a:pPr>
              <a:spcBef>
                <a:spcPts val="650"/>
              </a:spcBef>
              <a:buClr>
                <a:srgbClr val="0BD0D9"/>
              </a:buClr>
              <a:buSzPct val="95000"/>
              <a:buFont typeface="Wingdings" panose="05000000000000000000" pitchFamily="2" charset="2"/>
              <a:buChar char=""/>
            </a:pPr>
            <a:r>
              <a:rPr lang="en-US" altLang="en-US" sz="8600" dirty="0">
                <a:latin typeface="Bookman Old Style" panose="02050604050505020204" pitchFamily="18" charset="0"/>
              </a:rPr>
              <a:t> Maintains certain records of assembly finances.</a:t>
            </a:r>
            <a:br>
              <a:rPr lang="en-US" altLang="en-US" sz="8600" dirty="0">
                <a:latin typeface="Bookman Old Style" panose="02050604050505020204" pitchFamily="18" charset="0"/>
              </a:rPr>
            </a:br>
            <a:br>
              <a:rPr lang="en-US" altLang="en-US" sz="4000" dirty="0">
                <a:latin typeface="Bookman Old Style" panose="02050604050505020204" pitchFamily="18" charset="0"/>
              </a:rPr>
            </a:br>
            <a:endParaRPr lang="en-US" dirty="0">
              <a:latin typeface="Bookman Old Style" panose="02050604050505020204" pitchFamily="18" charset="0"/>
            </a:endParaRPr>
          </a:p>
        </p:txBody>
      </p:sp>
      <p:pic>
        <p:nvPicPr>
          <p:cNvPr id="11" name="Picture 10">
            <a:extLst>
              <a:ext uri="{FF2B5EF4-FFF2-40B4-BE49-F238E27FC236}">
                <a16:creationId xmlns:a16="http://schemas.microsoft.com/office/drawing/2014/main" id="{E4926DC3-27DA-401F-967B-9C617E655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2677" y="3142183"/>
            <a:ext cx="1555748" cy="1677188"/>
          </a:xfrm>
          <a:prstGeom prst="rect">
            <a:avLst/>
          </a:prstGeom>
        </p:spPr>
      </p:pic>
      <p:sp>
        <p:nvSpPr>
          <p:cNvPr id="4" name="Rectangle 3">
            <a:extLst>
              <a:ext uri="{FF2B5EF4-FFF2-40B4-BE49-F238E27FC236}">
                <a16:creationId xmlns:a16="http://schemas.microsoft.com/office/drawing/2014/main" id="{A1A2B4FB-37F5-4759-89D7-06FD79A41E11}"/>
              </a:ext>
            </a:extLst>
          </p:cNvPr>
          <p:cNvSpPr/>
          <p:nvPr/>
        </p:nvSpPr>
        <p:spPr>
          <a:xfrm>
            <a:off x="161873" y="6320043"/>
            <a:ext cx="301685" cy="369332"/>
          </a:xfrm>
          <a:prstGeom prst="rect">
            <a:avLst/>
          </a:prstGeom>
        </p:spPr>
        <p:txBody>
          <a:bodyPr wrap="none">
            <a:spAutoFit/>
          </a:bodyPr>
          <a:lstStyle/>
          <a:p>
            <a:pPr algn="ctr"/>
            <a:r>
              <a:rPr lang="en-US" dirty="0"/>
              <a:t>5</a:t>
            </a:r>
          </a:p>
        </p:txBody>
      </p:sp>
    </p:spTree>
    <p:extLst>
      <p:ext uri="{BB962C8B-B14F-4D97-AF65-F5344CB8AC3E}">
        <p14:creationId xmlns:p14="http://schemas.microsoft.com/office/powerpoint/2010/main" val="1684676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a:extLst>
              <a:ext uri="{FF2B5EF4-FFF2-40B4-BE49-F238E27FC236}">
                <a16:creationId xmlns:a16="http://schemas.microsoft.com/office/drawing/2014/main" id="{86FEB7B8-70BE-4776-89F0-F507A3F94E24}"/>
              </a:ext>
            </a:extLst>
          </p:cNvPr>
          <p:cNvSpPr>
            <a:spLocks noGrp="1" noChangeArrowheads="1"/>
          </p:cNvSpPr>
          <p:nvPr>
            <p:ph idx="1"/>
          </p:nvPr>
        </p:nvSpPr>
        <p:spPr>
          <a:xfrm>
            <a:off x="7391400" y="1676400"/>
            <a:ext cx="2819400" cy="4191000"/>
          </a:xfrm>
        </p:spPr>
        <p:txBody>
          <a:bodyPr/>
          <a:lstStyle/>
          <a:p>
            <a:endParaRPr lang="en-US" altLang="en-US" dirty="0"/>
          </a:p>
        </p:txBody>
      </p:sp>
      <p:pic>
        <p:nvPicPr>
          <p:cNvPr id="32771" name="Picture 3">
            <a:extLst>
              <a:ext uri="{FF2B5EF4-FFF2-40B4-BE49-F238E27FC236}">
                <a16:creationId xmlns:a16="http://schemas.microsoft.com/office/drawing/2014/main" id="{95FBB140-E299-4C2D-BBDE-6591E7136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63"/>
            <a:ext cx="12192000" cy="6858000"/>
          </a:xfrm>
          <a:prstGeom prst="rect">
            <a:avLst/>
          </a:prstGeom>
          <a:solidFill>
            <a:srgbClr val="FF0000"/>
          </a:solidFill>
          <a:ln>
            <a:noFill/>
          </a:ln>
        </p:spPr>
      </p:pic>
      <p:sp>
        <p:nvSpPr>
          <p:cNvPr id="5" name="Rectangle 4">
            <a:extLst>
              <a:ext uri="{FF2B5EF4-FFF2-40B4-BE49-F238E27FC236}">
                <a16:creationId xmlns:a16="http://schemas.microsoft.com/office/drawing/2014/main" id="{9548760C-E404-43EB-85A2-DF874FC48DDC}"/>
              </a:ext>
            </a:extLst>
          </p:cNvPr>
          <p:cNvSpPr/>
          <p:nvPr/>
        </p:nvSpPr>
        <p:spPr>
          <a:xfrm>
            <a:off x="8732520" y="30163"/>
            <a:ext cx="3459480" cy="68278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t>Annual Audit</a:t>
            </a:r>
          </a:p>
          <a:p>
            <a:pPr algn="ctr">
              <a:defRPr/>
            </a:pPr>
            <a:endParaRPr lang="en-US" sz="3600" dirty="0"/>
          </a:p>
          <a:p>
            <a:pPr algn="ctr">
              <a:defRPr/>
            </a:pPr>
            <a:r>
              <a:rPr lang="en-US" altLang="en-US" sz="3600" dirty="0"/>
              <a:t>Due to Supreme by  Aug. 1</a:t>
            </a:r>
          </a:p>
          <a:p>
            <a:pPr algn="ctr">
              <a:defRPr/>
            </a:pPr>
            <a:endParaRPr lang="en-US" sz="3600" dirty="0"/>
          </a:p>
        </p:txBody>
      </p:sp>
      <p:sp>
        <p:nvSpPr>
          <p:cNvPr id="2" name="Arrow: Right 1">
            <a:extLst>
              <a:ext uri="{FF2B5EF4-FFF2-40B4-BE49-F238E27FC236}">
                <a16:creationId xmlns:a16="http://schemas.microsoft.com/office/drawing/2014/main" id="{8A3468C7-2331-4BAA-A9C0-229E4E00D027}"/>
              </a:ext>
            </a:extLst>
          </p:cNvPr>
          <p:cNvSpPr/>
          <p:nvPr/>
        </p:nvSpPr>
        <p:spPr>
          <a:xfrm>
            <a:off x="2099094" y="2147978"/>
            <a:ext cx="1268083" cy="49170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05AAED5-B5CB-411D-921B-A78E0DF14741}"/>
              </a:ext>
            </a:extLst>
          </p:cNvPr>
          <p:cNvSpPr/>
          <p:nvPr/>
        </p:nvSpPr>
        <p:spPr>
          <a:xfrm>
            <a:off x="544530" y="1846780"/>
            <a:ext cx="1455506" cy="1582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b="1" dirty="0"/>
              <a:t>Schedule A – satisfied by Membership Management</a:t>
            </a:r>
          </a:p>
        </p:txBody>
      </p:sp>
      <p:sp>
        <p:nvSpPr>
          <p:cNvPr id="4" name="Rectangle 3">
            <a:extLst>
              <a:ext uri="{FF2B5EF4-FFF2-40B4-BE49-F238E27FC236}">
                <a16:creationId xmlns:a16="http://schemas.microsoft.com/office/drawing/2014/main" id="{FAE2AFC1-C8F3-475C-914E-7081FC13E003}"/>
              </a:ext>
            </a:extLst>
          </p:cNvPr>
          <p:cNvSpPr/>
          <p:nvPr/>
        </p:nvSpPr>
        <p:spPr>
          <a:xfrm>
            <a:off x="5886648" y="3244334"/>
            <a:ext cx="418704" cy="369332"/>
          </a:xfrm>
          <a:prstGeom prst="rect">
            <a:avLst/>
          </a:prstGeom>
        </p:spPr>
        <p:txBody>
          <a:bodyPr wrap="none">
            <a:spAutoFit/>
          </a:bodyPr>
          <a:lstStyle/>
          <a:p>
            <a:pPr algn="ctr"/>
            <a:r>
              <a:rPr lang="en-US" dirty="0"/>
              <a:t>35</a:t>
            </a:r>
          </a:p>
        </p:txBody>
      </p:sp>
      <p:sp>
        <p:nvSpPr>
          <p:cNvPr id="6" name="Rectangle 5">
            <a:extLst>
              <a:ext uri="{FF2B5EF4-FFF2-40B4-BE49-F238E27FC236}">
                <a16:creationId xmlns:a16="http://schemas.microsoft.com/office/drawing/2014/main" id="{96BED93F-64DF-464D-A3F5-231F65DDF203}"/>
              </a:ext>
            </a:extLst>
          </p:cNvPr>
          <p:cNvSpPr/>
          <p:nvPr/>
        </p:nvSpPr>
        <p:spPr>
          <a:xfrm>
            <a:off x="34939" y="6299954"/>
            <a:ext cx="418704" cy="369332"/>
          </a:xfrm>
          <a:prstGeom prst="rect">
            <a:avLst/>
          </a:prstGeom>
        </p:spPr>
        <p:txBody>
          <a:bodyPr wrap="none">
            <a:spAutoFit/>
          </a:bodyPr>
          <a:lstStyle/>
          <a:p>
            <a:pPr algn="ctr"/>
            <a:r>
              <a:rPr lang="en-US" dirty="0"/>
              <a:t>50</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8C6E9-DB40-42AD-B4E9-F5B149640366}"/>
              </a:ext>
            </a:extLst>
          </p:cNvPr>
          <p:cNvSpPr>
            <a:spLocks noGrp="1"/>
          </p:cNvSpPr>
          <p:nvPr>
            <p:ph type="title"/>
          </p:nvPr>
        </p:nvSpPr>
        <p:spPr>
          <a:xfrm>
            <a:off x="685801" y="344129"/>
            <a:ext cx="10131425" cy="1248698"/>
          </a:xfrm>
        </p:spPr>
        <p:txBody>
          <a:bodyPr>
            <a:normAutofit/>
          </a:bodyPr>
          <a:lstStyle/>
          <a:p>
            <a:pPr algn="ctr"/>
            <a:r>
              <a:rPr lang="en-US" sz="4800" dirty="0">
                <a:solidFill>
                  <a:srgbClr val="FFC000"/>
                </a:solidFill>
                <a:latin typeface="Bookman Old Style" panose="02050604050505020204" pitchFamily="18" charset="0"/>
              </a:rPr>
              <a:t>The Audit</a:t>
            </a:r>
          </a:p>
        </p:txBody>
      </p:sp>
      <p:sp>
        <p:nvSpPr>
          <p:cNvPr id="3" name="Content Placeholder 2">
            <a:extLst>
              <a:ext uri="{FF2B5EF4-FFF2-40B4-BE49-F238E27FC236}">
                <a16:creationId xmlns:a16="http://schemas.microsoft.com/office/drawing/2014/main" id="{7915693C-40F1-49BA-AE98-334AC2CDB3B9}"/>
              </a:ext>
            </a:extLst>
          </p:cNvPr>
          <p:cNvSpPr>
            <a:spLocks noGrp="1"/>
          </p:cNvSpPr>
          <p:nvPr>
            <p:ph idx="1"/>
          </p:nvPr>
        </p:nvSpPr>
        <p:spPr>
          <a:xfrm>
            <a:off x="855405" y="1445342"/>
            <a:ext cx="10441859" cy="5068529"/>
          </a:xfrm>
        </p:spPr>
        <p:txBody>
          <a:bodyPr>
            <a:normAutofit fontScale="92500" lnSpcReduction="10000"/>
          </a:bodyPr>
          <a:lstStyle/>
          <a:p>
            <a:pPr marL="514350" indent="-514350">
              <a:buFont typeface="Bookman Old Style" panose="02050604050505020204" pitchFamily="18" charset="0"/>
              <a:buAutoNum type="arabicPeriod"/>
            </a:pPr>
            <a:r>
              <a:rPr lang="en-US" altLang="en-US" sz="2800" dirty="0">
                <a:latin typeface="Bookman Old Style" panose="02050604050505020204" pitchFamily="18" charset="0"/>
              </a:rPr>
              <a:t>FC presents all of the vouchers with bills attached available for review.</a:t>
            </a:r>
          </a:p>
          <a:p>
            <a:pPr marL="514350" indent="-514350">
              <a:buFont typeface="Bookman Old Style" panose="02050604050505020204" pitchFamily="18" charset="0"/>
              <a:buAutoNum type="arabicPeriod"/>
            </a:pPr>
            <a:r>
              <a:rPr lang="en-US" altLang="en-US" sz="2800" dirty="0">
                <a:latin typeface="Bookman Old Style" panose="02050604050505020204" pitchFamily="18" charset="0"/>
              </a:rPr>
              <a:t>Faithful Purser presents checkbook, check register, vouchers and bank statements to Trustees.</a:t>
            </a:r>
          </a:p>
          <a:p>
            <a:pPr marL="514350" indent="-514350">
              <a:buFont typeface="Bookman Old Style" panose="02050604050505020204" pitchFamily="18" charset="0"/>
              <a:buAutoNum type="arabicPeriod"/>
            </a:pPr>
            <a:r>
              <a:rPr lang="en-US" altLang="en-US" sz="2800" dirty="0">
                <a:latin typeface="Bookman Old Style" panose="02050604050505020204" pitchFamily="18" charset="0"/>
              </a:rPr>
              <a:t>AUDIT FORMS ARE TO BE DONE BY TRUSTEES. NOT THE FP - FC</a:t>
            </a:r>
          </a:p>
          <a:p>
            <a:pPr marL="514350" indent="-514350">
              <a:buFont typeface="Bookman Old Style" panose="02050604050505020204" pitchFamily="18" charset="0"/>
              <a:buAutoNum type="arabicPeriod"/>
            </a:pPr>
            <a:r>
              <a:rPr lang="en-US" altLang="en-US" sz="2800" dirty="0">
                <a:latin typeface="Bookman Old Style" panose="02050604050505020204" pitchFamily="18" charset="0"/>
              </a:rPr>
              <a:t>Last period’s ending balance must be this audit’s beginning balance in: </a:t>
            </a:r>
          </a:p>
          <a:p>
            <a:pPr marL="1484313" lvl="4" indent="0">
              <a:buFontTx/>
              <a:buNone/>
            </a:pPr>
            <a:r>
              <a:rPr lang="en-US" altLang="en-US" sz="2800" dirty="0">
                <a:latin typeface="Bookman Old Style" panose="02050604050505020204" pitchFamily="18" charset="0"/>
              </a:rPr>
              <a:t>Schedule A – Membership</a:t>
            </a:r>
          </a:p>
          <a:p>
            <a:pPr marL="1484313" lvl="4" indent="0">
              <a:buFontTx/>
              <a:buNone/>
            </a:pPr>
            <a:r>
              <a:rPr lang="en-US" altLang="en-US" sz="2800" dirty="0">
                <a:latin typeface="Bookman Old Style" panose="02050604050505020204" pitchFamily="18" charset="0"/>
              </a:rPr>
              <a:t>Schedule B – Cash Transactions.</a:t>
            </a:r>
          </a:p>
          <a:p>
            <a:pPr marL="1484313" lvl="4" indent="0">
              <a:buFontTx/>
              <a:buNone/>
            </a:pPr>
            <a:r>
              <a:rPr lang="en-US" altLang="en-US" sz="2800" dirty="0">
                <a:latin typeface="Bookman Old Style" panose="02050604050505020204" pitchFamily="18" charset="0"/>
              </a:rPr>
              <a:t>Schedule C – Assets and Liabilities</a:t>
            </a:r>
          </a:p>
          <a:p>
            <a:endParaRPr lang="en-US" dirty="0"/>
          </a:p>
        </p:txBody>
      </p:sp>
      <p:sp>
        <p:nvSpPr>
          <p:cNvPr id="4" name="Rectangle 3">
            <a:extLst>
              <a:ext uri="{FF2B5EF4-FFF2-40B4-BE49-F238E27FC236}">
                <a16:creationId xmlns:a16="http://schemas.microsoft.com/office/drawing/2014/main" id="{878CEDB8-03BC-48A9-BCE7-CA1435EE647F}"/>
              </a:ext>
            </a:extLst>
          </p:cNvPr>
          <p:cNvSpPr/>
          <p:nvPr/>
        </p:nvSpPr>
        <p:spPr>
          <a:xfrm>
            <a:off x="142547" y="6414254"/>
            <a:ext cx="418704" cy="369332"/>
          </a:xfrm>
          <a:prstGeom prst="rect">
            <a:avLst/>
          </a:prstGeom>
        </p:spPr>
        <p:txBody>
          <a:bodyPr wrap="none">
            <a:spAutoFit/>
          </a:bodyPr>
          <a:lstStyle/>
          <a:p>
            <a:pPr algn="ctr"/>
            <a:r>
              <a:rPr lang="en-US" dirty="0"/>
              <a:t>51</a:t>
            </a:r>
          </a:p>
        </p:txBody>
      </p:sp>
    </p:spTree>
    <p:extLst>
      <p:ext uri="{BB962C8B-B14F-4D97-AF65-F5344CB8AC3E}">
        <p14:creationId xmlns:p14="http://schemas.microsoft.com/office/powerpoint/2010/main" val="689519224"/>
      </p:ext>
    </p:extLst>
  </p:cSld>
  <p:clrMapOvr>
    <a:masterClrMapping/>
  </p:clrMapOvr>
  <p:transition spd="slow">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193B7F-F321-4886-9E06-AAF745613B90}"/>
              </a:ext>
            </a:extLst>
          </p:cNvPr>
          <p:cNvPicPr>
            <a:picLocks noChangeAspect="1"/>
          </p:cNvPicPr>
          <p:nvPr/>
        </p:nvPicPr>
        <p:blipFill>
          <a:blip r:embed="rId3"/>
          <a:stretch>
            <a:fillRect/>
          </a:stretch>
        </p:blipFill>
        <p:spPr>
          <a:xfrm>
            <a:off x="0" y="4470"/>
            <a:ext cx="12192000" cy="6858000"/>
          </a:xfrm>
          <a:prstGeom prst="rect">
            <a:avLst/>
          </a:prstGeom>
        </p:spPr>
      </p:pic>
      <p:sp>
        <p:nvSpPr>
          <p:cNvPr id="5" name="Arrow: Right 4">
            <a:extLst>
              <a:ext uri="{FF2B5EF4-FFF2-40B4-BE49-F238E27FC236}">
                <a16:creationId xmlns:a16="http://schemas.microsoft.com/office/drawing/2014/main" id="{3BA6FDD1-255F-4524-948F-938CC1E0ECEE}"/>
              </a:ext>
            </a:extLst>
          </p:cNvPr>
          <p:cNvSpPr/>
          <p:nvPr/>
        </p:nvSpPr>
        <p:spPr>
          <a:xfrm>
            <a:off x="1465005" y="1337187"/>
            <a:ext cx="1494504" cy="58993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C6BAB368-962D-45CF-A001-1B5F394A2486}"/>
              </a:ext>
            </a:extLst>
          </p:cNvPr>
          <p:cNvSpPr/>
          <p:nvPr/>
        </p:nvSpPr>
        <p:spPr>
          <a:xfrm>
            <a:off x="1479754" y="2839064"/>
            <a:ext cx="1494504" cy="58993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29E3366-A9C7-432F-92E1-7C51DDD544ED}"/>
              </a:ext>
            </a:extLst>
          </p:cNvPr>
          <p:cNvSpPr/>
          <p:nvPr/>
        </p:nvSpPr>
        <p:spPr>
          <a:xfrm>
            <a:off x="503434" y="1438382"/>
            <a:ext cx="482885" cy="488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Bookman Old Style" panose="02050604050505020204" pitchFamily="18" charset="0"/>
              </a:rPr>
              <a:t>A</a:t>
            </a:r>
          </a:p>
        </p:txBody>
      </p:sp>
      <p:sp>
        <p:nvSpPr>
          <p:cNvPr id="8" name="Rectangle 7">
            <a:extLst>
              <a:ext uri="{FF2B5EF4-FFF2-40B4-BE49-F238E27FC236}">
                <a16:creationId xmlns:a16="http://schemas.microsoft.com/office/drawing/2014/main" id="{5501E595-BD35-4545-B20B-BA7017227B07}"/>
              </a:ext>
            </a:extLst>
          </p:cNvPr>
          <p:cNvSpPr/>
          <p:nvPr/>
        </p:nvSpPr>
        <p:spPr>
          <a:xfrm>
            <a:off x="503434" y="2839064"/>
            <a:ext cx="482885" cy="488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Bookman Old Style" panose="02050604050505020204" pitchFamily="18" charset="0"/>
              </a:rPr>
              <a:t>B</a:t>
            </a:r>
          </a:p>
        </p:txBody>
      </p:sp>
      <p:sp>
        <p:nvSpPr>
          <p:cNvPr id="9" name="Explosion: 8 Points 8">
            <a:extLst>
              <a:ext uri="{FF2B5EF4-FFF2-40B4-BE49-F238E27FC236}">
                <a16:creationId xmlns:a16="http://schemas.microsoft.com/office/drawing/2014/main" id="{BE3BDE67-CA16-4A22-93E0-4F51D2B8E57C}"/>
              </a:ext>
            </a:extLst>
          </p:cNvPr>
          <p:cNvSpPr/>
          <p:nvPr/>
        </p:nvSpPr>
        <p:spPr>
          <a:xfrm>
            <a:off x="5777501" y="1326913"/>
            <a:ext cx="152400" cy="209443"/>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xplosion: 8 Points 10">
            <a:extLst>
              <a:ext uri="{FF2B5EF4-FFF2-40B4-BE49-F238E27FC236}">
                <a16:creationId xmlns:a16="http://schemas.microsoft.com/office/drawing/2014/main" id="{A76F797F-F5CF-4D25-8F2F-3A15A103157A}"/>
              </a:ext>
            </a:extLst>
          </p:cNvPr>
          <p:cNvSpPr/>
          <p:nvPr/>
        </p:nvSpPr>
        <p:spPr>
          <a:xfrm>
            <a:off x="5701301" y="2629621"/>
            <a:ext cx="152400" cy="209443"/>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EE6E8E-8F47-4D66-80EB-F58F61FEAE2D}"/>
              </a:ext>
            </a:extLst>
          </p:cNvPr>
          <p:cNvSpPr/>
          <p:nvPr/>
        </p:nvSpPr>
        <p:spPr>
          <a:xfrm>
            <a:off x="493057" y="4527656"/>
            <a:ext cx="482885" cy="488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Bookman Old Style" panose="02050604050505020204" pitchFamily="18" charset="0"/>
              </a:rPr>
              <a:t>c</a:t>
            </a:r>
          </a:p>
        </p:txBody>
      </p:sp>
      <p:sp>
        <p:nvSpPr>
          <p:cNvPr id="12" name="Arrow: Right 11">
            <a:extLst>
              <a:ext uri="{FF2B5EF4-FFF2-40B4-BE49-F238E27FC236}">
                <a16:creationId xmlns:a16="http://schemas.microsoft.com/office/drawing/2014/main" id="{C42EFF3C-7239-4EE3-BC17-38090C6D7CD5}"/>
              </a:ext>
            </a:extLst>
          </p:cNvPr>
          <p:cNvSpPr/>
          <p:nvPr/>
        </p:nvSpPr>
        <p:spPr>
          <a:xfrm>
            <a:off x="1489753" y="2839064"/>
            <a:ext cx="1494504" cy="58993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419EF196-DC0B-4057-9112-9738BCDBDEBA}"/>
              </a:ext>
            </a:extLst>
          </p:cNvPr>
          <p:cNvSpPr/>
          <p:nvPr/>
        </p:nvSpPr>
        <p:spPr>
          <a:xfrm>
            <a:off x="1395265" y="4527656"/>
            <a:ext cx="1494504" cy="58993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4708C09-0699-4412-A1AA-2224D893709F}"/>
              </a:ext>
            </a:extLst>
          </p:cNvPr>
          <p:cNvSpPr/>
          <p:nvPr/>
        </p:nvSpPr>
        <p:spPr>
          <a:xfrm>
            <a:off x="84730" y="6450309"/>
            <a:ext cx="418704" cy="369332"/>
          </a:xfrm>
          <a:prstGeom prst="rect">
            <a:avLst/>
          </a:prstGeom>
        </p:spPr>
        <p:txBody>
          <a:bodyPr wrap="none">
            <a:spAutoFit/>
          </a:bodyPr>
          <a:lstStyle/>
          <a:p>
            <a:pPr algn="ctr"/>
            <a:r>
              <a:rPr lang="en-US" dirty="0"/>
              <a:t>52</a:t>
            </a:r>
          </a:p>
        </p:txBody>
      </p:sp>
    </p:spTree>
    <p:extLst>
      <p:ext uri="{BB962C8B-B14F-4D97-AF65-F5344CB8AC3E}">
        <p14:creationId xmlns:p14="http://schemas.microsoft.com/office/powerpoint/2010/main" val="2175695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51C6C-3780-44B5-80AC-CAE80C6016FE}"/>
              </a:ext>
            </a:extLst>
          </p:cNvPr>
          <p:cNvSpPr>
            <a:spLocks noGrp="1"/>
          </p:cNvSpPr>
          <p:nvPr>
            <p:ph type="title"/>
          </p:nvPr>
        </p:nvSpPr>
        <p:spPr>
          <a:xfrm>
            <a:off x="685801" y="333375"/>
            <a:ext cx="10131425" cy="962025"/>
          </a:xfrm>
        </p:spPr>
        <p:txBody>
          <a:bodyPr>
            <a:normAutofit/>
          </a:bodyPr>
          <a:lstStyle/>
          <a:p>
            <a:pPr algn="ctr"/>
            <a:r>
              <a:rPr lang="en-US" sz="4800" dirty="0">
                <a:solidFill>
                  <a:srgbClr val="FFC000"/>
                </a:solidFill>
                <a:latin typeface="Bookman Old Style" panose="02050604050505020204" pitchFamily="18" charset="0"/>
              </a:rPr>
              <a:t>The Audit</a:t>
            </a:r>
          </a:p>
        </p:txBody>
      </p:sp>
      <p:sp>
        <p:nvSpPr>
          <p:cNvPr id="3" name="Content Placeholder 2">
            <a:extLst>
              <a:ext uri="{FF2B5EF4-FFF2-40B4-BE49-F238E27FC236}">
                <a16:creationId xmlns:a16="http://schemas.microsoft.com/office/drawing/2014/main" id="{1F38159C-15AC-4FED-AD19-59FDC9DD225B}"/>
              </a:ext>
            </a:extLst>
          </p:cNvPr>
          <p:cNvSpPr>
            <a:spLocks noGrp="1"/>
          </p:cNvSpPr>
          <p:nvPr>
            <p:ph idx="1"/>
          </p:nvPr>
        </p:nvSpPr>
        <p:spPr>
          <a:xfrm>
            <a:off x="685801" y="1476375"/>
            <a:ext cx="10801349" cy="5048250"/>
          </a:xfrm>
        </p:spPr>
        <p:txBody>
          <a:bodyPr>
            <a:normAutofit/>
          </a:bodyPr>
          <a:lstStyle/>
          <a:p>
            <a:pPr marL="514350" indent="-514350">
              <a:buFont typeface="+mj-lt"/>
              <a:buAutoNum type="arabicPeriod" startAt="5"/>
              <a:defRPr/>
            </a:pPr>
            <a:r>
              <a:rPr lang="en-US" sz="2800" dirty="0">
                <a:latin typeface="Bookman Old Style" panose="02050604050505020204" pitchFamily="18" charset="0"/>
              </a:rPr>
              <a:t>FN/F Captain oversees audit.</a:t>
            </a:r>
          </a:p>
          <a:p>
            <a:pPr marL="514350" indent="-514350">
              <a:buFont typeface="+mj-lt"/>
              <a:buAutoNum type="arabicPeriod" startAt="5"/>
              <a:defRPr/>
            </a:pPr>
            <a:r>
              <a:rPr lang="en-US" sz="2800" dirty="0">
                <a:latin typeface="Bookman Old Style" panose="02050604050505020204" pitchFamily="18" charset="0"/>
              </a:rPr>
              <a:t>Faithful Purser and Faithful Comptroller should be available to answer questions.</a:t>
            </a:r>
          </a:p>
          <a:p>
            <a:pPr marL="514350" indent="-514350">
              <a:buFont typeface="+mj-lt"/>
              <a:buAutoNum type="arabicPeriod" startAt="5"/>
              <a:defRPr/>
            </a:pPr>
            <a:r>
              <a:rPr lang="en-US" sz="2800" dirty="0">
                <a:latin typeface="Bookman Old Style" panose="02050604050505020204" pitchFamily="18" charset="0"/>
              </a:rPr>
              <a:t>Trustees report audit findings at the next meeting following the audit.</a:t>
            </a:r>
          </a:p>
          <a:p>
            <a:pPr marL="514350" indent="-514350">
              <a:buFont typeface="+mj-lt"/>
              <a:buAutoNum type="arabicPeriod" startAt="5"/>
              <a:defRPr/>
            </a:pPr>
            <a:endParaRPr lang="en-US" sz="2800" dirty="0">
              <a:latin typeface="Bookman Old Style" panose="02050604050505020204" pitchFamily="18" charset="0"/>
            </a:endParaRPr>
          </a:p>
          <a:p>
            <a:pPr marL="0" indent="0">
              <a:buNone/>
              <a:defRPr/>
            </a:pPr>
            <a:r>
              <a:rPr lang="en-US" altLang="en-US" sz="3200" dirty="0">
                <a:latin typeface="Bookman Old Style" panose="02050604050505020204" pitchFamily="18" charset="0"/>
              </a:rPr>
              <a:t>A VSM or District Master may review and/or audit books at any time</a:t>
            </a:r>
          </a:p>
          <a:p>
            <a:pPr marL="0" indent="0">
              <a:buNone/>
              <a:defRPr/>
            </a:pPr>
            <a:endParaRPr lang="en-US" sz="2800" dirty="0">
              <a:latin typeface="Bookman Old Style" panose="02050604050505020204" pitchFamily="18" charset="0"/>
            </a:endParaRPr>
          </a:p>
        </p:txBody>
      </p:sp>
      <p:sp>
        <p:nvSpPr>
          <p:cNvPr id="4" name="Rectangle 3">
            <a:extLst>
              <a:ext uri="{FF2B5EF4-FFF2-40B4-BE49-F238E27FC236}">
                <a16:creationId xmlns:a16="http://schemas.microsoft.com/office/drawing/2014/main" id="{CA6E377F-EFCC-4DAA-923A-F583EC8F3027}"/>
              </a:ext>
            </a:extLst>
          </p:cNvPr>
          <p:cNvSpPr/>
          <p:nvPr/>
        </p:nvSpPr>
        <p:spPr>
          <a:xfrm>
            <a:off x="118308" y="6414254"/>
            <a:ext cx="418704" cy="369332"/>
          </a:xfrm>
          <a:prstGeom prst="rect">
            <a:avLst/>
          </a:prstGeom>
        </p:spPr>
        <p:txBody>
          <a:bodyPr wrap="none">
            <a:spAutoFit/>
          </a:bodyPr>
          <a:lstStyle/>
          <a:p>
            <a:pPr algn="ctr"/>
            <a:r>
              <a:rPr lang="en-US" dirty="0"/>
              <a:t>53</a:t>
            </a:r>
          </a:p>
        </p:txBody>
      </p:sp>
    </p:spTree>
    <p:extLst>
      <p:ext uri="{BB962C8B-B14F-4D97-AF65-F5344CB8AC3E}">
        <p14:creationId xmlns:p14="http://schemas.microsoft.com/office/powerpoint/2010/main" val="3417816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602BA-6203-44FC-9BB1-6B256BDD3D21}"/>
              </a:ext>
            </a:extLst>
          </p:cNvPr>
          <p:cNvSpPr>
            <a:spLocks noGrp="1"/>
          </p:cNvSpPr>
          <p:nvPr>
            <p:ph type="title"/>
          </p:nvPr>
        </p:nvSpPr>
        <p:spPr>
          <a:xfrm>
            <a:off x="685801" y="371476"/>
            <a:ext cx="10658474" cy="866774"/>
          </a:xfrm>
        </p:spPr>
        <p:txBody>
          <a:bodyPr>
            <a:normAutofit/>
          </a:bodyPr>
          <a:lstStyle/>
          <a:p>
            <a:pPr algn="ctr"/>
            <a:r>
              <a:rPr lang="en-US" sz="4800" dirty="0">
                <a:solidFill>
                  <a:srgbClr val="FFC000"/>
                </a:solidFill>
                <a:latin typeface="Bookman Old Style" panose="02050604050505020204" pitchFamily="18" charset="0"/>
              </a:rPr>
              <a:t>The Ledger</a:t>
            </a:r>
          </a:p>
        </p:txBody>
      </p:sp>
      <p:pic>
        <p:nvPicPr>
          <p:cNvPr id="4" name="Content Placeholder 3" descr="C:\Users\TAM\Desktop\ledger.JPG">
            <a:extLst>
              <a:ext uri="{FF2B5EF4-FFF2-40B4-BE49-F238E27FC236}">
                <a16:creationId xmlns:a16="http://schemas.microsoft.com/office/drawing/2014/main" id="{0271562E-01D4-4879-B13B-04700EC76A0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62050" y="1238250"/>
            <a:ext cx="9877425"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0AD1A5D8-2F77-47D8-9324-5B037DD155BA}"/>
              </a:ext>
            </a:extLst>
          </p:cNvPr>
          <p:cNvSpPr/>
          <p:nvPr/>
        </p:nvSpPr>
        <p:spPr>
          <a:xfrm>
            <a:off x="64968" y="6444734"/>
            <a:ext cx="418704" cy="369332"/>
          </a:xfrm>
          <a:prstGeom prst="rect">
            <a:avLst/>
          </a:prstGeom>
        </p:spPr>
        <p:txBody>
          <a:bodyPr wrap="none">
            <a:spAutoFit/>
          </a:bodyPr>
          <a:lstStyle/>
          <a:p>
            <a:pPr algn="ctr"/>
            <a:r>
              <a:rPr lang="en-US" dirty="0"/>
              <a:t>54</a:t>
            </a:r>
          </a:p>
        </p:txBody>
      </p:sp>
    </p:spTree>
    <p:extLst>
      <p:ext uri="{BB962C8B-B14F-4D97-AF65-F5344CB8AC3E}">
        <p14:creationId xmlns:p14="http://schemas.microsoft.com/office/powerpoint/2010/main" val="2674856857"/>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9AD31-08CD-43BB-AD8B-3DA2F443ED7F}"/>
              </a:ext>
            </a:extLst>
          </p:cNvPr>
          <p:cNvSpPr>
            <a:spLocks noGrp="1"/>
          </p:cNvSpPr>
          <p:nvPr>
            <p:ph type="title"/>
          </p:nvPr>
        </p:nvSpPr>
        <p:spPr>
          <a:xfrm>
            <a:off x="819150" y="485775"/>
            <a:ext cx="9067800" cy="1456267"/>
          </a:xfrm>
        </p:spPr>
        <p:txBody>
          <a:bodyPr>
            <a:normAutofit/>
          </a:bodyPr>
          <a:lstStyle/>
          <a:p>
            <a:pPr algn="ctr"/>
            <a:r>
              <a:rPr lang="en-US" sz="4800" dirty="0">
                <a:solidFill>
                  <a:srgbClr val="FFC000"/>
                </a:solidFill>
                <a:latin typeface="Bookman Old Style" panose="02050604050505020204" pitchFamily="18" charset="0"/>
              </a:rPr>
              <a:t>Preparing a Budget</a:t>
            </a:r>
          </a:p>
        </p:txBody>
      </p:sp>
      <p:sp>
        <p:nvSpPr>
          <p:cNvPr id="3" name="Content Placeholder 2">
            <a:extLst>
              <a:ext uri="{FF2B5EF4-FFF2-40B4-BE49-F238E27FC236}">
                <a16:creationId xmlns:a16="http://schemas.microsoft.com/office/drawing/2014/main" id="{A1784CBE-80D0-49A0-95AA-EE6EFD9A3CBA}"/>
              </a:ext>
            </a:extLst>
          </p:cNvPr>
          <p:cNvSpPr>
            <a:spLocks noGrp="1"/>
          </p:cNvSpPr>
          <p:nvPr>
            <p:ph idx="1"/>
          </p:nvPr>
        </p:nvSpPr>
        <p:spPr>
          <a:xfrm>
            <a:off x="685800" y="2209801"/>
            <a:ext cx="10801349" cy="4391024"/>
          </a:xfrm>
        </p:spPr>
        <p:txBody>
          <a:bodyPr>
            <a:normAutofit/>
          </a:bodyPr>
          <a:lstStyle/>
          <a:p>
            <a:r>
              <a:rPr lang="en-US" altLang="en-US" sz="2800" dirty="0">
                <a:latin typeface="Bookman Old Style" panose="02050604050505020204" pitchFamily="18" charset="0"/>
              </a:rPr>
              <a:t>Assembly Team of Financial Officers</a:t>
            </a:r>
          </a:p>
          <a:p>
            <a:r>
              <a:rPr lang="en-US" altLang="en-US" sz="2800" dirty="0">
                <a:latin typeface="Bookman Old Style" panose="02050604050505020204" pitchFamily="18" charset="0"/>
              </a:rPr>
              <a:t>Base 3-5 year expenditures / income</a:t>
            </a:r>
          </a:p>
          <a:p>
            <a:r>
              <a:rPr lang="en-US" altLang="en-US" sz="2800" dirty="0">
                <a:latin typeface="Bookman Old Style" panose="02050604050505020204" pitchFamily="18" charset="0"/>
              </a:rPr>
              <a:t>Pass as a resolution</a:t>
            </a:r>
          </a:p>
          <a:p>
            <a:r>
              <a:rPr lang="en-US" altLang="en-US" sz="2800" dirty="0">
                <a:latin typeface="Bookman Old Style" panose="02050604050505020204" pitchFamily="18" charset="0"/>
              </a:rPr>
              <a:t>Do not include pass-through monies as income (Tootsie roll, take-5, McGivney Chair etc.)</a:t>
            </a:r>
          </a:p>
          <a:p>
            <a:r>
              <a:rPr lang="en-US" altLang="en-US" sz="2800" dirty="0">
                <a:latin typeface="Bookman Old Style" panose="02050604050505020204" pitchFamily="18" charset="0"/>
              </a:rPr>
              <a:t>Make budget as detailed as possible.</a:t>
            </a:r>
          </a:p>
          <a:p>
            <a:pPr marL="798513" lvl="2" indent="0">
              <a:buFontTx/>
              <a:buNone/>
            </a:pPr>
            <a:r>
              <a:rPr lang="en-US" altLang="en-US" sz="2800" dirty="0">
                <a:latin typeface="Bookman Old Style" panose="02050604050505020204" pitchFamily="18" charset="0"/>
              </a:rPr>
              <a:t>Name of payee -Amount to be paid - When</a:t>
            </a:r>
          </a:p>
          <a:p>
            <a:endParaRPr lang="en-US" dirty="0"/>
          </a:p>
        </p:txBody>
      </p:sp>
      <p:pic>
        <p:nvPicPr>
          <p:cNvPr id="5" name="Picture 4">
            <a:extLst>
              <a:ext uri="{FF2B5EF4-FFF2-40B4-BE49-F238E27FC236}">
                <a16:creationId xmlns:a16="http://schemas.microsoft.com/office/drawing/2014/main" id="{E392CE31-9142-42AE-95D0-5D1080E70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3375" y="257175"/>
            <a:ext cx="2764108" cy="3082018"/>
          </a:xfrm>
          <a:prstGeom prst="rect">
            <a:avLst/>
          </a:prstGeom>
        </p:spPr>
      </p:pic>
      <p:sp>
        <p:nvSpPr>
          <p:cNvPr id="4" name="Rectangle 3">
            <a:extLst>
              <a:ext uri="{FF2B5EF4-FFF2-40B4-BE49-F238E27FC236}">
                <a16:creationId xmlns:a16="http://schemas.microsoft.com/office/drawing/2014/main" id="{16541558-9CFA-4220-A8DA-AA0C6D13C201}"/>
              </a:ext>
            </a:extLst>
          </p:cNvPr>
          <p:cNvSpPr/>
          <p:nvPr/>
        </p:nvSpPr>
        <p:spPr>
          <a:xfrm>
            <a:off x="105170" y="6416159"/>
            <a:ext cx="418704" cy="369332"/>
          </a:xfrm>
          <a:prstGeom prst="rect">
            <a:avLst/>
          </a:prstGeom>
        </p:spPr>
        <p:txBody>
          <a:bodyPr wrap="none">
            <a:spAutoFit/>
          </a:bodyPr>
          <a:lstStyle/>
          <a:p>
            <a:pPr algn="ctr"/>
            <a:r>
              <a:rPr lang="en-US" dirty="0"/>
              <a:t>55</a:t>
            </a:r>
          </a:p>
        </p:txBody>
      </p:sp>
    </p:spTree>
    <p:extLst>
      <p:ext uri="{BB962C8B-B14F-4D97-AF65-F5344CB8AC3E}">
        <p14:creationId xmlns:p14="http://schemas.microsoft.com/office/powerpoint/2010/main" val="3292348273"/>
      </p:ext>
    </p:extLst>
  </p:cSld>
  <p:clrMapOvr>
    <a:masterClrMapping/>
  </p:clrMapOvr>
  <p:transition spd="slow">
    <p:wheel spokes="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17A0C-FE18-406F-B951-6172FB20A970}"/>
              </a:ext>
            </a:extLst>
          </p:cNvPr>
          <p:cNvSpPr>
            <a:spLocks noGrp="1"/>
          </p:cNvSpPr>
          <p:nvPr>
            <p:ph type="title"/>
          </p:nvPr>
        </p:nvSpPr>
        <p:spPr/>
        <p:txBody>
          <a:bodyPr>
            <a:normAutofit/>
          </a:bodyPr>
          <a:lstStyle/>
          <a:p>
            <a:pPr algn="ctr"/>
            <a:r>
              <a:rPr lang="en-US" sz="4800" dirty="0">
                <a:solidFill>
                  <a:srgbClr val="FFC000"/>
                </a:solidFill>
                <a:latin typeface="Bookman Old Style" panose="02050604050505020204" pitchFamily="18" charset="0"/>
              </a:rPr>
              <a:t>WHY a Budget??</a:t>
            </a:r>
            <a:endParaRPr lang="en-US" sz="4800" dirty="0"/>
          </a:p>
        </p:txBody>
      </p:sp>
      <p:sp>
        <p:nvSpPr>
          <p:cNvPr id="3" name="Content Placeholder 2">
            <a:extLst>
              <a:ext uri="{FF2B5EF4-FFF2-40B4-BE49-F238E27FC236}">
                <a16:creationId xmlns:a16="http://schemas.microsoft.com/office/drawing/2014/main" id="{3E483489-C3D1-4096-AD08-AA78E2B7AFD1}"/>
              </a:ext>
            </a:extLst>
          </p:cNvPr>
          <p:cNvSpPr>
            <a:spLocks noGrp="1"/>
          </p:cNvSpPr>
          <p:nvPr>
            <p:ph idx="1"/>
          </p:nvPr>
        </p:nvSpPr>
        <p:spPr>
          <a:xfrm>
            <a:off x="1104405" y="2142067"/>
            <a:ext cx="10379034" cy="3649133"/>
          </a:xfrm>
        </p:spPr>
        <p:txBody>
          <a:bodyPr>
            <a:normAutofit/>
          </a:bodyPr>
          <a:lstStyle/>
          <a:p>
            <a:pPr marL="227823" indent="-227823">
              <a:buFont typeface="+mj-lt"/>
              <a:buAutoNum type="arabicPeriod"/>
              <a:defRPr/>
            </a:pPr>
            <a:r>
              <a:rPr lang="en-US" sz="3200" b="1" dirty="0">
                <a:latin typeface="Bookman Old Style" panose="02050604050505020204" pitchFamily="18" charset="0"/>
              </a:rPr>
              <a:t> PPPPPP – Proper Prior Planning Prevents   Poor Performance</a:t>
            </a:r>
          </a:p>
          <a:p>
            <a:pPr marL="227823" indent="-227823">
              <a:buFont typeface="+mj-lt"/>
              <a:buAutoNum type="arabicPeriod"/>
              <a:defRPr/>
            </a:pPr>
            <a:r>
              <a:rPr lang="en-US" sz="3200" b="1" dirty="0">
                <a:latin typeface="Bookman Old Style" panose="02050604050505020204" pitchFamily="18" charset="0"/>
              </a:rPr>
              <a:t> Meetings are faster</a:t>
            </a:r>
          </a:p>
          <a:p>
            <a:pPr marL="227823" indent="-227823">
              <a:buFont typeface="+mj-lt"/>
              <a:buAutoNum type="arabicPeriod"/>
              <a:defRPr/>
            </a:pPr>
            <a:r>
              <a:rPr lang="en-US" sz="3200" b="1" dirty="0">
                <a:latin typeface="Bookman Old Style" panose="02050604050505020204" pitchFamily="18" charset="0"/>
              </a:rPr>
              <a:t> New spending needs new income</a:t>
            </a:r>
            <a:endParaRPr lang="en-US" sz="3200" dirty="0">
              <a:latin typeface="Bookman Old Style" panose="02050604050505020204" pitchFamily="18" charset="0"/>
            </a:endParaRPr>
          </a:p>
        </p:txBody>
      </p:sp>
      <p:sp>
        <p:nvSpPr>
          <p:cNvPr id="4" name="Rectangle 3">
            <a:extLst>
              <a:ext uri="{FF2B5EF4-FFF2-40B4-BE49-F238E27FC236}">
                <a16:creationId xmlns:a16="http://schemas.microsoft.com/office/drawing/2014/main" id="{6C980F8F-766B-4DCD-B534-956F4337E9B0}"/>
              </a:ext>
            </a:extLst>
          </p:cNvPr>
          <p:cNvSpPr/>
          <p:nvPr/>
        </p:nvSpPr>
        <p:spPr>
          <a:xfrm>
            <a:off x="95448" y="6421874"/>
            <a:ext cx="418704" cy="369332"/>
          </a:xfrm>
          <a:prstGeom prst="rect">
            <a:avLst/>
          </a:prstGeom>
        </p:spPr>
        <p:txBody>
          <a:bodyPr wrap="none">
            <a:spAutoFit/>
          </a:bodyPr>
          <a:lstStyle/>
          <a:p>
            <a:pPr algn="ctr"/>
            <a:r>
              <a:rPr lang="en-US" dirty="0"/>
              <a:t>56</a:t>
            </a:r>
          </a:p>
        </p:txBody>
      </p:sp>
    </p:spTree>
    <p:extLst>
      <p:ext uri="{BB962C8B-B14F-4D97-AF65-F5344CB8AC3E}">
        <p14:creationId xmlns:p14="http://schemas.microsoft.com/office/powerpoint/2010/main" val="19244228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1B27E-8588-42F6-B995-1B32ABC88A8C}"/>
              </a:ext>
            </a:extLst>
          </p:cNvPr>
          <p:cNvSpPr>
            <a:spLocks noGrp="1"/>
          </p:cNvSpPr>
          <p:nvPr>
            <p:ph type="title"/>
          </p:nvPr>
        </p:nvSpPr>
        <p:spPr>
          <a:xfrm>
            <a:off x="685801" y="342900"/>
            <a:ext cx="10658474" cy="1200150"/>
          </a:xfrm>
        </p:spPr>
        <p:txBody>
          <a:bodyPr>
            <a:normAutofit/>
          </a:bodyPr>
          <a:lstStyle/>
          <a:p>
            <a:pPr algn="ctr"/>
            <a:r>
              <a:rPr lang="en-US" sz="4800" dirty="0">
                <a:solidFill>
                  <a:srgbClr val="FFC000"/>
                </a:solidFill>
                <a:latin typeface="Bookman Old Style" panose="02050604050505020204" pitchFamily="18" charset="0"/>
              </a:rPr>
              <a:t>Reporting at meetings</a:t>
            </a:r>
          </a:p>
        </p:txBody>
      </p:sp>
      <p:sp>
        <p:nvSpPr>
          <p:cNvPr id="3" name="Content Placeholder 2">
            <a:extLst>
              <a:ext uri="{FF2B5EF4-FFF2-40B4-BE49-F238E27FC236}">
                <a16:creationId xmlns:a16="http://schemas.microsoft.com/office/drawing/2014/main" id="{F981C4A0-7D6C-4896-A9AB-990BD59D28AD}"/>
              </a:ext>
            </a:extLst>
          </p:cNvPr>
          <p:cNvSpPr>
            <a:spLocks noGrp="1"/>
          </p:cNvSpPr>
          <p:nvPr>
            <p:ph idx="1"/>
          </p:nvPr>
        </p:nvSpPr>
        <p:spPr>
          <a:xfrm>
            <a:off x="1030287" y="1762126"/>
            <a:ext cx="10131425" cy="4591050"/>
          </a:xfrm>
        </p:spPr>
        <p:txBody>
          <a:bodyPr>
            <a:normAutofit fontScale="55000" lnSpcReduction="20000"/>
          </a:bodyPr>
          <a:lstStyle/>
          <a:p>
            <a:pPr marL="0" indent="0">
              <a:buNone/>
            </a:pPr>
            <a:r>
              <a:rPr lang="en-US" altLang="en-US" sz="5100" dirty="0">
                <a:latin typeface="Bookman Old Style" panose="02050604050505020204" pitchFamily="18" charset="0"/>
              </a:rPr>
              <a:t>FC reports income from previous month</a:t>
            </a:r>
          </a:p>
          <a:p>
            <a:endParaRPr lang="en-US" altLang="en-US" sz="5100" dirty="0">
              <a:latin typeface="Bookman Old Style" panose="02050604050505020204" pitchFamily="18" charset="0"/>
            </a:endParaRPr>
          </a:p>
          <a:p>
            <a:pPr marL="0" indent="0">
              <a:buFont typeface="Wingdings" pitchFamily="2" charset="2"/>
              <a:buNone/>
              <a:defRPr/>
            </a:pPr>
            <a:r>
              <a:rPr lang="en-US" sz="5100" dirty="0">
                <a:latin typeface="Bookman Old Style" panose="02050604050505020204" pitchFamily="18" charset="0"/>
              </a:rPr>
              <a:t>Faithful Purser</a:t>
            </a:r>
            <a:r>
              <a:rPr lang="en-US" sz="5100" kern="0" dirty="0">
                <a:latin typeface="Bookman Old Style" panose="02050604050505020204" pitchFamily="18" charset="0"/>
              </a:rPr>
              <a:t> Reports:</a:t>
            </a:r>
          </a:p>
          <a:p>
            <a:pPr>
              <a:defRPr/>
            </a:pPr>
            <a:r>
              <a:rPr lang="en-US" sz="5100" kern="0" dirty="0">
                <a:latin typeface="Bookman Old Style" panose="02050604050505020204" pitchFamily="18" charset="0"/>
              </a:rPr>
              <a:t>Beginning Balance</a:t>
            </a:r>
          </a:p>
          <a:p>
            <a:pPr>
              <a:defRPr/>
            </a:pPr>
            <a:r>
              <a:rPr lang="en-US" sz="5100" kern="0" dirty="0">
                <a:latin typeface="Bookman Old Style" panose="02050604050505020204" pitchFamily="18" charset="0"/>
              </a:rPr>
              <a:t>Expenses</a:t>
            </a:r>
          </a:p>
          <a:p>
            <a:pPr>
              <a:defRPr/>
            </a:pPr>
            <a:r>
              <a:rPr lang="en-US" sz="5100" kern="0" dirty="0">
                <a:latin typeface="Bookman Old Style" panose="02050604050505020204" pitchFamily="18" charset="0"/>
              </a:rPr>
              <a:t>Income (including checkbook interest)</a:t>
            </a:r>
          </a:p>
          <a:p>
            <a:pPr>
              <a:defRPr/>
            </a:pPr>
            <a:r>
              <a:rPr lang="en-US" sz="5100" kern="0" dirty="0">
                <a:latin typeface="Bookman Old Style" panose="02050604050505020204" pitchFamily="18" charset="0"/>
              </a:rPr>
              <a:t>Ending Balance </a:t>
            </a:r>
          </a:p>
          <a:p>
            <a:pPr>
              <a:defRPr/>
            </a:pPr>
            <a:endParaRPr lang="en-US" sz="5100" kern="0" dirty="0">
              <a:latin typeface="Bookman Old Style" panose="02050604050505020204" pitchFamily="18" charset="0"/>
            </a:endParaRPr>
          </a:p>
          <a:p>
            <a:pPr marL="0" indent="0">
              <a:buFont typeface="Wingdings" pitchFamily="2" charset="2"/>
              <a:buNone/>
              <a:defRPr/>
            </a:pPr>
            <a:r>
              <a:rPr lang="en-US" sz="5100" kern="0" dirty="0">
                <a:latin typeface="Bookman Old Style" panose="02050604050505020204" pitchFamily="18" charset="0"/>
              </a:rPr>
              <a:t>Written copies of reports for the recorder</a:t>
            </a:r>
          </a:p>
          <a:p>
            <a:endParaRPr lang="en-US" dirty="0"/>
          </a:p>
        </p:txBody>
      </p:sp>
      <p:pic>
        <p:nvPicPr>
          <p:cNvPr id="5" name="Picture 4">
            <a:extLst>
              <a:ext uri="{FF2B5EF4-FFF2-40B4-BE49-F238E27FC236}">
                <a16:creationId xmlns:a16="http://schemas.microsoft.com/office/drawing/2014/main" id="{8F80C12C-A07A-4504-94B7-14A49D8C0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7211" y="1672318"/>
            <a:ext cx="3054803" cy="3054803"/>
          </a:xfrm>
          <a:prstGeom prst="rect">
            <a:avLst/>
          </a:prstGeom>
        </p:spPr>
      </p:pic>
      <p:sp>
        <p:nvSpPr>
          <p:cNvPr id="4" name="Rectangle 3">
            <a:extLst>
              <a:ext uri="{FF2B5EF4-FFF2-40B4-BE49-F238E27FC236}">
                <a16:creationId xmlns:a16="http://schemas.microsoft.com/office/drawing/2014/main" id="{0623CDC8-8F75-4A06-8B26-2BD9D0E510CB}"/>
              </a:ext>
            </a:extLst>
          </p:cNvPr>
          <p:cNvSpPr/>
          <p:nvPr/>
        </p:nvSpPr>
        <p:spPr>
          <a:xfrm>
            <a:off x="133548" y="6406634"/>
            <a:ext cx="418704" cy="369332"/>
          </a:xfrm>
          <a:prstGeom prst="rect">
            <a:avLst/>
          </a:prstGeom>
        </p:spPr>
        <p:txBody>
          <a:bodyPr wrap="none">
            <a:spAutoFit/>
          </a:bodyPr>
          <a:lstStyle/>
          <a:p>
            <a:pPr algn="ctr"/>
            <a:r>
              <a:rPr lang="en-US" dirty="0"/>
              <a:t>57</a:t>
            </a:r>
          </a:p>
        </p:txBody>
      </p:sp>
    </p:spTree>
    <p:extLst>
      <p:ext uri="{BB962C8B-B14F-4D97-AF65-F5344CB8AC3E}">
        <p14:creationId xmlns:p14="http://schemas.microsoft.com/office/powerpoint/2010/main" val="5479924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g7750787\AppData\Local\Microsoft\Windows\Temporary Internet Files\Content.IE5\NWRT7592\MC900383308[1].wmf">
            <a:extLst>
              <a:ext uri="{FF2B5EF4-FFF2-40B4-BE49-F238E27FC236}">
                <a16:creationId xmlns:a16="http://schemas.microsoft.com/office/drawing/2014/main" id="{7154DAD9-F3D4-4A30-ADAB-E78A5AE462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5957" y="3789090"/>
            <a:ext cx="3581078" cy="22859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7750787\AppData\Local\Microsoft\Windows\Temporary Internet Files\Content.IE5\7IWP0KFQ\MC900434403[1].wmf">
            <a:extLst>
              <a:ext uri="{FF2B5EF4-FFF2-40B4-BE49-F238E27FC236}">
                <a16:creationId xmlns:a16="http://schemas.microsoft.com/office/drawing/2014/main" id="{384473D8-E0AF-455D-9BBC-7B77583018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590" y="251586"/>
            <a:ext cx="2667000" cy="37362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g7750787\AppData\Local\Microsoft\Windows\Temporary Internet Files\Content.IE5\WODZKQ09\MC900078622[1].wmf">
            <a:extLst>
              <a:ext uri="{FF2B5EF4-FFF2-40B4-BE49-F238E27FC236}">
                <a16:creationId xmlns:a16="http://schemas.microsoft.com/office/drawing/2014/main" id="{7FE6B491-CEED-4C48-9A2C-50E4265DE0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07035" y="400156"/>
            <a:ext cx="1857375" cy="39957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g7750787\AppData\Local\Microsoft\Windows\Temporary Internet Files\Content.IE5\QOPLHY9O\MM900178141[1].gif">
            <a:extLst>
              <a:ext uri="{FF2B5EF4-FFF2-40B4-BE49-F238E27FC236}">
                <a16:creationId xmlns:a16="http://schemas.microsoft.com/office/drawing/2014/main" id="{3C806C3D-3BF0-4B46-AADD-F532499F621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99268" y="4395894"/>
            <a:ext cx="1690977" cy="18600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g7750787\AppData\Local\Microsoft\Windows\Temporary Internet Files\Content.IE5\XTBIWLZK\MC900371076[1].wmf">
            <a:extLst>
              <a:ext uri="{FF2B5EF4-FFF2-40B4-BE49-F238E27FC236}">
                <a16:creationId xmlns:a16="http://schemas.microsoft.com/office/drawing/2014/main" id="{678947EA-626A-4F16-B2DE-B2FAC9C892C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55173" y="4863549"/>
            <a:ext cx="1262900" cy="16804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0FBFD42-28F8-4C5D-A589-7CCDF8BB3E10}"/>
              </a:ext>
            </a:extLst>
          </p:cNvPr>
          <p:cNvSpPr/>
          <p:nvPr/>
        </p:nvSpPr>
        <p:spPr>
          <a:xfrm>
            <a:off x="57348" y="6429494"/>
            <a:ext cx="418704" cy="369332"/>
          </a:xfrm>
          <a:prstGeom prst="rect">
            <a:avLst/>
          </a:prstGeom>
        </p:spPr>
        <p:txBody>
          <a:bodyPr wrap="none">
            <a:spAutoFit/>
          </a:bodyPr>
          <a:lstStyle/>
          <a:p>
            <a:pPr algn="ctr"/>
            <a:r>
              <a:rPr lang="en-US" dirty="0"/>
              <a:t>58</a:t>
            </a:r>
          </a:p>
        </p:txBody>
      </p:sp>
    </p:spTree>
    <p:extLst>
      <p:ext uri="{BB962C8B-B14F-4D97-AF65-F5344CB8AC3E}">
        <p14:creationId xmlns:p14="http://schemas.microsoft.com/office/powerpoint/2010/main" val="3007511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326919-1E81-4FD2-9ECD-4967BACE5E45}"/>
              </a:ext>
            </a:extLst>
          </p:cNvPr>
          <p:cNvSpPr>
            <a:spLocks noGrp="1"/>
          </p:cNvSpPr>
          <p:nvPr>
            <p:ph idx="1"/>
          </p:nvPr>
        </p:nvSpPr>
        <p:spPr>
          <a:xfrm>
            <a:off x="2114550" y="1181101"/>
            <a:ext cx="8702676" cy="4610100"/>
          </a:xfrm>
        </p:spPr>
        <p:txBody>
          <a:bodyPr/>
          <a:lstStyle/>
          <a:p>
            <a:r>
              <a:rPr lang="en-US" altLang="en-US" sz="4400" dirty="0">
                <a:solidFill>
                  <a:srgbClr val="FFC000"/>
                </a:solidFill>
                <a:latin typeface="Bookman Old Style" panose="02050604050505020204" pitchFamily="18" charset="0"/>
              </a:rPr>
              <a:t>Council Materials –</a:t>
            </a:r>
          </a:p>
          <a:p>
            <a:endParaRPr lang="en-US" altLang="en-US" sz="3600" dirty="0">
              <a:latin typeface="Bookman Old Style" panose="02050604050505020204" pitchFamily="18" charset="0"/>
            </a:endParaRPr>
          </a:p>
          <a:p>
            <a:r>
              <a:rPr lang="en-US" altLang="en-US" sz="3600" dirty="0">
                <a:latin typeface="Bookman Old Style" panose="02050604050505020204" pitchFamily="18" charset="0"/>
                <a:hlinkClick r:id="rId3"/>
              </a:rPr>
              <a:t>www.mikofc.org</a:t>
            </a:r>
            <a:endParaRPr lang="en-US" altLang="en-US" sz="3600" dirty="0">
              <a:latin typeface="Bookman Old Style" panose="02050604050505020204" pitchFamily="18" charset="0"/>
            </a:endParaRPr>
          </a:p>
          <a:p>
            <a:r>
              <a:rPr lang="en-US" altLang="en-US" sz="3600" dirty="0">
                <a:latin typeface="Bookman Old Style" panose="02050604050505020204" pitchFamily="18" charset="0"/>
              </a:rPr>
              <a:t>Resources</a:t>
            </a:r>
          </a:p>
          <a:p>
            <a:r>
              <a:rPr lang="en-US" altLang="en-US" sz="3600" dirty="0">
                <a:latin typeface="Bookman Old Style" panose="02050604050505020204" pitchFamily="18" charset="0"/>
              </a:rPr>
              <a:t>Council Materials</a:t>
            </a:r>
          </a:p>
          <a:p>
            <a:r>
              <a:rPr lang="en-US" altLang="en-US" sz="3600" dirty="0">
                <a:latin typeface="Bookman Old Style" panose="02050604050505020204" pitchFamily="18" charset="0"/>
              </a:rPr>
              <a:t>Trustee Training Manual 2013</a:t>
            </a:r>
          </a:p>
          <a:p>
            <a:endParaRPr lang="en-US" dirty="0"/>
          </a:p>
        </p:txBody>
      </p:sp>
      <p:sp>
        <p:nvSpPr>
          <p:cNvPr id="2" name="Rectangle 1">
            <a:extLst>
              <a:ext uri="{FF2B5EF4-FFF2-40B4-BE49-F238E27FC236}">
                <a16:creationId xmlns:a16="http://schemas.microsoft.com/office/drawing/2014/main" id="{102752A0-88FB-4F72-B711-857196C22203}"/>
              </a:ext>
            </a:extLst>
          </p:cNvPr>
          <p:cNvSpPr/>
          <p:nvPr/>
        </p:nvSpPr>
        <p:spPr>
          <a:xfrm>
            <a:off x="72588" y="6429494"/>
            <a:ext cx="418704" cy="369332"/>
          </a:xfrm>
          <a:prstGeom prst="rect">
            <a:avLst/>
          </a:prstGeom>
        </p:spPr>
        <p:txBody>
          <a:bodyPr wrap="none">
            <a:spAutoFit/>
          </a:bodyPr>
          <a:lstStyle/>
          <a:p>
            <a:pPr algn="ctr"/>
            <a:r>
              <a:rPr lang="en-US" dirty="0"/>
              <a:t>59</a:t>
            </a:r>
          </a:p>
        </p:txBody>
      </p:sp>
    </p:spTree>
    <p:extLst>
      <p:ext uri="{BB962C8B-B14F-4D97-AF65-F5344CB8AC3E}">
        <p14:creationId xmlns:p14="http://schemas.microsoft.com/office/powerpoint/2010/main" val="137641271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DBF-36AB-413D-A75D-CEE6FFE320F7}"/>
              </a:ext>
            </a:extLst>
          </p:cNvPr>
          <p:cNvSpPr>
            <a:spLocks noGrp="1"/>
          </p:cNvSpPr>
          <p:nvPr>
            <p:ph type="title"/>
          </p:nvPr>
        </p:nvSpPr>
        <p:spPr>
          <a:xfrm>
            <a:off x="685801" y="365760"/>
            <a:ext cx="10131425" cy="1137037"/>
          </a:xfrm>
        </p:spPr>
        <p:txBody>
          <a:bodyPr>
            <a:normAutofit/>
          </a:bodyPr>
          <a:lstStyle/>
          <a:p>
            <a:pPr algn="ctr"/>
            <a:r>
              <a:rPr lang="en-US" sz="4800" dirty="0">
                <a:solidFill>
                  <a:srgbClr val="FFC000"/>
                </a:solidFill>
                <a:latin typeface="Bookman Old Style" panose="02050604050505020204" pitchFamily="18" charset="0"/>
              </a:rPr>
              <a:t>FAITHFUL COMPTROLLER</a:t>
            </a:r>
          </a:p>
        </p:txBody>
      </p:sp>
      <p:sp>
        <p:nvSpPr>
          <p:cNvPr id="3" name="Content Placeholder 2">
            <a:extLst>
              <a:ext uri="{FF2B5EF4-FFF2-40B4-BE49-F238E27FC236}">
                <a16:creationId xmlns:a16="http://schemas.microsoft.com/office/drawing/2014/main" id="{DB9018D4-7B05-4CAD-9B8C-251144381344}"/>
              </a:ext>
            </a:extLst>
          </p:cNvPr>
          <p:cNvSpPr>
            <a:spLocks noGrp="1"/>
          </p:cNvSpPr>
          <p:nvPr>
            <p:ph idx="1"/>
          </p:nvPr>
        </p:nvSpPr>
        <p:spPr>
          <a:xfrm>
            <a:off x="1152939" y="1503695"/>
            <a:ext cx="10385345" cy="5303521"/>
          </a:xfrm>
        </p:spPr>
        <p:txBody>
          <a:bodyPr>
            <a:normAutofit fontScale="70000" lnSpcReduction="20000"/>
          </a:bodyPr>
          <a:lstStyle/>
          <a:p>
            <a:pPr>
              <a:spcBef>
                <a:spcPts val="650"/>
              </a:spcBef>
              <a:buClr>
                <a:srgbClr val="0BD0D9"/>
              </a:buClr>
              <a:buSzPct val="95000"/>
              <a:buFont typeface="Wingdings" panose="05000000000000000000" pitchFamily="2" charset="2"/>
              <a:buChar char=""/>
            </a:pPr>
            <a:r>
              <a:rPr lang="en-US" altLang="en-US" sz="4000" dirty="0">
                <a:latin typeface="Bookman Old Style" panose="02050604050505020204" pitchFamily="18" charset="0"/>
              </a:rPr>
              <a:t> Submits supply and material orders.</a:t>
            </a:r>
            <a:br>
              <a:rPr lang="en-US" altLang="en-US" sz="4000" dirty="0">
                <a:latin typeface="Bookman Old Style" panose="02050604050505020204" pitchFamily="18" charset="0"/>
              </a:rPr>
            </a:br>
            <a:endParaRPr lang="en-US" altLang="en-US" sz="4000" dirty="0">
              <a:latin typeface="Bookman Old Style" panose="02050604050505020204" pitchFamily="18" charset="0"/>
            </a:endParaRPr>
          </a:p>
          <a:p>
            <a:pPr>
              <a:spcBef>
                <a:spcPts val="650"/>
              </a:spcBef>
              <a:buClr>
                <a:srgbClr val="0BD0D9"/>
              </a:buClr>
              <a:buSzPct val="95000"/>
              <a:buFont typeface="Wingdings" panose="05000000000000000000" pitchFamily="2" charset="2"/>
              <a:buChar char=""/>
            </a:pPr>
            <a:r>
              <a:rPr lang="en-US" altLang="en-US" sz="4000" dirty="0">
                <a:latin typeface="Bookman Old Style" panose="02050604050505020204" pitchFamily="18" charset="0"/>
              </a:rPr>
              <a:t> Monitors timely filing of all assembly forms and reports.</a:t>
            </a:r>
            <a:br>
              <a:rPr lang="en-US" altLang="en-US" sz="4000" dirty="0">
                <a:latin typeface="Bookman Old Style" panose="02050604050505020204" pitchFamily="18" charset="0"/>
              </a:rPr>
            </a:br>
            <a:endParaRPr lang="en-US" altLang="en-US" sz="4000" dirty="0">
              <a:latin typeface="Bookman Old Style" panose="02050604050505020204" pitchFamily="18" charset="0"/>
            </a:endParaRPr>
          </a:p>
          <a:p>
            <a:pPr>
              <a:spcBef>
                <a:spcPts val="650"/>
              </a:spcBef>
              <a:buClr>
                <a:srgbClr val="0BD0D9"/>
              </a:buClr>
              <a:buSzPct val="95000"/>
              <a:buFont typeface="Wingdings" panose="05000000000000000000" pitchFamily="2" charset="2"/>
              <a:buChar char=""/>
            </a:pPr>
            <a:r>
              <a:rPr lang="en-US" altLang="en-US" sz="4000" dirty="0">
                <a:latin typeface="Bookman Old Style" panose="02050604050505020204" pitchFamily="18" charset="0"/>
              </a:rPr>
              <a:t> Keeps all member financial records secure.</a:t>
            </a:r>
            <a:br>
              <a:rPr lang="en-US" altLang="en-US" sz="4000" dirty="0">
                <a:latin typeface="Bookman Old Style" panose="02050604050505020204" pitchFamily="18" charset="0"/>
              </a:rPr>
            </a:br>
            <a:endParaRPr lang="en-US" altLang="en-US" sz="4000" dirty="0">
              <a:latin typeface="Bookman Old Style" panose="02050604050505020204" pitchFamily="18" charset="0"/>
            </a:endParaRPr>
          </a:p>
          <a:p>
            <a:pPr>
              <a:spcBef>
                <a:spcPts val="650"/>
              </a:spcBef>
              <a:buClr>
                <a:srgbClr val="0BD0D9"/>
              </a:buClr>
              <a:buSzPct val="95000"/>
              <a:buFont typeface="Wingdings" panose="05000000000000000000" pitchFamily="2" charset="2"/>
              <a:buChar char=""/>
            </a:pPr>
            <a:r>
              <a:rPr lang="en-US" altLang="en-US" sz="4000" dirty="0">
                <a:latin typeface="Bookman Old Style" panose="02050604050505020204" pitchFamily="18" charset="0"/>
              </a:rPr>
              <a:t> Assists the audit committee with assembly audit.</a:t>
            </a:r>
            <a:br>
              <a:rPr lang="en-US" altLang="en-US" sz="4000" dirty="0">
                <a:latin typeface="Bookman Old Style" panose="02050604050505020204" pitchFamily="18" charset="0"/>
              </a:rPr>
            </a:br>
            <a:endParaRPr lang="en-US" altLang="en-US" sz="4000" dirty="0">
              <a:latin typeface="Bookman Old Style" panose="02050604050505020204" pitchFamily="18" charset="0"/>
            </a:endParaRPr>
          </a:p>
          <a:p>
            <a:pPr>
              <a:spcBef>
                <a:spcPts val="650"/>
              </a:spcBef>
              <a:buClr>
                <a:srgbClr val="0BD0D9"/>
              </a:buClr>
              <a:buSzPct val="95000"/>
              <a:buFont typeface="Wingdings" panose="05000000000000000000" pitchFamily="2" charset="2"/>
              <a:buChar char=""/>
            </a:pPr>
            <a:r>
              <a:rPr lang="en-US" altLang="en-US" sz="4000" dirty="0">
                <a:latin typeface="Bookman Old Style" panose="02050604050505020204" pitchFamily="18" charset="0"/>
              </a:rPr>
              <a:t> Any other duties assigned by Faithful Navigator.</a:t>
            </a:r>
            <a:br>
              <a:rPr lang="en-US" altLang="en-US" sz="3800" dirty="0">
                <a:latin typeface="Constantia" panose="02030602050306030303" pitchFamily="18" charset="0"/>
              </a:rPr>
            </a:br>
            <a:br>
              <a:rPr lang="en-US" altLang="en-US" sz="4000" dirty="0">
                <a:latin typeface="Constantia" panose="02030602050306030303" pitchFamily="18" charset="0"/>
              </a:rPr>
            </a:br>
            <a:br>
              <a:rPr lang="en-US" altLang="en-US" sz="4000" dirty="0">
                <a:solidFill>
                  <a:srgbClr val="FFFFFF"/>
                </a:solidFill>
                <a:latin typeface="Constantia" panose="02030602050306030303" pitchFamily="18" charset="0"/>
              </a:rPr>
            </a:br>
            <a:endParaRPr lang="en-US" dirty="0"/>
          </a:p>
        </p:txBody>
      </p:sp>
      <p:pic>
        <p:nvPicPr>
          <p:cNvPr id="4" name="Picture 2" descr="C:\Program Files (x86)\Microsoft Office\MEDIA\CAGCAT10\j0292020.wmf">
            <a:extLst>
              <a:ext uri="{FF2B5EF4-FFF2-40B4-BE49-F238E27FC236}">
                <a16:creationId xmlns:a16="http://schemas.microsoft.com/office/drawing/2014/main" id="{5E3C2182-17FF-4ACC-8D39-2BFC3DEE51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9292" y="1220028"/>
            <a:ext cx="1472933" cy="13979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20EADD9-3E5E-42A4-9B6A-D39931D90FF0}"/>
              </a:ext>
            </a:extLst>
          </p:cNvPr>
          <p:cNvSpPr/>
          <p:nvPr/>
        </p:nvSpPr>
        <p:spPr>
          <a:xfrm>
            <a:off x="0" y="6331113"/>
            <a:ext cx="471638" cy="369332"/>
          </a:xfrm>
          <a:prstGeom prst="rect">
            <a:avLst/>
          </a:prstGeom>
        </p:spPr>
        <p:txBody>
          <a:bodyPr wrap="square">
            <a:spAutoFit/>
          </a:bodyPr>
          <a:lstStyle/>
          <a:p>
            <a:pPr algn="ctr"/>
            <a:r>
              <a:rPr lang="en-US" dirty="0"/>
              <a:t>6</a:t>
            </a:r>
          </a:p>
        </p:txBody>
      </p:sp>
    </p:spTree>
    <p:extLst>
      <p:ext uri="{BB962C8B-B14F-4D97-AF65-F5344CB8AC3E}">
        <p14:creationId xmlns:p14="http://schemas.microsoft.com/office/powerpoint/2010/main" val="2901320526"/>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Content Placeholder 3">
            <a:extLst>
              <a:ext uri="{FF2B5EF4-FFF2-40B4-BE49-F238E27FC236}">
                <a16:creationId xmlns:a16="http://schemas.microsoft.com/office/drawing/2014/main" id="{8A2B88C1-2DBB-42DE-B400-150DA66451C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1143000"/>
            <a:ext cx="11544300" cy="8001000"/>
          </a:xfrm>
        </p:spPr>
      </p:pic>
      <p:sp>
        <p:nvSpPr>
          <p:cNvPr id="5" name="Arrow: Left 4">
            <a:extLst>
              <a:ext uri="{FF2B5EF4-FFF2-40B4-BE49-F238E27FC236}">
                <a16:creationId xmlns:a16="http://schemas.microsoft.com/office/drawing/2014/main" id="{7D46C321-B285-4648-8620-17347FDED2F5}"/>
              </a:ext>
            </a:extLst>
          </p:cNvPr>
          <p:cNvSpPr/>
          <p:nvPr/>
        </p:nvSpPr>
        <p:spPr>
          <a:xfrm>
            <a:off x="3598952" y="6553200"/>
            <a:ext cx="914400" cy="3048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Rectangle 1">
            <a:extLst>
              <a:ext uri="{FF2B5EF4-FFF2-40B4-BE49-F238E27FC236}">
                <a16:creationId xmlns:a16="http://schemas.microsoft.com/office/drawing/2014/main" id="{B381D925-2387-4317-81F1-E53D7E0DDAD8}"/>
              </a:ext>
            </a:extLst>
          </p:cNvPr>
          <p:cNvSpPr/>
          <p:nvPr/>
        </p:nvSpPr>
        <p:spPr>
          <a:xfrm>
            <a:off x="712668" y="6488668"/>
            <a:ext cx="418704" cy="369332"/>
          </a:xfrm>
          <a:prstGeom prst="rect">
            <a:avLst/>
          </a:prstGeom>
        </p:spPr>
        <p:txBody>
          <a:bodyPr wrap="none">
            <a:spAutoFit/>
          </a:bodyPr>
          <a:lstStyle/>
          <a:p>
            <a:pPr algn="ctr"/>
            <a:r>
              <a:rPr lang="en-US" dirty="0">
                <a:solidFill>
                  <a:schemeClr val="bg1"/>
                </a:solidFill>
              </a:rPr>
              <a:t>60</a:t>
            </a:r>
          </a:p>
        </p:txBody>
      </p:sp>
    </p:spTree>
    <p:extLst>
      <p:ext uri="{BB962C8B-B14F-4D97-AF65-F5344CB8AC3E}">
        <p14:creationId xmlns:p14="http://schemas.microsoft.com/office/powerpoint/2010/main" val="560479731"/>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1CE61A-2BAA-4822-929A-2899F3052958}"/>
              </a:ext>
            </a:extLst>
          </p:cNvPr>
          <p:cNvPicPr>
            <a:picLocks noChangeAspect="1"/>
          </p:cNvPicPr>
          <p:nvPr/>
        </p:nvPicPr>
        <p:blipFill>
          <a:blip r:embed="rId3"/>
          <a:stretch>
            <a:fillRect/>
          </a:stretch>
        </p:blipFill>
        <p:spPr>
          <a:xfrm>
            <a:off x="-1399640" y="17980"/>
            <a:ext cx="14668500" cy="6858000"/>
          </a:xfrm>
          <a:prstGeom prst="rect">
            <a:avLst/>
          </a:prstGeom>
        </p:spPr>
      </p:pic>
      <p:sp>
        <p:nvSpPr>
          <p:cNvPr id="2" name="Rectangle: Rounded Corners 1">
            <a:extLst>
              <a:ext uri="{FF2B5EF4-FFF2-40B4-BE49-F238E27FC236}">
                <a16:creationId xmlns:a16="http://schemas.microsoft.com/office/drawing/2014/main" id="{0CDA36E8-4EDC-4C6F-A214-8C8DC060967F}"/>
              </a:ext>
            </a:extLst>
          </p:cNvPr>
          <p:cNvSpPr/>
          <p:nvPr/>
        </p:nvSpPr>
        <p:spPr>
          <a:xfrm>
            <a:off x="9246742" y="1767155"/>
            <a:ext cx="2375282" cy="372951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Bookman Old Style" panose="02050604050505020204" pitchFamily="18" charset="0"/>
              </a:rPr>
              <a:t>Contains information the Faithful Trustee can use in the performance of his job.</a:t>
            </a:r>
          </a:p>
        </p:txBody>
      </p:sp>
      <p:sp>
        <p:nvSpPr>
          <p:cNvPr id="5" name="Rectangle 4">
            <a:extLst>
              <a:ext uri="{FF2B5EF4-FFF2-40B4-BE49-F238E27FC236}">
                <a16:creationId xmlns:a16="http://schemas.microsoft.com/office/drawing/2014/main" id="{15DEAF11-9467-4DA7-96B4-350F5E298001}"/>
              </a:ext>
            </a:extLst>
          </p:cNvPr>
          <p:cNvSpPr/>
          <p:nvPr/>
        </p:nvSpPr>
        <p:spPr>
          <a:xfrm>
            <a:off x="143838" y="1643865"/>
            <a:ext cx="2085654" cy="411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Bookman Old Style" panose="02050604050505020204" pitchFamily="18" charset="0"/>
              </a:rPr>
              <a:t>This manual can be download and  be viewed, printed or saved to your computer.</a:t>
            </a:r>
          </a:p>
        </p:txBody>
      </p:sp>
      <p:sp>
        <p:nvSpPr>
          <p:cNvPr id="6" name="Rectangle 5">
            <a:extLst>
              <a:ext uri="{FF2B5EF4-FFF2-40B4-BE49-F238E27FC236}">
                <a16:creationId xmlns:a16="http://schemas.microsoft.com/office/drawing/2014/main" id="{CFC50F60-F7EC-42CE-91E4-5AF811CB1E77}"/>
              </a:ext>
            </a:extLst>
          </p:cNvPr>
          <p:cNvSpPr/>
          <p:nvPr/>
        </p:nvSpPr>
        <p:spPr>
          <a:xfrm>
            <a:off x="301188" y="6216134"/>
            <a:ext cx="418704" cy="369332"/>
          </a:xfrm>
          <a:prstGeom prst="rect">
            <a:avLst/>
          </a:prstGeom>
        </p:spPr>
        <p:txBody>
          <a:bodyPr wrap="none">
            <a:spAutoFit/>
          </a:bodyPr>
          <a:lstStyle/>
          <a:p>
            <a:pPr algn="ctr"/>
            <a:r>
              <a:rPr lang="en-US" dirty="0"/>
              <a:t>61</a:t>
            </a:r>
          </a:p>
        </p:txBody>
      </p:sp>
    </p:spTree>
    <p:extLst>
      <p:ext uri="{BB962C8B-B14F-4D97-AF65-F5344CB8AC3E}">
        <p14:creationId xmlns:p14="http://schemas.microsoft.com/office/powerpoint/2010/main" val="4235979686"/>
      </p:ext>
    </p:extLst>
  </p:cSld>
  <p:clrMapOvr>
    <a:masterClrMapping/>
  </p:clrMapOvr>
  <p:transition spd="slow">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FC68B-CD1D-4702-B978-1950FB39F0E5}"/>
              </a:ext>
            </a:extLst>
          </p:cNvPr>
          <p:cNvSpPr>
            <a:spLocks noGrp="1"/>
          </p:cNvSpPr>
          <p:nvPr>
            <p:ph type="title"/>
          </p:nvPr>
        </p:nvSpPr>
        <p:spPr>
          <a:xfrm>
            <a:off x="685802" y="285751"/>
            <a:ext cx="8939892" cy="952500"/>
          </a:xfrm>
        </p:spPr>
        <p:txBody>
          <a:bodyPr>
            <a:normAutofit/>
          </a:bodyPr>
          <a:lstStyle/>
          <a:p>
            <a:pPr algn="ctr"/>
            <a:r>
              <a:rPr lang="en-US" sz="4800" dirty="0">
                <a:solidFill>
                  <a:srgbClr val="FFC000"/>
                </a:solidFill>
                <a:latin typeface="Bookman Old Style" panose="02050604050505020204" pitchFamily="18" charset="0"/>
              </a:rPr>
              <a:t>Board of Trustees</a:t>
            </a:r>
          </a:p>
        </p:txBody>
      </p:sp>
      <p:sp>
        <p:nvSpPr>
          <p:cNvPr id="3" name="Content Placeholder 2">
            <a:extLst>
              <a:ext uri="{FF2B5EF4-FFF2-40B4-BE49-F238E27FC236}">
                <a16:creationId xmlns:a16="http://schemas.microsoft.com/office/drawing/2014/main" id="{486C4303-7153-4D7F-96F6-37419D680BB2}"/>
              </a:ext>
            </a:extLst>
          </p:cNvPr>
          <p:cNvSpPr>
            <a:spLocks noGrp="1"/>
          </p:cNvSpPr>
          <p:nvPr>
            <p:ph idx="1"/>
          </p:nvPr>
        </p:nvSpPr>
        <p:spPr>
          <a:xfrm>
            <a:off x="342901" y="1390650"/>
            <a:ext cx="9609363" cy="4962525"/>
          </a:xfrm>
        </p:spPr>
        <p:txBody>
          <a:bodyPr>
            <a:normAutofit/>
          </a:bodyPr>
          <a:lstStyle/>
          <a:p>
            <a:pPr>
              <a:buFont typeface="Wingdings" panose="05000000000000000000" pitchFamily="2" charset="2"/>
              <a:buChar char="Ø"/>
            </a:pPr>
            <a:r>
              <a:rPr lang="en-US" altLang="en-US" sz="2800" dirty="0">
                <a:latin typeface="Bookman Old Style" panose="02050604050505020204" pitchFamily="18" charset="0"/>
              </a:rPr>
              <a:t> Consists of FN and three other elected members</a:t>
            </a:r>
          </a:p>
          <a:p>
            <a:pPr>
              <a:buFont typeface="Wingdings" panose="05000000000000000000" pitchFamily="2" charset="2"/>
              <a:buChar char="Ø"/>
            </a:pPr>
            <a:r>
              <a:rPr lang="en-US" altLang="en-US" sz="2800" dirty="0">
                <a:latin typeface="Bookman Old Style" panose="02050604050505020204" pitchFamily="18" charset="0"/>
              </a:rPr>
              <a:t> Supervises all financial business of the assembly</a:t>
            </a:r>
          </a:p>
          <a:p>
            <a:pPr>
              <a:buFont typeface="Wingdings" panose="05000000000000000000" pitchFamily="2" charset="2"/>
              <a:buChar char="Ø"/>
            </a:pPr>
            <a:r>
              <a:rPr lang="en-US" altLang="en-US" sz="2800" dirty="0">
                <a:latin typeface="Bookman Old Style" panose="02050604050505020204" pitchFamily="18" charset="0"/>
              </a:rPr>
              <a:t> Conducts the annual audit</a:t>
            </a:r>
          </a:p>
          <a:p>
            <a:pPr>
              <a:buFont typeface="Wingdings" panose="05000000000000000000" pitchFamily="2" charset="2"/>
              <a:buChar char="Ø"/>
            </a:pPr>
            <a:r>
              <a:rPr lang="en-US" altLang="en-US" sz="2800" dirty="0">
                <a:latin typeface="Bookman Old Style" panose="02050604050505020204" pitchFamily="18" charset="0"/>
              </a:rPr>
              <a:t> Are elected for terms of three, two and one year. </a:t>
            </a:r>
          </a:p>
          <a:p>
            <a:pPr>
              <a:buFont typeface="Wingdings" panose="05000000000000000000" pitchFamily="2" charset="2"/>
              <a:buChar char="Ø"/>
            </a:pPr>
            <a:r>
              <a:rPr lang="en-US" altLang="en-US" sz="2800" dirty="0">
                <a:latin typeface="Bookman Old Style" panose="02050604050505020204" pitchFamily="18" charset="0"/>
              </a:rPr>
              <a:t> “They shall perform such other duties as their assembly or the District Master or the officers of the Order may direct.”</a:t>
            </a:r>
          </a:p>
          <a:p>
            <a:endParaRPr lang="en-US" dirty="0"/>
          </a:p>
        </p:txBody>
      </p:sp>
      <p:pic>
        <p:nvPicPr>
          <p:cNvPr id="6" name="Picture 9">
            <a:extLst>
              <a:ext uri="{FF2B5EF4-FFF2-40B4-BE49-F238E27FC236}">
                <a16:creationId xmlns:a16="http://schemas.microsoft.com/office/drawing/2014/main" id="{2411BCEB-D81B-412E-9941-245C9B49F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5070" y="185541"/>
            <a:ext cx="2231571" cy="288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43701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EA71-5A8A-445F-80EF-0709EACA5B3E}"/>
              </a:ext>
            </a:extLst>
          </p:cNvPr>
          <p:cNvSpPr>
            <a:spLocks noGrp="1"/>
          </p:cNvSpPr>
          <p:nvPr>
            <p:ph type="title"/>
          </p:nvPr>
        </p:nvSpPr>
        <p:spPr>
          <a:xfrm>
            <a:off x="685801" y="390525"/>
            <a:ext cx="10131425" cy="952500"/>
          </a:xfrm>
        </p:spPr>
        <p:txBody>
          <a:bodyPr>
            <a:normAutofit/>
          </a:bodyPr>
          <a:lstStyle/>
          <a:p>
            <a:pPr algn="ctr"/>
            <a:r>
              <a:rPr lang="en-US" sz="4800" dirty="0">
                <a:solidFill>
                  <a:srgbClr val="FFC000"/>
                </a:solidFill>
                <a:latin typeface="Bookman Old Style" panose="02050604050505020204" pitchFamily="18" charset="0"/>
              </a:rPr>
              <a:t>Primary Duties</a:t>
            </a:r>
          </a:p>
        </p:txBody>
      </p:sp>
      <p:sp>
        <p:nvSpPr>
          <p:cNvPr id="3" name="Content Placeholder 2">
            <a:extLst>
              <a:ext uri="{FF2B5EF4-FFF2-40B4-BE49-F238E27FC236}">
                <a16:creationId xmlns:a16="http://schemas.microsoft.com/office/drawing/2014/main" id="{78B4D80E-7922-4CC2-82EA-1681CDAA398D}"/>
              </a:ext>
            </a:extLst>
          </p:cNvPr>
          <p:cNvSpPr>
            <a:spLocks noGrp="1"/>
          </p:cNvSpPr>
          <p:nvPr>
            <p:ph idx="1"/>
          </p:nvPr>
        </p:nvSpPr>
        <p:spPr>
          <a:xfrm>
            <a:off x="1142999" y="1628775"/>
            <a:ext cx="9991725" cy="4552950"/>
          </a:xfrm>
        </p:spPr>
        <p:txBody>
          <a:bodyPr>
            <a:normAutofit/>
          </a:bodyPr>
          <a:lstStyle/>
          <a:p>
            <a:pPr marL="514350" indent="-514350">
              <a:buFont typeface="Bookman Old Style" panose="02050604050505020204" pitchFamily="18" charset="0"/>
              <a:buAutoNum type="arabicPeriod"/>
            </a:pPr>
            <a:r>
              <a:rPr lang="en-US" altLang="en-US" sz="2800" dirty="0">
                <a:latin typeface="Bookman Old Style" panose="02050604050505020204" pitchFamily="18" charset="0"/>
              </a:rPr>
              <a:t>Supervise all financial business of the assembly and approve the payment of all bills</a:t>
            </a:r>
          </a:p>
          <a:p>
            <a:pPr marL="514350" indent="-514350">
              <a:buFont typeface="Bookman Old Style" panose="02050604050505020204" pitchFamily="18" charset="0"/>
              <a:buAutoNum type="arabicPeriod"/>
            </a:pPr>
            <a:r>
              <a:rPr lang="en-US" altLang="en-US" sz="2800" dirty="0">
                <a:latin typeface="Bookman Old Style" panose="02050604050505020204" pitchFamily="18" charset="0"/>
              </a:rPr>
              <a:t>Scrupulously audit assembly financial records</a:t>
            </a:r>
          </a:p>
          <a:p>
            <a:pPr marL="514350" indent="-514350">
              <a:buFont typeface="Bookman Old Style" panose="02050604050505020204" pitchFamily="18" charset="0"/>
              <a:buAutoNum type="arabicPeriod"/>
            </a:pPr>
            <a:r>
              <a:rPr lang="en-US" altLang="en-US" sz="2800" dirty="0">
                <a:latin typeface="Bookman Old Style" panose="02050604050505020204" pitchFamily="18" charset="0"/>
              </a:rPr>
              <a:t>Verify that the assembly sticks to the budget </a:t>
            </a:r>
          </a:p>
          <a:p>
            <a:pPr marL="514350" indent="-514350">
              <a:buFont typeface="Bookman Old Style" panose="02050604050505020204" pitchFamily="18" charset="0"/>
              <a:buAutoNum type="arabicPeriod"/>
            </a:pPr>
            <a:r>
              <a:rPr lang="en-US" altLang="en-US" sz="2800" dirty="0">
                <a:latin typeface="Bookman Old Style" panose="02050604050505020204" pitchFamily="18" charset="0"/>
              </a:rPr>
              <a:t>Approve banks used by the assembly</a:t>
            </a:r>
          </a:p>
          <a:p>
            <a:pPr marL="514350" indent="-514350">
              <a:buFont typeface="Bookman Old Style" panose="02050604050505020204" pitchFamily="18" charset="0"/>
              <a:buAutoNum type="arabicPeriod"/>
            </a:pPr>
            <a:r>
              <a:rPr lang="en-US" altLang="en-US" sz="2800" dirty="0">
                <a:latin typeface="Bookman Old Style" panose="02050604050505020204" pitchFamily="18" charset="0"/>
              </a:rPr>
              <a:t>Set bonding amounts for the FC &amp; FP</a:t>
            </a:r>
          </a:p>
          <a:p>
            <a:pPr marL="514350" indent="-514350">
              <a:buFont typeface="Bookman Old Style" panose="02050604050505020204" pitchFamily="18" charset="0"/>
              <a:buAutoNum type="arabicPeriod"/>
            </a:pPr>
            <a:r>
              <a:rPr lang="en-US" altLang="en-US" sz="2800" dirty="0">
                <a:latin typeface="Bookman Old Style" panose="02050604050505020204" pitchFamily="18" charset="0"/>
              </a:rPr>
              <a:t>Be involved in the selection of the Chaplain</a:t>
            </a:r>
          </a:p>
          <a:p>
            <a:endParaRPr lang="en-US" dirty="0"/>
          </a:p>
        </p:txBody>
      </p:sp>
    </p:spTree>
    <p:extLst>
      <p:ext uri="{BB962C8B-B14F-4D97-AF65-F5344CB8AC3E}">
        <p14:creationId xmlns:p14="http://schemas.microsoft.com/office/powerpoint/2010/main" val="4049254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53C82-B4BF-4E29-B222-6A4C98A99F93}"/>
              </a:ext>
            </a:extLst>
          </p:cNvPr>
          <p:cNvSpPr>
            <a:spLocks noGrp="1"/>
          </p:cNvSpPr>
          <p:nvPr>
            <p:ph type="title"/>
          </p:nvPr>
        </p:nvSpPr>
        <p:spPr>
          <a:xfrm>
            <a:off x="410753" y="784580"/>
            <a:ext cx="9055706" cy="1038224"/>
          </a:xfrm>
        </p:spPr>
        <p:txBody>
          <a:bodyPr>
            <a:normAutofit/>
          </a:bodyPr>
          <a:lstStyle/>
          <a:p>
            <a:pPr algn="ctr"/>
            <a:r>
              <a:rPr lang="en-US" sz="4800" dirty="0">
                <a:solidFill>
                  <a:srgbClr val="FFC000"/>
                </a:solidFill>
                <a:latin typeface="Bookman Old Style" panose="02050604050505020204" pitchFamily="18" charset="0"/>
              </a:rPr>
              <a:t>Primary Duties </a:t>
            </a:r>
            <a:r>
              <a:rPr lang="en-US" sz="2400" dirty="0">
                <a:solidFill>
                  <a:srgbClr val="FFC000"/>
                </a:solidFill>
                <a:latin typeface="Bookman Old Style" panose="02050604050505020204" pitchFamily="18" charset="0"/>
              </a:rPr>
              <a:t>continued</a:t>
            </a:r>
          </a:p>
        </p:txBody>
      </p:sp>
      <p:sp>
        <p:nvSpPr>
          <p:cNvPr id="3" name="Content Placeholder 2">
            <a:extLst>
              <a:ext uri="{FF2B5EF4-FFF2-40B4-BE49-F238E27FC236}">
                <a16:creationId xmlns:a16="http://schemas.microsoft.com/office/drawing/2014/main" id="{33FF49DA-239A-4BAC-8096-89E2E4D7B452}"/>
              </a:ext>
            </a:extLst>
          </p:cNvPr>
          <p:cNvSpPr>
            <a:spLocks noGrp="1"/>
          </p:cNvSpPr>
          <p:nvPr>
            <p:ph idx="1"/>
          </p:nvPr>
        </p:nvSpPr>
        <p:spPr>
          <a:xfrm>
            <a:off x="545447" y="2138233"/>
            <a:ext cx="9769476" cy="3649133"/>
          </a:xfrm>
        </p:spPr>
        <p:txBody>
          <a:bodyPr/>
          <a:lstStyle/>
          <a:p>
            <a:pPr marL="514350" indent="-514350">
              <a:buFont typeface="Bookman Old Style" panose="02050604050505020204" pitchFamily="18" charset="0"/>
              <a:buAutoNum type="arabicPeriod" startAt="7"/>
            </a:pPr>
            <a:r>
              <a:rPr lang="en-US" altLang="en-US" sz="2800" dirty="0">
                <a:latin typeface="Bookman Old Style" panose="02050604050505020204" pitchFamily="18" charset="0"/>
              </a:rPr>
              <a:t>Guide your assembly in matter of tax returns, charitable fund raising, and licensed gaming</a:t>
            </a:r>
          </a:p>
          <a:p>
            <a:pPr marL="514350" indent="-514350">
              <a:buFont typeface="Bookman Old Style" panose="02050604050505020204" pitchFamily="18" charset="0"/>
              <a:buAutoNum type="arabicPeriod" startAt="7"/>
            </a:pPr>
            <a:r>
              <a:rPr lang="en-US" altLang="en-US" sz="2800" dirty="0">
                <a:latin typeface="Bookman Old Style" panose="02050604050505020204" pitchFamily="18" charset="0"/>
              </a:rPr>
              <a:t>Participate in the evaluation of the FC</a:t>
            </a:r>
          </a:p>
          <a:p>
            <a:pPr marL="514350" indent="-514350">
              <a:buFont typeface="Bookman Old Style" panose="02050604050505020204" pitchFamily="18" charset="0"/>
              <a:buAutoNum type="arabicPeriod" startAt="7"/>
            </a:pPr>
            <a:r>
              <a:rPr lang="en-US" altLang="en-US" sz="2800" dirty="0">
                <a:latin typeface="Bookman Old Style" panose="02050604050505020204" pitchFamily="18" charset="0"/>
              </a:rPr>
              <a:t>Serve on the assembly's retention committee</a:t>
            </a:r>
          </a:p>
          <a:p>
            <a:endParaRPr lang="en-US" dirty="0"/>
          </a:p>
        </p:txBody>
      </p:sp>
      <p:pic>
        <p:nvPicPr>
          <p:cNvPr id="5" name="Picture 4">
            <a:extLst>
              <a:ext uri="{FF2B5EF4-FFF2-40B4-BE49-F238E27FC236}">
                <a16:creationId xmlns:a16="http://schemas.microsoft.com/office/drawing/2014/main" id="{7E91D7A1-4019-4236-AE5A-62FF53300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4523" y="246040"/>
            <a:ext cx="2629647" cy="3305423"/>
          </a:xfrm>
          <a:prstGeom prst="rect">
            <a:avLst/>
          </a:prstGeom>
        </p:spPr>
      </p:pic>
    </p:spTree>
    <p:extLst>
      <p:ext uri="{BB962C8B-B14F-4D97-AF65-F5344CB8AC3E}">
        <p14:creationId xmlns:p14="http://schemas.microsoft.com/office/powerpoint/2010/main" val="2184809136"/>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4ECC-9537-4649-818C-13B765C81183}"/>
              </a:ext>
            </a:extLst>
          </p:cNvPr>
          <p:cNvSpPr>
            <a:spLocks noGrp="1"/>
          </p:cNvSpPr>
          <p:nvPr>
            <p:ph type="title"/>
          </p:nvPr>
        </p:nvSpPr>
        <p:spPr>
          <a:xfrm>
            <a:off x="933451" y="390525"/>
            <a:ext cx="10131425" cy="1000125"/>
          </a:xfrm>
        </p:spPr>
        <p:txBody>
          <a:bodyPr>
            <a:normAutofit/>
          </a:bodyPr>
          <a:lstStyle/>
          <a:p>
            <a:pPr algn="ctr"/>
            <a:r>
              <a:rPr lang="en-US" sz="4800" dirty="0">
                <a:solidFill>
                  <a:srgbClr val="FFC000"/>
                </a:solidFill>
                <a:latin typeface="Bookman Old Style" panose="02050604050505020204" pitchFamily="18" charset="0"/>
              </a:rPr>
              <a:t>Supervise finances</a:t>
            </a:r>
          </a:p>
        </p:txBody>
      </p:sp>
      <p:sp>
        <p:nvSpPr>
          <p:cNvPr id="3" name="Content Placeholder 2">
            <a:extLst>
              <a:ext uri="{FF2B5EF4-FFF2-40B4-BE49-F238E27FC236}">
                <a16:creationId xmlns:a16="http://schemas.microsoft.com/office/drawing/2014/main" id="{AE215571-9F17-4DA3-9384-44CDA70153D5}"/>
              </a:ext>
            </a:extLst>
          </p:cNvPr>
          <p:cNvSpPr>
            <a:spLocks noGrp="1"/>
          </p:cNvSpPr>
          <p:nvPr>
            <p:ph idx="1"/>
          </p:nvPr>
        </p:nvSpPr>
        <p:spPr>
          <a:xfrm>
            <a:off x="933450" y="1514475"/>
            <a:ext cx="10131425" cy="4953000"/>
          </a:xfrm>
        </p:spPr>
        <p:txBody>
          <a:bodyPr>
            <a:normAutofit/>
          </a:bodyPr>
          <a:lstStyle/>
          <a:p>
            <a:pPr marL="0" indent="0">
              <a:buFont typeface="Wingdings" panose="05000000000000000000" pitchFamily="2" charset="2"/>
              <a:buNone/>
              <a:defRPr/>
            </a:pPr>
            <a:r>
              <a:rPr lang="en-US" sz="2800" dirty="0">
                <a:latin typeface="Bookman Old Style" panose="02050604050505020204" pitchFamily="18" charset="0"/>
              </a:rPr>
              <a:t>Always follow protocol or good business practices</a:t>
            </a:r>
          </a:p>
          <a:p>
            <a:pPr marL="514350" indent="-514350">
              <a:buFont typeface="+mj-lt"/>
              <a:buAutoNum type="arabicPeriod"/>
              <a:defRPr/>
            </a:pPr>
            <a:r>
              <a:rPr lang="en-US" sz="2800" dirty="0">
                <a:latin typeface="Bookman Old Style" panose="02050604050505020204" pitchFamily="18" charset="0"/>
              </a:rPr>
              <a:t>Examine the voucher for submitted bills</a:t>
            </a:r>
          </a:p>
          <a:p>
            <a:pPr marL="514350" indent="-514350">
              <a:buFont typeface="+mj-lt"/>
              <a:buAutoNum type="arabicPeriod"/>
              <a:defRPr/>
            </a:pPr>
            <a:r>
              <a:rPr lang="en-US" sz="2800" dirty="0">
                <a:latin typeface="Bookman Old Style" panose="02050604050505020204" pitchFamily="18" charset="0"/>
              </a:rPr>
              <a:t>Motion by the assembly - “the final authority”</a:t>
            </a:r>
          </a:p>
          <a:p>
            <a:pPr marL="514350" indent="-514350">
              <a:buFont typeface="+mj-lt"/>
              <a:buAutoNum type="arabicPeriod"/>
              <a:defRPr/>
            </a:pPr>
            <a:r>
              <a:rPr lang="en-US" sz="2800" dirty="0">
                <a:latin typeface="Bookman Old Style" panose="02050604050505020204" pitchFamily="18" charset="0"/>
              </a:rPr>
              <a:t>Budgeted Items - brought up as a “bill”</a:t>
            </a:r>
          </a:p>
          <a:p>
            <a:pPr marL="514350" indent="-514350">
              <a:buFont typeface="+mj-lt"/>
              <a:buAutoNum type="arabicPeriod"/>
              <a:defRPr/>
            </a:pPr>
            <a:r>
              <a:rPr lang="en-US" sz="2800" dirty="0">
                <a:latin typeface="Bookman Old Style" panose="02050604050505020204" pitchFamily="18" charset="0"/>
              </a:rPr>
              <a:t>Supreme Supplies - No approval is necessary for Supreme or District charges</a:t>
            </a:r>
          </a:p>
          <a:p>
            <a:pPr marL="514350" indent="-514350">
              <a:buFont typeface="+mj-lt"/>
              <a:buAutoNum type="arabicPeriod"/>
              <a:defRPr/>
            </a:pPr>
            <a:r>
              <a:rPr lang="en-US" sz="2800" dirty="0">
                <a:latin typeface="Bookman Old Style" panose="02050604050505020204" pitchFamily="18" charset="0"/>
              </a:rPr>
              <a:t>Assembly by-laws may provide for mutual aid </a:t>
            </a:r>
          </a:p>
          <a:p>
            <a:pPr marL="514350" indent="-514350">
              <a:buFont typeface="+mj-lt"/>
              <a:buAutoNum type="arabicPeriod"/>
              <a:defRPr/>
            </a:pPr>
            <a:r>
              <a:rPr lang="en-US" sz="2800" dirty="0">
                <a:latin typeface="Bookman Old Style" panose="02050604050505020204" pitchFamily="18" charset="0"/>
              </a:rPr>
              <a:t>No money in excess of $500.00 shall  be paid or transferred except…..</a:t>
            </a:r>
          </a:p>
          <a:p>
            <a:endParaRPr lang="en-US" dirty="0"/>
          </a:p>
        </p:txBody>
      </p:sp>
    </p:spTree>
    <p:extLst>
      <p:ext uri="{BB962C8B-B14F-4D97-AF65-F5344CB8AC3E}">
        <p14:creationId xmlns:p14="http://schemas.microsoft.com/office/powerpoint/2010/main" val="2236599225"/>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0CEB1-0170-4130-A0B4-68D23A2498E8}"/>
              </a:ext>
            </a:extLst>
          </p:cNvPr>
          <p:cNvSpPr>
            <a:spLocks noGrp="1"/>
          </p:cNvSpPr>
          <p:nvPr>
            <p:ph type="title"/>
          </p:nvPr>
        </p:nvSpPr>
        <p:spPr>
          <a:xfrm>
            <a:off x="962026" y="600075"/>
            <a:ext cx="10131425" cy="1456267"/>
          </a:xfrm>
        </p:spPr>
        <p:txBody>
          <a:bodyPr/>
          <a:lstStyle/>
          <a:p>
            <a:pPr algn="ctr"/>
            <a:r>
              <a:rPr lang="en-US" altLang="en-US" sz="4800" b="1" dirty="0">
                <a:solidFill>
                  <a:srgbClr val="FFC000"/>
                </a:solidFill>
                <a:latin typeface="Bookman Old Style" panose="02050604050505020204" pitchFamily="18" charset="0"/>
              </a:rPr>
              <a:t>Audit Requirements</a:t>
            </a:r>
            <a:br>
              <a:rPr lang="en-US" altLang="en-US" b="1" dirty="0"/>
            </a:br>
            <a:endParaRPr lang="en-US" dirty="0"/>
          </a:p>
        </p:txBody>
      </p:sp>
      <p:sp>
        <p:nvSpPr>
          <p:cNvPr id="3" name="Content Placeholder 2">
            <a:extLst>
              <a:ext uri="{FF2B5EF4-FFF2-40B4-BE49-F238E27FC236}">
                <a16:creationId xmlns:a16="http://schemas.microsoft.com/office/drawing/2014/main" id="{E2928E5A-78BF-4AFD-9943-88CDEABE5E3D}"/>
              </a:ext>
            </a:extLst>
          </p:cNvPr>
          <p:cNvSpPr>
            <a:spLocks noGrp="1"/>
          </p:cNvSpPr>
          <p:nvPr>
            <p:ph idx="1"/>
          </p:nvPr>
        </p:nvSpPr>
        <p:spPr>
          <a:xfrm>
            <a:off x="1030287" y="1619250"/>
            <a:ext cx="10131425" cy="4638675"/>
          </a:xfrm>
        </p:spPr>
        <p:txBody>
          <a:bodyPr>
            <a:normAutofit/>
          </a:bodyPr>
          <a:lstStyle/>
          <a:p>
            <a:pPr marL="0" indent="0">
              <a:buFont typeface="Wingdings" panose="05000000000000000000" pitchFamily="2" charset="2"/>
              <a:buNone/>
              <a:defRPr/>
            </a:pPr>
            <a:r>
              <a:rPr lang="en-US" sz="2800" dirty="0">
                <a:latin typeface="Bookman Old Style" panose="02050604050505020204" pitchFamily="18" charset="0"/>
              </a:rPr>
              <a:t>Under no circumstances should either the FC or FP prepare the audits</a:t>
            </a:r>
          </a:p>
          <a:p>
            <a:pPr marL="0" indent="0" algn="ctr">
              <a:buFont typeface="Wingdings" panose="05000000000000000000" pitchFamily="2" charset="2"/>
              <a:buNone/>
              <a:defRPr/>
            </a:pPr>
            <a:endParaRPr lang="en-US" sz="1400" dirty="0">
              <a:latin typeface="Bookman Old Style" panose="02050604050505020204" pitchFamily="18" charset="0"/>
            </a:endParaRPr>
          </a:p>
          <a:p>
            <a:pPr>
              <a:buFont typeface="Wingdings" panose="05000000000000000000" pitchFamily="2" charset="2"/>
              <a:buChar char="Ø"/>
              <a:defRPr/>
            </a:pPr>
            <a:r>
              <a:rPr lang="en-US" sz="2800" dirty="0">
                <a:latin typeface="Bookman Old Style" panose="02050604050505020204" pitchFamily="18" charset="0"/>
              </a:rPr>
              <a:t>This is to safeguard the assembly’s financial affairs </a:t>
            </a:r>
          </a:p>
          <a:p>
            <a:pPr>
              <a:buFont typeface="Wingdings" panose="05000000000000000000" pitchFamily="2" charset="2"/>
              <a:buChar char="Ø"/>
              <a:defRPr/>
            </a:pPr>
            <a:r>
              <a:rPr lang="en-US" sz="2800" dirty="0">
                <a:latin typeface="Bookman Old Style" panose="02050604050505020204" pitchFamily="18" charset="0"/>
              </a:rPr>
              <a:t>If the Trustees and FN cannot personally make the audit, they should arrange to have one made by a qualified member at the expense of the assembly.</a:t>
            </a:r>
          </a:p>
          <a:p>
            <a:pPr>
              <a:buFont typeface="Wingdings" panose="05000000000000000000" pitchFamily="2" charset="2"/>
              <a:buChar char="Ø"/>
              <a:defRPr/>
            </a:pPr>
            <a:r>
              <a:rPr lang="en-US" sz="2800" dirty="0">
                <a:latin typeface="Bookman Old Style" panose="02050604050505020204" pitchFamily="18" charset="0"/>
              </a:rPr>
              <a:t>The Board of Trustees should not control records for more than 1 week.</a:t>
            </a:r>
          </a:p>
          <a:p>
            <a:endParaRPr lang="en-US" dirty="0"/>
          </a:p>
        </p:txBody>
      </p:sp>
    </p:spTree>
    <p:extLst>
      <p:ext uri="{BB962C8B-B14F-4D97-AF65-F5344CB8AC3E}">
        <p14:creationId xmlns:p14="http://schemas.microsoft.com/office/powerpoint/2010/main" val="113908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6578F-09C3-45D9-9FDA-B5706FBE628E}"/>
              </a:ext>
            </a:extLst>
          </p:cNvPr>
          <p:cNvSpPr>
            <a:spLocks noGrp="1"/>
          </p:cNvSpPr>
          <p:nvPr>
            <p:ph type="title"/>
          </p:nvPr>
        </p:nvSpPr>
        <p:spPr>
          <a:xfrm>
            <a:off x="590551" y="333376"/>
            <a:ext cx="10953750" cy="1038224"/>
          </a:xfrm>
        </p:spPr>
        <p:txBody>
          <a:bodyPr>
            <a:noAutofit/>
          </a:bodyPr>
          <a:lstStyle/>
          <a:p>
            <a:pPr algn="ctr"/>
            <a:r>
              <a:rPr lang="en-US" sz="4800" dirty="0">
                <a:solidFill>
                  <a:srgbClr val="FFC000"/>
                </a:solidFill>
                <a:latin typeface="Bookman Old Style" panose="02050604050505020204" pitchFamily="18" charset="0"/>
              </a:rPr>
              <a:t>Records &amp; items from the FC</a:t>
            </a:r>
          </a:p>
        </p:txBody>
      </p:sp>
      <p:sp>
        <p:nvSpPr>
          <p:cNvPr id="3" name="Content Placeholder 2">
            <a:extLst>
              <a:ext uri="{FF2B5EF4-FFF2-40B4-BE49-F238E27FC236}">
                <a16:creationId xmlns:a16="http://schemas.microsoft.com/office/drawing/2014/main" id="{249443B8-9912-4AFC-A1B6-D0A1952F18E6}"/>
              </a:ext>
            </a:extLst>
          </p:cNvPr>
          <p:cNvSpPr>
            <a:spLocks noGrp="1"/>
          </p:cNvSpPr>
          <p:nvPr>
            <p:ph idx="1"/>
          </p:nvPr>
        </p:nvSpPr>
        <p:spPr>
          <a:xfrm>
            <a:off x="1030287" y="1562100"/>
            <a:ext cx="10131425" cy="4867275"/>
          </a:xfrm>
        </p:spPr>
        <p:txBody>
          <a:bodyPr>
            <a:normAutofit lnSpcReduction="10000"/>
          </a:bodyPr>
          <a:lstStyle/>
          <a:p>
            <a:pPr marL="514350" indent="-514350">
              <a:buFont typeface="Bookman Old Style" panose="02050604050505020204" pitchFamily="18" charset="0"/>
              <a:buAutoNum type="arabicPeriod"/>
            </a:pPr>
            <a:r>
              <a:rPr lang="en-US" altLang="en-US" sz="2800" dirty="0">
                <a:latin typeface="Bookman Old Style" panose="02050604050505020204" pitchFamily="18" charset="0"/>
              </a:rPr>
              <a:t>Vouchers</a:t>
            </a:r>
          </a:p>
          <a:p>
            <a:pPr marL="514350" indent="-514350">
              <a:buFont typeface="Bookman Old Style" panose="02050604050505020204" pitchFamily="18" charset="0"/>
              <a:buAutoNum type="arabicPeriod"/>
            </a:pPr>
            <a:r>
              <a:rPr lang="en-US" altLang="en-US" sz="2800" dirty="0">
                <a:latin typeface="Bookman Old Style" panose="02050604050505020204" pitchFamily="18" charset="0"/>
              </a:rPr>
              <a:t>Receipts, Purser to FC</a:t>
            </a:r>
          </a:p>
          <a:p>
            <a:pPr marL="514350" indent="-514350">
              <a:buFont typeface="Bookman Old Style" panose="02050604050505020204" pitchFamily="18" charset="0"/>
              <a:buAutoNum type="arabicPeriod"/>
            </a:pPr>
            <a:r>
              <a:rPr lang="en-US" altLang="en-US" sz="2800" dirty="0">
                <a:latin typeface="Bookman Old Style" panose="02050604050505020204" pitchFamily="18" charset="0"/>
              </a:rPr>
              <a:t>Current Assembly Roster (July 1)</a:t>
            </a:r>
          </a:p>
          <a:p>
            <a:pPr marL="514350" indent="-514350">
              <a:buFont typeface="Bookman Old Style" panose="02050604050505020204" pitchFamily="18" charset="0"/>
              <a:buAutoNum type="arabicPeriod"/>
            </a:pPr>
            <a:r>
              <a:rPr lang="en-US" altLang="en-US" sz="2800" dirty="0">
                <a:latin typeface="Bookman Old Style" panose="02050604050505020204" pitchFamily="18" charset="0"/>
              </a:rPr>
              <a:t>Assembly Statements for the audit period</a:t>
            </a:r>
          </a:p>
          <a:p>
            <a:pPr marL="514350" indent="-514350">
              <a:buFont typeface="Bookman Old Style" panose="02050604050505020204" pitchFamily="18" charset="0"/>
              <a:buAutoNum type="arabicPeriod"/>
            </a:pPr>
            <a:r>
              <a:rPr lang="en-US" altLang="en-US" sz="2800" dirty="0">
                <a:latin typeface="Bookman Old Style" panose="02050604050505020204" pitchFamily="18" charset="0"/>
              </a:rPr>
              <a:t>Cash and checks on hand, if any</a:t>
            </a:r>
          </a:p>
          <a:p>
            <a:pPr marL="514350" indent="-514350">
              <a:buFont typeface="Bookman Old Style" panose="02050604050505020204" pitchFamily="18" charset="0"/>
              <a:buAutoNum type="arabicPeriod"/>
            </a:pPr>
            <a:r>
              <a:rPr lang="en-US" altLang="en-US" sz="2800" dirty="0">
                <a:latin typeface="Bookman Old Style" panose="02050604050505020204" pitchFamily="18" charset="0"/>
              </a:rPr>
              <a:t>Bills or invoices requiring payment</a:t>
            </a:r>
          </a:p>
          <a:p>
            <a:pPr marL="514350" indent="-514350">
              <a:buFont typeface="Bookman Old Style" panose="02050604050505020204" pitchFamily="18" charset="0"/>
              <a:buAutoNum type="arabicPeriod"/>
            </a:pPr>
            <a:r>
              <a:rPr lang="en-US" altLang="en-US" sz="2800" dirty="0">
                <a:latin typeface="Bookman Old Style" panose="02050604050505020204" pitchFamily="18" charset="0"/>
              </a:rPr>
              <a:t>Copy of last assembly audit</a:t>
            </a:r>
          </a:p>
          <a:p>
            <a:pPr marL="514350" indent="-514350">
              <a:buFont typeface="Bookman Old Style" panose="02050604050505020204" pitchFamily="18" charset="0"/>
              <a:buAutoNum type="arabicPeriod"/>
            </a:pPr>
            <a:r>
              <a:rPr lang="en-US" altLang="en-US" sz="2800" dirty="0">
                <a:latin typeface="Bookman Old Style" panose="02050604050505020204" pitchFamily="18" charset="0"/>
              </a:rPr>
              <a:t>Member ledgers (or Outstanding Balance Report in Member Billing)</a:t>
            </a:r>
          </a:p>
          <a:p>
            <a:endParaRPr lang="en-US" dirty="0"/>
          </a:p>
        </p:txBody>
      </p:sp>
    </p:spTree>
    <p:extLst>
      <p:ext uri="{BB962C8B-B14F-4D97-AF65-F5344CB8AC3E}">
        <p14:creationId xmlns:p14="http://schemas.microsoft.com/office/powerpoint/2010/main" val="28675996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6805BC-9381-4063-894E-2F88B3CF5D42}"/>
              </a:ext>
            </a:extLst>
          </p:cNvPr>
          <p:cNvPicPr>
            <a:picLocks noChangeAspect="1"/>
          </p:cNvPicPr>
          <p:nvPr/>
        </p:nvPicPr>
        <p:blipFill>
          <a:blip r:embed="rId3"/>
          <a:stretch>
            <a:fillRect/>
          </a:stretch>
        </p:blipFill>
        <p:spPr>
          <a:xfrm>
            <a:off x="-356616" y="0"/>
            <a:ext cx="12192000" cy="6858000"/>
          </a:xfrm>
          <a:prstGeom prst="rect">
            <a:avLst/>
          </a:prstGeom>
        </p:spPr>
      </p:pic>
      <p:sp>
        <p:nvSpPr>
          <p:cNvPr id="5" name="Rectangle: Rounded Corners 4">
            <a:extLst>
              <a:ext uri="{FF2B5EF4-FFF2-40B4-BE49-F238E27FC236}">
                <a16:creationId xmlns:a16="http://schemas.microsoft.com/office/drawing/2014/main" id="{8F04AE75-998F-4EC4-A665-93A6E3688C00}"/>
              </a:ext>
            </a:extLst>
          </p:cNvPr>
          <p:cNvSpPr/>
          <p:nvPr/>
        </p:nvSpPr>
        <p:spPr>
          <a:xfrm>
            <a:off x="8138160" y="685800"/>
            <a:ext cx="2368296" cy="6309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Using Member Management</a:t>
            </a:r>
          </a:p>
        </p:txBody>
      </p:sp>
      <p:sp>
        <p:nvSpPr>
          <p:cNvPr id="6" name="Rectangle: Rounded Corners 5">
            <a:extLst>
              <a:ext uri="{FF2B5EF4-FFF2-40B4-BE49-F238E27FC236}">
                <a16:creationId xmlns:a16="http://schemas.microsoft.com/office/drawing/2014/main" id="{4F781D59-A375-4765-9121-3A85CC23DFA3}"/>
              </a:ext>
            </a:extLst>
          </p:cNvPr>
          <p:cNvSpPr/>
          <p:nvPr/>
        </p:nvSpPr>
        <p:spPr>
          <a:xfrm>
            <a:off x="1289304" y="685800"/>
            <a:ext cx="1947672" cy="4389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July 1 – June 30</a:t>
            </a:r>
          </a:p>
        </p:txBody>
      </p:sp>
      <p:sp>
        <p:nvSpPr>
          <p:cNvPr id="7" name="Oval 6">
            <a:extLst>
              <a:ext uri="{FF2B5EF4-FFF2-40B4-BE49-F238E27FC236}">
                <a16:creationId xmlns:a16="http://schemas.microsoft.com/office/drawing/2014/main" id="{9F3B3518-00E3-46E7-AF0C-DD55E6529760}"/>
              </a:ext>
            </a:extLst>
          </p:cNvPr>
          <p:cNvSpPr/>
          <p:nvPr/>
        </p:nvSpPr>
        <p:spPr>
          <a:xfrm>
            <a:off x="4882896" y="790956"/>
            <a:ext cx="1773936" cy="4206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05838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E101EF-4B36-45A8-9BD2-CD5723BF93B9}"/>
              </a:ext>
            </a:extLst>
          </p:cNvPr>
          <p:cNvPicPr>
            <a:picLocks noChangeAspect="1"/>
          </p:cNvPicPr>
          <p:nvPr/>
        </p:nvPicPr>
        <p:blipFill>
          <a:blip r:embed="rId3"/>
          <a:stretch>
            <a:fillRect/>
          </a:stretch>
        </p:blipFill>
        <p:spPr>
          <a:xfrm>
            <a:off x="-109728" y="0"/>
            <a:ext cx="12301728" cy="6858000"/>
          </a:xfrm>
          <a:prstGeom prst="rect">
            <a:avLst/>
          </a:prstGeom>
        </p:spPr>
      </p:pic>
      <p:sp>
        <p:nvSpPr>
          <p:cNvPr id="3" name="Rectangle: Rounded Corners 2">
            <a:extLst>
              <a:ext uri="{FF2B5EF4-FFF2-40B4-BE49-F238E27FC236}">
                <a16:creationId xmlns:a16="http://schemas.microsoft.com/office/drawing/2014/main" id="{8E615C4F-5F37-4BA5-B7A0-975B5349902F}"/>
              </a:ext>
            </a:extLst>
          </p:cNvPr>
          <p:cNvSpPr/>
          <p:nvPr/>
        </p:nvSpPr>
        <p:spPr>
          <a:xfrm>
            <a:off x="8394192" y="685800"/>
            <a:ext cx="2368296" cy="6309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ookman Old Style" panose="02050604050505020204" pitchFamily="18" charset="0"/>
              </a:rPr>
              <a:t>Using Member Management</a:t>
            </a:r>
          </a:p>
        </p:txBody>
      </p:sp>
      <p:sp>
        <p:nvSpPr>
          <p:cNvPr id="4" name="Oval 3">
            <a:extLst>
              <a:ext uri="{FF2B5EF4-FFF2-40B4-BE49-F238E27FC236}">
                <a16:creationId xmlns:a16="http://schemas.microsoft.com/office/drawing/2014/main" id="{B8858ABB-BD2F-4ED9-9F7C-AFB0A3EED798}"/>
              </a:ext>
            </a:extLst>
          </p:cNvPr>
          <p:cNvSpPr/>
          <p:nvPr/>
        </p:nvSpPr>
        <p:spPr>
          <a:xfrm>
            <a:off x="4407408" y="777240"/>
            <a:ext cx="1773936" cy="4389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66134AA-45B7-42F5-A785-F0CF73841E83}"/>
              </a:ext>
            </a:extLst>
          </p:cNvPr>
          <p:cNvSpPr/>
          <p:nvPr/>
        </p:nvSpPr>
        <p:spPr>
          <a:xfrm>
            <a:off x="1545336" y="685800"/>
            <a:ext cx="1947672" cy="4389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July 1 – June 30</a:t>
            </a:r>
          </a:p>
        </p:txBody>
      </p:sp>
    </p:spTree>
    <p:extLst>
      <p:ext uri="{BB962C8B-B14F-4D97-AF65-F5344CB8AC3E}">
        <p14:creationId xmlns:p14="http://schemas.microsoft.com/office/powerpoint/2010/main" val="29800199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0AF0DB-6D60-4D1B-9E8C-F29F567D2392}"/>
              </a:ext>
            </a:extLst>
          </p:cNvPr>
          <p:cNvSpPr>
            <a:spLocks noGrp="1"/>
          </p:cNvSpPr>
          <p:nvPr>
            <p:ph idx="1"/>
          </p:nvPr>
        </p:nvSpPr>
        <p:spPr>
          <a:xfrm>
            <a:off x="891284" y="1309860"/>
            <a:ext cx="10131425" cy="3649133"/>
          </a:xfrm>
        </p:spPr>
        <p:txBody>
          <a:bodyPr>
            <a:normAutofit/>
          </a:bodyPr>
          <a:lstStyle/>
          <a:p>
            <a:pPr marL="0" indent="0" algn="ctr">
              <a:buNone/>
            </a:pPr>
            <a:r>
              <a:rPr lang="en-US" sz="4000" dirty="0">
                <a:solidFill>
                  <a:srgbClr val="FFC000"/>
                </a:solidFill>
                <a:latin typeface="Bookman Old Style" panose="02050604050505020204" pitchFamily="18" charset="0"/>
              </a:rPr>
              <a:t>What we just saw were the highlights of the duties of the</a:t>
            </a:r>
          </a:p>
          <a:p>
            <a:pPr marL="0" indent="0" algn="ctr">
              <a:buNone/>
            </a:pPr>
            <a:r>
              <a:rPr lang="en-US" sz="4000" dirty="0">
                <a:solidFill>
                  <a:srgbClr val="FFC000"/>
                </a:solidFill>
                <a:latin typeface="Bookman Old Style" panose="02050604050505020204" pitchFamily="18" charset="0"/>
              </a:rPr>
              <a:t> Faithful Comptroller. </a:t>
            </a:r>
          </a:p>
          <a:p>
            <a:pPr marL="0" indent="0" algn="ctr">
              <a:buNone/>
            </a:pPr>
            <a:r>
              <a:rPr lang="en-US" sz="4000" dirty="0">
                <a:solidFill>
                  <a:srgbClr val="FFC000"/>
                </a:solidFill>
                <a:latin typeface="Bookman Old Style" panose="02050604050505020204" pitchFamily="18" charset="0"/>
              </a:rPr>
              <a:t>We will now look at each one closer.</a:t>
            </a:r>
            <a:r>
              <a:rPr lang="en-US" sz="4000" dirty="0">
                <a:latin typeface="Bookman Old Style" panose="02050604050505020204" pitchFamily="18" charset="0"/>
              </a:rPr>
              <a:t> </a:t>
            </a:r>
          </a:p>
        </p:txBody>
      </p:sp>
      <p:sp>
        <p:nvSpPr>
          <p:cNvPr id="4" name="Rectangle 3">
            <a:extLst>
              <a:ext uri="{FF2B5EF4-FFF2-40B4-BE49-F238E27FC236}">
                <a16:creationId xmlns:a16="http://schemas.microsoft.com/office/drawing/2014/main" id="{A6BC4913-1900-40BA-96D8-390E155F4BE7}"/>
              </a:ext>
            </a:extLst>
          </p:cNvPr>
          <p:cNvSpPr/>
          <p:nvPr/>
        </p:nvSpPr>
        <p:spPr>
          <a:xfrm>
            <a:off x="2589088" y="5548140"/>
            <a:ext cx="6554912" cy="7500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Bookman Old Style" panose="02050604050505020204" pitchFamily="18" charset="0"/>
              </a:rPr>
              <a:t>Michigan and Ohio Resource Sites</a:t>
            </a:r>
          </a:p>
        </p:txBody>
      </p:sp>
      <p:sp>
        <p:nvSpPr>
          <p:cNvPr id="2" name="Rectangle 1">
            <a:extLst>
              <a:ext uri="{FF2B5EF4-FFF2-40B4-BE49-F238E27FC236}">
                <a16:creationId xmlns:a16="http://schemas.microsoft.com/office/drawing/2014/main" id="{31FD2048-CD2E-4022-9824-93E8A372991B}"/>
              </a:ext>
            </a:extLst>
          </p:cNvPr>
          <p:cNvSpPr/>
          <p:nvPr/>
        </p:nvSpPr>
        <p:spPr>
          <a:xfrm>
            <a:off x="179624" y="6372545"/>
            <a:ext cx="301685" cy="369332"/>
          </a:xfrm>
          <a:prstGeom prst="rect">
            <a:avLst/>
          </a:prstGeom>
        </p:spPr>
        <p:txBody>
          <a:bodyPr wrap="none">
            <a:spAutoFit/>
          </a:bodyPr>
          <a:lstStyle/>
          <a:p>
            <a:pPr algn="ctr"/>
            <a:r>
              <a:rPr lang="en-US" dirty="0"/>
              <a:t>7</a:t>
            </a:r>
          </a:p>
        </p:txBody>
      </p:sp>
    </p:spTree>
    <p:extLst>
      <p:ext uri="{BB962C8B-B14F-4D97-AF65-F5344CB8AC3E}">
        <p14:creationId xmlns:p14="http://schemas.microsoft.com/office/powerpoint/2010/main" val="19914486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1B5159-8A1E-47AC-82A3-A06496974EBF}"/>
              </a:ext>
            </a:extLst>
          </p:cNvPr>
          <p:cNvPicPr>
            <a:picLocks noChangeAspect="1"/>
          </p:cNvPicPr>
          <p:nvPr/>
        </p:nvPicPr>
        <p:blipFill>
          <a:blip r:embed="rId3"/>
          <a:stretch>
            <a:fillRect/>
          </a:stretch>
        </p:blipFill>
        <p:spPr>
          <a:xfrm>
            <a:off x="91440" y="0"/>
            <a:ext cx="12192000" cy="6858000"/>
          </a:xfrm>
          <a:prstGeom prst="rect">
            <a:avLst/>
          </a:prstGeom>
        </p:spPr>
      </p:pic>
      <p:sp>
        <p:nvSpPr>
          <p:cNvPr id="5" name="Arrow: Left 4">
            <a:extLst>
              <a:ext uri="{FF2B5EF4-FFF2-40B4-BE49-F238E27FC236}">
                <a16:creationId xmlns:a16="http://schemas.microsoft.com/office/drawing/2014/main" id="{E2CCFBB5-4FE6-475E-B82E-C4A24A2C78C0}"/>
              </a:ext>
            </a:extLst>
          </p:cNvPr>
          <p:cNvSpPr/>
          <p:nvPr/>
        </p:nvSpPr>
        <p:spPr>
          <a:xfrm>
            <a:off x="6638544" y="5769864"/>
            <a:ext cx="877824" cy="329184"/>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0E2DD0-9650-4088-BC4C-542FC8A99DAD}"/>
              </a:ext>
            </a:extLst>
          </p:cNvPr>
          <p:cNvSpPr/>
          <p:nvPr/>
        </p:nvSpPr>
        <p:spPr>
          <a:xfrm>
            <a:off x="8732520" y="283464"/>
            <a:ext cx="2057400"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Bookman Old Style" panose="02050604050505020204" pitchFamily="18" charset="0"/>
              </a:rPr>
              <a:t>LAST PAGE</a:t>
            </a:r>
          </a:p>
        </p:txBody>
      </p:sp>
    </p:spTree>
    <p:extLst>
      <p:ext uri="{BB962C8B-B14F-4D97-AF65-F5344CB8AC3E}">
        <p14:creationId xmlns:p14="http://schemas.microsoft.com/office/powerpoint/2010/main" val="69928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4ED1F9-3077-4232-9DC3-BD4941EDB861}"/>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6C0B0B2-7526-4AEF-B5EB-11F35FB855DC}"/>
              </a:ext>
            </a:extLst>
          </p:cNvPr>
          <p:cNvSpPr/>
          <p:nvPr/>
        </p:nvSpPr>
        <p:spPr>
          <a:xfrm>
            <a:off x="1344168" y="1426464"/>
            <a:ext cx="1938528" cy="3090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800" b="1" dirty="0">
                <a:latin typeface="Bookman Old Style" panose="02050604050505020204" pitchFamily="18" charset="0"/>
              </a:rPr>
              <a:t>Copy of last assembly audit</a:t>
            </a:r>
          </a:p>
        </p:txBody>
      </p:sp>
      <p:sp>
        <p:nvSpPr>
          <p:cNvPr id="6" name="Arrow: Left 5">
            <a:extLst>
              <a:ext uri="{FF2B5EF4-FFF2-40B4-BE49-F238E27FC236}">
                <a16:creationId xmlns:a16="http://schemas.microsoft.com/office/drawing/2014/main" id="{EE60F222-EE28-45F9-A058-9A4431C6F770}"/>
              </a:ext>
            </a:extLst>
          </p:cNvPr>
          <p:cNvSpPr/>
          <p:nvPr/>
        </p:nvSpPr>
        <p:spPr>
          <a:xfrm>
            <a:off x="6096000" y="1975104"/>
            <a:ext cx="658368" cy="173736"/>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768B5030-EC7A-42CC-A3DE-EBF6EF68D978}"/>
              </a:ext>
            </a:extLst>
          </p:cNvPr>
          <p:cNvSpPr/>
          <p:nvPr/>
        </p:nvSpPr>
        <p:spPr>
          <a:xfrm>
            <a:off x="8580122" y="3709416"/>
            <a:ext cx="658368" cy="173736"/>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6D80009-7847-4290-B0A0-DC387119D83D}"/>
              </a:ext>
            </a:extLst>
          </p:cNvPr>
          <p:cNvSpPr/>
          <p:nvPr/>
        </p:nvSpPr>
        <p:spPr>
          <a:xfrm>
            <a:off x="8723376" y="734568"/>
            <a:ext cx="1609344" cy="2904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Bookman Old Style" panose="02050604050505020204" pitchFamily="18" charset="0"/>
              </a:rPr>
              <a:t>These figures must appear at the top of the next Audit</a:t>
            </a:r>
          </a:p>
        </p:txBody>
      </p:sp>
    </p:spTree>
    <p:extLst>
      <p:ext uri="{BB962C8B-B14F-4D97-AF65-F5344CB8AC3E}">
        <p14:creationId xmlns:p14="http://schemas.microsoft.com/office/powerpoint/2010/main" val="3282897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71376E-5B98-4428-A53E-106F84715940}"/>
              </a:ext>
            </a:extLst>
          </p:cNvPr>
          <p:cNvSpPr>
            <a:spLocks noGrp="1"/>
          </p:cNvSpPr>
          <p:nvPr>
            <p:ph idx="1"/>
          </p:nvPr>
        </p:nvSpPr>
        <p:spPr>
          <a:xfrm>
            <a:off x="685801" y="361950"/>
            <a:ext cx="10915649" cy="6248399"/>
          </a:xfrm>
        </p:spPr>
        <p:txBody>
          <a:bodyPr>
            <a:normAutofit/>
          </a:bodyPr>
          <a:lstStyle/>
          <a:p>
            <a:pPr marL="0" indent="0" algn="ctr">
              <a:buFont typeface="Wingdings" panose="05000000000000000000" pitchFamily="2" charset="2"/>
              <a:buNone/>
              <a:defRPr/>
            </a:pPr>
            <a:r>
              <a:rPr lang="en-US" sz="4800" b="1" dirty="0">
                <a:solidFill>
                  <a:srgbClr val="FFC000"/>
                </a:solidFill>
                <a:effectLst>
                  <a:outerShdw blurRad="38100" dist="38100" dir="2700000" algn="tl">
                    <a:srgbClr val="000000">
                      <a:alpha val="43137"/>
                    </a:srgbClr>
                  </a:outerShdw>
                </a:effectLst>
                <a:latin typeface="Bookman Old Style" panose="02050604050505020204" pitchFamily="18" charset="0"/>
              </a:rPr>
              <a:t>From the PURSER</a:t>
            </a:r>
          </a:p>
          <a:p>
            <a:pPr marL="0" indent="0">
              <a:buFont typeface="Wingdings" panose="05000000000000000000" pitchFamily="2" charset="2"/>
              <a:buNone/>
              <a:defRPr/>
            </a:pPr>
            <a:endParaRPr lang="en-US" sz="1000" b="1" dirty="0">
              <a:effectLst>
                <a:outerShdw blurRad="38100" dist="38100" dir="2700000" algn="tl">
                  <a:srgbClr val="000000">
                    <a:alpha val="43137"/>
                  </a:srgbClr>
                </a:outerShdw>
              </a:effectLst>
            </a:endParaRPr>
          </a:p>
          <a:p>
            <a:pPr>
              <a:buFont typeface="Wingdings" panose="05000000000000000000" pitchFamily="2" charset="2"/>
              <a:buChar char="Ø"/>
              <a:defRPr/>
            </a:pPr>
            <a:r>
              <a:rPr lang="en-US" sz="2800" dirty="0">
                <a:latin typeface="Bookman Old Style" panose="02050604050505020204" pitchFamily="18" charset="0"/>
              </a:rPr>
              <a:t> Faithful Purser’s Cash Book </a:t>
            </a:r>
          </a:p>
          <a:p>
            <a:pPr>
              <a:buFont typeface="Wingdings" panose="05000000000000000000" pitchFamily="2" charset="2"/>
              <a:buChar char="Ø"/>
              <a:defRPr/>
            </a:pPr>
            <a:r>
              <a:rPr lang="en-US" sz="2800" dirty="0">
                <a:latin typeface="Bookman Old Style" panose="02050604050505020204" pitchFamily="18" charset="0"/>
              </a:rPr>
              <a:t> Check book, bank statements, cancelled checks and  vouchers for the audit period.</a:t>
            </a:r>
          </a:p>
          <a:p>
            <a:pPr>
              <a:buFont typeface="Wingdings" panose="05000000000000000000" pitchFamily="2" charset="2"/>
              <a:buChar char="Ø"/>
              <a:defRPr/>
            </a:pPr>
            <a:r>
              <a:rPr lang="en-US" sz="2800" dirty="0">
                <a:latin typeface="Bookman Old Style" panose="02050604050505020204" pitchFamily="18" charset="0"/>
              </a:rPr>
              <a:t> All bank books, all accounts.</a:t>
            </a:r>
          </a:p>
          <a:p>
            <a:pPr>
              <a:buFont typeface="Wingdings" panose="05000000000000000000" pitchFamily="2" charset="2"/>
              <a:buChar char="Ø"/>
              <a:defRPr/>
            </a:pPr>
            <a:r>
              <a:rPr lang="en-US" sz="2800" dirty="0">
                <a:latin typeface="Bookman Old Style" panose="02050604050505020204" pitchFamily="18" charset="0"/>
              </a:rPr>
              <a:t> All documents reflecting cash or liquid assets such as stocks, bonds, notes, etc.</a:t>
            </a:r>
          </a:p>
          <a:p>
            <a:pPr marL="0" indent="0">
              <a:buFont typeface="Wingdings" panose="05000000000000000000" pitchFamily="2" charset="2"/>
              <a:buNone/>
              <a:defRPr/>
            </a:pPr>
            <a:endParaRPr lang="en-US" sz="500" dirty="0"/>
          </a:p>
          <a:p>
            <a:pPr marL="0" indent="0" algn="ctr">
              <a:buFont typeface="Wingdings" panose="05000000000000000000" pitchFamily="2" charset="2"/>
              <a:buNone/>
              <a:defRPr/>
            </a:pPr>
            <a:r>
              <a:rPr lang="en-US" sz="4800" b="1" dirty="0">
                <a:solidFill>
                  <a:srgbClr val="FFC000"/>
                </a:solidFill>
                <a:effectLst>
                  <a:outerShdw blurRad="38100" dist="38100" dir="2700000" algn="tl">
                    <a:srgbClr val="000000">
                      <a:alpha val="43137"/>
                    </a:srgbClr>
                  </a:outerShdw>
                </a:effectLst>
                <a:latin typeface="Bookman Old Style" panose="02050604050505020204" pitchFamily="18" charset="0"/>
              </a:rPr>
              <a:t>From the Scribe</a:t>
            </a:r>
          </a:p>
          <a:p>
            <a:pPr>
              <a:buFont typeface="Wingdings" panose="05000000000000000000" pitchFamily="2" charset="2"/>
              <a:buChar char="Ø"/>
              <a:defRPr/>
            </a:pPr>
            <a:r>
              <a:rPr lang="en-US" sz="2800" dirty="0">
                <a:latin typeface="Bookman Old Style" panose="02050604050505020204" pitchFamily="18" charset="0"/>
              </a:rPr>
              <a:t>Minute Book </a:t>
            </a:r>
          </a:p>
          <a:p>
            <a:endParaRPr lang="en-US" dirty="0"/>
          </a:p>
        </p:txBody>
      </p:sp>
      <p:pic>
        <p:nvPicPr>
          <p:cNvPr id="4" name="Picture 3">
            <a:extLst>
              <a:ext uri="{FF2B5EF4-FFF2-40B4-BE49-F238E27FC236}">
                <a16:creationId xmlns:a16="http://schemas.microsoft.com/office/drawing/2014/main" id="{1CCDA7BA-66C1-485C-8EE2-BBE653BF4A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254" y="4632548"/>
            <a:ext cx="2045151" cy="2034951"/>
          </a:xfrm>
          <a:prstGeom prst="rect">
            <a:avLst/>
          </a:prstGeom>
        </p:spPr>
      </p:pic>
      <p:pic>
        <p:nvPicPr>
          <p:cNvPr id="5" name="Picture 4">
            <a:extLst>
              <a:ext uri="{FF2B5EF4-FFF2-40B4-BE49-F238E27FC236}">
                <a16:creationId xmlns:a16="http://schemas.microsoft.com/office/drawing/2014/main" id="{018E7C7A-2513-4E47-B080-287E5244CA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3096" y="1216345"/>
            <a:ext cx="1517904" cy="886775"/>
          </a:xfrm>
          <a:prstGeom prst="rect">
            <a:avLst/>
          </a:prstGeom>
        </p:spPr>
      </p:pic>
      <p:pic>
        <p:nvPicPr>
          <p:cNvPr id="7" name="Picture 6">
            <a:extLst>
              <a:ext uri="{FF2B5EF4-FFF2-40B4-BE49-F238E27FC236}">
                <a16:creationId xmlns:a16="http://schemas.microsoft.com/office/drawing/2014/main" id="{F48D0D86-0554-43A3-9C7E-B3B4486CB1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9189" y="2658619"/>
            <a:ext cx="1345717" cy="770381"/>
          </a:xfrm>
          <a:prstGeom prst="rect">
            <a:avLst/>
          </a:prstGeom>
        </p:spPr>
      </p:pic>
    </p:spTree>
    <p:extLst>
      <p:ext uri="{BB962C8B-B14F-4D97-AF65-F5344CB8AC3E}">
        <p14:creationId xmlns:p14="http://schemas.microsoft.com/office/powerpoint/2010/main" val="2125753353"/>
      </p:ext>
    </p:extLst>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0457A-0146-4587-9B06-E3930719282A}"/>
              </a:ext>
            </a:extLst>
          </p:cNvPr>
          <p:cNvSpPr>
            <a:spLocks noGrp="1"/>
          </p:cNvSpPr>
          <p:nvPr>
            <p:ph type="title"/>
          </p:nvPr>
        </p:nvSpPr>
        <p:spPr>
          <a:xfrm>
            <a:off x="2906485" y="247651"/>
            <a:ext cx="9119507" cy="1543050"/>
          </a:xfrm>
        </p:spPr>
        <p:txBody>
          <a:bodyPr>
            <a:noAutofit/>
          </a:bodyPr>
          <a:lstStyle/>
          <a:p>
            <a:pPr algn="ctr"/>
            <a:r>
              <a:rPr lang="en-US" altLang="en-US" sz="4800" dirty="0">
                <a:solidFill>
                  <a:srgbClr val="FFC000"/>
                </a:solidFill>
                <a:latin typeface="Bookman Old Style" panose="02050604050505020204" pitchFamily="18" charset="0"/>
              </a:rPr>
              <a:t>Completing the</a:t>
            </a:r>
            <a:br>
              <a:rPr lang="en-US" altLang="en-US" sz="4800" dirty="0">
                <a:solidFill>
                  <a:srgbClr val="FFC000"/>
                </a:solidFill>
                <a:latin typeface="Bookman Old Style" panose="02050604050505020204" pitchFamily="18" charset="0"/>
              </a:rPr>
            </a:br>
            <a:r>
              <a:rPr lang="en-US" altLang="en-US" sz="4800" dirty="0">
                <a:solidFill>
                  <a:srgbClr val="FFC000"/>
                </a:solidFill>
                <a:latin typeface="Bookman Old Style" panose="02050604050505020204" pitchFamily="18" charset="0"/>
              </a:rPr>
              <a:t>Audit Report</a:t>
            </a:r>
            <a:endParaRPr lang="en-US" sz="4800" dirty="0">
              <a:solidFill>
                <a:srgbClr val="FFC000"/>
              </a:solidFill>
              <a:latin typeface="Bookman Old Style" panose="02050604050505020204" pitchFamily="18" charset="0"/>
            </a:endParaRPr>
          </a:p>
        </p:txBody>
      </p:sp>
      <p:sp>
        <p:nvSpPr>
          <p:cNvPr id="3" name="Content Placeholder 2">
            <a:extLst>
              <a:ext uri="{FF2B5EF4-FFF2-40B4-BE49-F238E27FC236}">
                <a16:creationId xmlns:a16="http://schemas.microsoft.com/office/drawing/2014/main" id="{BA0CCD00-45F0-4F22-BFD3-366FC026A6B0}"/>
              </a:ext>
            </a:extLst>
          </p:cNvPr>
          <p:cNvSpPr>
            <a:spLocks noGrp="1"/>
          </p:cNvSpPr>
          <p:nvPr>
            <p:ph idx="1"/>
          </p:nvPr>
        </p:nvSpPr>
        <p:spPr>
          <a:xfrm>
            <a:off x="1306286" y="2310493"/>
            <a:ext cx="10238014" cy="4166508"/>
          </a:xfrm>
        </p:spPr>
        <p:txBody>
          <a:bodyPr/>
          <a:lstStyle/>
          <a:p>
            <a:pPr>
              <a:buFont typeface="Wingdings" panose="05000000000000000000" pitchFamily="2" charset="2"/>
              <a:buChar char="Ø"/>
              <a:defRPr/>
            </a:pPr>
            <a:r>
              <a:rPr lang="en-US" sz="2800" dirty="0">
                <a:latin typeface="Bookman Old Style" panose="02050604050505020204" pitchFamily="18" charset="0"/>
              </a:rPr>
              <a:t> Each member of the board of trustees should have a copy and read pgs.5-10 of the Trustee training Manual.</a:t>
            </a:r>
          </a:p>
          <a:p>
            <a:pPr>
              <a:buFont typeface="Wingdings" panose="05000000000000000000" pitchFamily="2" charset="2"/>
              <a:buChar char="Ø"/>
              <a:defRPr/>
            </a:pPr>
            <a:r>
              <a:rPr lang="en-US" sz="2800" dirty="0">
                <a:latin typeface="Bookman Old Style" panose="02050604050505020204" pitchFamily="18" charset="0"/>
              </a:rPr>
              <a:t> Audit report is due Aug.1.</a:t>
            </a:r>
          </a:p>
          <a:p>
            <a:pPr>
              <a:buFont typeface="Wingdings" panose="05000000000000000000" pitchFamily="2" charset="2"/>
              <a:buChar char="Ø"/>
              <a:defRPr/>
            </a:pPr>
            <a:r>
              <a:rPr lang="en-US" sz="2800" dirty="0">
                <a:latin typeface="Bookman Old Style" panose="02050604050505020204" pitchFamily="18" charset="0"/>
              </a:rPr>
              <a:t> At the next regular meeting following the audit, the Trustees should report to the membership.</a:t>
            </a:r>
          </a:p>
          <a:p>
            <a:endParaRPr lang="en-US" dirty="0"/>
          </a:p>
        </p:txBody>
      </p:sp>
      <p:pic>
        <p:nvPicPr>
          <p:cNvPr id="5" name="Picture 4">
            <a:extLst>
              <a:ext uri="{FF2B5EF4-FFF2-40B4-BE49-F238E27FC236}">
                <a16:creationId xmlns:a16="http://schemas.microsoft.com/office/drawing/2014/main" id="{E8884320-765C-4232-8AF4-EC0F49D29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039" y="220436"/>
            <a:ext cx="2381711" cy="2682208"/>
          </a:xfrm>
          <a:prstGeom prst="rect">
            <a:avLst/>
          </a:prstGeom>
        </p:spPr>
      </p:pic>
    </p:spTree>
    <p:extLst>
      <p:ext uri="{BB962C8B-B14F-4D97-AF65-F5344CB8AC3E}">
        <p14:creationId xmlns:p14="http://schemas.microsoft.com/office/powerpoint/2010/main" val="4893500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F818B-33DF-4BBD-993E-E3569EBC5EF5}"/>
              </a:ext>
            </a:extLst>
          </p:cNvPr>
          <p:cNvSpPr>
            <a:spLocks noGrp="1"/>
          </p:cNvSpPr>
          <p:nvPr>
            <p:ph type="title"/>
          </p:nvPr>
        </p:nvSpPr>
        <p:spPr>
          <a:xfrm>
            <a:off x="685801" y="228600"/>
            <a:ext cx="10131425" cy="904875"/>
          </a:xfrm>
        </p:spPr>
        <p:txBody>
          <a:bodyPr/>
          <a:lstStyle/>
          <a:p>
            <a:r>
              <a:rPr lang="en-US" dirty="0">
                <a:solidFill>
                  <a:srgbClr val="FFC000"/>
                </a:solidFill>
                <a:latin typeface="Bookman Old Style" panose="02050604050505020204" pitchFamily="18" charset="0"/>
              </a:rPr>
              <a:t>Trustee Training Manual  </a:t>
            </a:r>
            <a:r>
              <a:rPr lang="en-US" sz="2800" dirty="0">
                <a:solidFill>
                  <a:srgbClr val="FFC000"/>
                </a:solidFill>
                <a:latin typeface="Bookman Old Style" panose="02050604050505020204" pitchFamily="18" charset="0"/>
              </a:rPr>
              <a:t>pages 5 -10</a:t>
            </a:r>
          </a:p>
        </p:txBody>
      </p:sp>
      <p:sp>
        <p:nvSpPr>
          <p:cNvPr id="3" name="Content Placeholder 2">
            <a:extLst>
              <a:ext uri="{FF2B5EF4-FFF2-40B4-BE49-F238E27FC236}">
                <a16:creationId xmlns:a16="http://schemas.microsoft.com/office/drawing/2014/main" id="{F7DA95C2-F62D-4C3C-B388-0C46CFFEDC9C}"/>
              </a:ext>
            </a:extLst>
          </p:cNvPr>
          <p:cNvSpPr>
            <a:spLocks noGrp="1"/>
          </p:cNvSpPr>
          <p:nvPr>
            <p:ph idx="1"/>
          </p:nvPr>
        </p:nvSpPr>
        <p:spPr>
          <a:xfrm>
            <a:off x="942975" y="1133475"/>
            <a:ext cx="10287000" cy="5114925"/>
          </a:xfrm>
        </p:spPr>
        <p:txBody>
          <a:bodyPr/>
          <a:lstStyle/>
          <a:p>
            <a:pPr marL="0" indent="0">
              <a:buNone/>
            </a:pPr>
            <a:r>
              <a:rPr lang="en-US" sz="3200" dirty="0">
                <a:latin typeface="Bookman Old Style" panose="02050604050505020204" pitchFamily="18" charset="0"/>
              </a:rPr>
              <a:t>COMPLETING THE AUDIT REPORT </a:t>
            </a:r>
          </a:p>
          <a:p>
            <a:pPr>
              <a:buFont typeface="Wingdings" panose="05000000000000000000" pitchFamily="2" charset="2"/>
              <a:buChar char="Ø"/>
            </a:pPr>
            <a:r>
              <a:rPr lang="en-US" sz="2400" dirty="0">
                <a:latin typeface="Bookman Old Style" panose="02050604050505020204" pitchFamily="18" charset="0"/>
              </a:rPr>
              <a:t>SCHEDULE A — MEMBERSHIP </a:t>
            </a:r>
          </a:p>
          <a:p>
            <a:pPr>
              <a:buFont typeface="Wingdings" panose="05000000000000000000" pitchFamily="2" charset="2"/>
              <a:buChar char="Ø"/>
            </a:pPr>
            <a:r>
              <a:rPr lang="en-US" sz="2400" dirty="0">
                <a:latin typeface="Bookman Old Style" panose="02050604050505020204" pitchFamily="18" charset="0"/>
              </a:rPr>
              <a:t>SCHEDULE B — CASH TRANSACTIONS TREASURER </a:t>
            </a:r>
          </a:p>
          <a:p>
            <a:pPr>
              <a:buFont typeface="Wingdings" panose="05000000000000000000" pitchFamily="2" charset="2"/>
              <a:buChar char="Ø"/>
            </a:pPr>
            <a:r>
              <a:rPr lang="en-US" sz="2400" dirty="0">
                <a:latin typeface="Bookman Old Style" panose="02050604050505020204" pitchFamily="18" charset="0"/>
              </a:rPr>
              <a:t>AUDITING DUES PAYMENTS </a:t>
            </a:r>
          </a:p>
          <a:p>
            <a:pPr>
              <a:buFont typeface="Wingdings" panose="05000000000000000000" pitchFamily="2" charset="2"/>
              <a:buChar char="Ø"/>
            </a:pPr>
            <a:r>
              <a:rPr lang="en-US" sz="2400" dirty="0">
                <a:latin typeface="Bookman Old Style" panose="02050604050505020204" pitchFamily="18" charset="0"/>
              </a:rPr>
              <a:t>SCHEDULE C — ASSETS AND LIABILITIES </a:t>
            </a:r>
          </a:p>
          <a:p>
            <a:pPr>
              <a:buFont typeface="Wingdings" panose="05000000000000000000" pitchFamily="2" charset="2"/>
              <a:buChar char="Ø"/>
            </a:pPr>
            <a:r>
              <a:rPr lang="en-US" sz="2400" dirty="0">
                <a:latin typeface="Bookman Old Style" panose="02050604050505020204" pitchFamily="18" charset="0"/>
              </a:rPr>
              <a:t>ASSETS </a:t>
            </a:r>
          </a:p>
          <a:p>
            <a:pPr>
              <a:buFont typeface="Wingdings" panose="05000000000000000000" pitchFamily="2" charset="2"/>
              <a:buChar char="Ø"/>
            </a:pPr>
            <a:r>
              <a:rPr lang="en-US" sz="2400" dirty="0">
                <a:latin typeface="Bookman Old Style" panose="02050604050505020204" pitchFamily="18" charset="0"/>
              </a:rPr>
              <a:t>LIABILITIES </a:t>
            </a:r>
          </a:p>
          <a:p>
            <a:pPr>
              <a:buFont typeface="Wingdings" panose="05000000000000000000" pitchFamily="2" charset="2"/>
              <a:buChar char="Ø"/>
            </a:pPr>
            <a:r>
              <a:rPr lang="en-US" sz="2400" dirty="0">
                <a:latin typeface="Bookman Old Style" panose="02050604050505020204" pitchFamily="18" charset="0"/>
              </a:rPr>
              <a:t>INVESTMENTS </a:t>
            </a:r>
          </a:p>
          <a:p>
            <a:pPr>
              <a:buFont typeface="Wingdings" panose="05000000000000000000" pitchFamily="2" charset="2"/>
              <a:buChar char="Ø"/>
            </a:pPr>
            <a:r>
              <a:rPr lang="en-US" sz="2400" dirty="0">
                <a:latin typeface="Bookman Old Style" panose="02050604050505020204" pitchFamily="18" charset="0"/>
              </a:rPr>
              <a:t>DISTRIBUTING COMPLETED AUDIT </a:t>
            </a:r>
          </a:p>
        </p:txBody>
      </p:sp>
    </p:spTree>
    <p:extLst>
      <p:ext uri="{BB962C8B-B14F-4D97-AF65-F5344CB8AC3E}">
        <p14:creationId xmlns:p14="http://schemas.microsoft.com/office/powerpoint/2010/main" val="1596546313"/>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193B7F-F321-4886-9E06-AAF745613B90}"/>
              </a:ext>
            </a:extLst>
          </p:cNvPr>
          <p:cNvPicPr>
            <a:picLocks noChangeAspect="1"/>
          </p:cNvPicPr>
          <p:nvPr/>
        </p:nvPicPr>
        <p:blipFill>
          <a:blip r:embed="rId3"/>
          <a:stretch>
            <a:fillRect/>
          </a:stretch>
        </p:blipFill>
        <p:spPr>
          <a:xfrm>
            <a:off x="0" y="91440"/>
            <a:ext cx="12192000" cy="6858000"/>
          </a:xfrm>
          <a:prstGeom prst="rect">
            <a:avLst/>
          </a:prstGeom>
        </p:spPr>
      </p:pic>
      <p:sp>
        <p:nvSpPr>
          <p:cNvPr id="5" name="Arrow: Right 4">
            <a:extLst>
              <a:ext uri="{FF2B5EF4-FFF2-40B4-BE49-F238E27FC236}">
                <a16:creationId xmlns:a16="http://schemas.microsoft.com/office/drawing/2014/main" id="{3BA6FDD1-255F-4524-948F-938CC1E0ECEE}"/>
              </a:ext>
            </a:extLst>
          </p:cNvPr>
          <p:cNvSpPr/>
          <p:nvPr/>
        </p:nvSpPr>
        <p:spPr>
          <a:xfrm>
            <a:off x="1465005" y="1337187"/>
            <a:ext cx="1494504" cy="58993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C6BAB368-962D-45CF-A001-1B5F394A2486}"/>
              </a:ext>
            </a:extLst>
          </p:cNvPr>
          <p:cNvSpPr/>
          <p:nvPr/>
        </p:nvSpPr>
        <p:spPr>
          <a:xfrm>
            <a:off x="1479754" y="2839064"/>
            <a:ext cx="1494504" cy="58993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29E3366-A9C7-432F-92E1-7C51DDD544ED}"/>
              </a:ext>
            </a:extLst>
          </p:cNvPr>
          <p:cNvSpPr/>
          <p:nvPr/>
        </p:nvSpPr>
        <p:spPr>
          <a:xfrm>
            <a:off x="503434" y="1438382"/>
            <a:ext cx="482885" cy="488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Bookman Old Style" panose="02050604050505020204" pitchFamily="18" charset="0"/>
              </a:rPr>
              <a:t>A</a:t>
            </a:r>
          </a:p>
        </p:txBody>
      </p:sp>
      <p:sp>
        <p:nvSpPr>
          <p:cNvPr id="8" name="Rectangle 7">
            <a:extLst>
              <a:ext uri="{FF2B5EF4-FFF2-40B4-BE49-F238E27FC236}">
                <a16:creationId xmlns:a16="http://schemas.microsoft.com/office/drawing/2014/main" id="{5501E595-BD35-4545-B20B-BA7017227B07}"/>
              </a:ext>
            </a:extLst>
          </p:cNvPr>
          <p:cNvSpPr/>
          <p:nvPr/>
        </p:nvSpPr>
        <p:spPr>
          <a:xfrm>
            <a:off x="503434" y="2839064"/>
            <a:ext cx="482885" cy="488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Bookman Old Style" panose="02050604050505020204" pitchFamily="18" charset="0"/>
              </a:rPr>
              <a:t>B</a:t>
            </a:r>
          </a:p>
        </p:txBody>
      </p:sp>
      <p:sp>
        <p:nvSpPr>
          <p:cNvPr id="10" name="Rectangle 9">
            <a:extLst>
              <a:ext uri="{FF2B5EF4-FFF2-40B4-BE49-F238E27FC236}">
                <a16:creationId xmlns:a16="http://schemas.microsoft.com/office/drawing/2014/main" id="{CBEE6E8E-8F47-4D66-80EB-F58F61FEAE2D}"/>
              </a:ext>
            </a:extLst>
          </p:cNvPr>
          <p:cNvSpPr/>
          <p:nvPr/>
        </p:nvSpPr>
        <p:spPr>
          <a:xfrm>
            <a:off x="493057" y="4527656"/>
            <a:ext cx="482885" cy="488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Bookman Old Style" panose="02050604050505020204" pitchFamily="18" charset="0"/>
              </a:rPr>
              <a:t>c</a:t>
            </a:r>
          </a:p>
        </p:txBody>
      </p:sp>
      <p:sp>
        <p:nvSpPr>
          <p:cNvPr id="12" name="Arrow: Right 11">
            <a:extLst>
              <a:ext uri="{FF2B5EF4-FFF2-40B4-BE49-F238E27FC236}">
                <a16:creationId xmlns:a16="http://schemas.microsoft.com/office/drawing/2014/main" id="{C42EFF3C-7239-4EE3-BC17-38090C6D7CD5}"/>
              </a:ext>
            </a:extLst>
          </p:cNvPr>
          <p:cNvSpPr/>
          <p:nvPr/>
        </p:nvSpPr>
        <p:spPr>
          <a:xfrm>
            <a:off x="1489753" y="2839064"/>
            <a:ext cx="1494504" cy="58993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419EF196-DC0B-4057-9112-9738BCDBDEBA}"/>
              </a:ext>
            </a:extLst>
          </p:cNvPr>
          <p:cNvSpPr/>
          <p:nvPr/>
        </p:nvSpPr>
        <p:spPr>
          <a:xfrm>
            <a:off x="1395265" y="4527656"/>
            <a:ext cx="1494504" cy="58993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2826479"/>
      </p:ext>
    </p:extLst>
  </p:cSld>
  <p:clrMapOvr>
    <a:masterClrMapping/>
  </p:clrMapOvr>
  <p:transition spd="slow">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B5430-A294-422F-BD6E-A407D3B59020}"/>
              </a:ext>
            </a:extLst>
          </p:cNvPr>
          <p:cNvSpPr>
            <a:spLocks noGrp="1"/>
          </p:cNvSpPr>
          <p:nvPr>
            <p:ph type="title"/>
          </p:nvPr>
        </p:nvSpPr>
        <p:spPr>
          <a:xfrm>
            <a:off x="938464" y="188495"/>
            <a:ext cx="10131425" cy="1456267"/>
          </a:xfrm>
        </p:spPr>
        <p:txBody>
          <a:bodyPr>
            <a:noAutofit/>
          </a:bodyPr>
          <a:lstStyle/>
          <a:p>
            <a:pPr algn="ctr"/>
            <a:r>
              <a:rPr lang="en-US" sz="4400" b="1" dirty="0">
                <a:solidFill>
                  <a:srgbClr val="FFC000"/>
                </a:solidFill>
                <a:latin typeface="Bookman Old Style" panose="02050604050505020204" pitchFamily="18" charset="0"/>
              </a:rPr>
              <a:t>FREQUENTLY ASKED QUESTION</a:t>
            </a:r>
            <a:endParaRPr lang="en-US" sz="4400" dirty="0">
              <a:solidFill>
                <a:srgbClr val="FFC000"/>
              </a:solidFill>
              <a:latin typeface="Bookman Old Style" panose="02050604050505020204" pitchFamily="18" charset="0"/>
            </a:endParaRPr>
          </a:p>
        </p:txBody>
      </p:sp>
      <p:sp>
        <p:nvSpPr>
          <p:cNvPr id="3" name="Content Placeholder 2">
            <a:extLst>
              <a:ext uri="{FF2B5EF4-FFF2-40B4-BE49-F238E27FC236}">
                <a16:creationId xmlns:a16="http://schemas.microsoft.com/office/drawing/2014/main" id="{878118A9-4B5F-4B84-BB07-A790A431D3BB}"/>
              </a:ext>
            </a:extLst>
          </p:cNvPr>
          <p:cNvSpPr>
            <a:spLocks noGrp="1"/>
          </p:cNvSpPr>
          <p:nvPr>
            <p:ph idx="1"/>
          </p:nvPr>
        </p:nvSpPr>
        <p:spPr>
          <a:xfrm>
            <a:off x="677779" y="1644762"/>
            <a:ext cx="11514221" cy="4246701"/>
          </a:xfrm>
        </p:spPr>
        <p:txBody>
          <a:bodyPr/>
          <a:lstStyle/>
          <a:p>
            <a:pPr marL="0" indent="0">
              <a:buNone/>
            </a:pPr>
            <a:r>
              <a:rPr lang="en-US" sz="2400" b="1" dirty="0">
                <a:latin typeface="Bookman Old Style" panose="02050604050505020204" pitchFamily="18" charset="0"/>
              </a:rPr>
              <a:t>1. What would you do if you discovered that a check had been</a:t>
            </a:r>
          </a:p>
          <a:p>
            <a:pPr marL="0" indent="0">
              <a:buNone/>
            </a:pPr>
            <a:r>
              <a:rPr lang="en-US" sz="2400" b="1" dirty="0">
                <a:latin typeface="Bookman Old Style" panose="02050604050505020204" pitchFamily="18" charset="0"/>
              </a:rPr>
              <a:t>     written for which there was no voucher?</a:t>
            </a:r>
          </a:p>
          <a:p>
            <a:pPr marL="0" indent="0">
              <a:buNone/>
            </a:pPr>
            <a:r>
              <a:rPr lang="en-US" sz="2400" b="1" dirty="0">
                <a:latin typeface="Bookman Old Style" panose="02050604050505020204" pitchFamily="18" charset="0"/>
              </a:rPr>
              <a:t>2. What would you do if, while scrutinizing a voucher during the</a:t>
            </a:r>
          </a:p>
          <a:p>
            <a:pPr marL="0" indent="0">
              <a:buNone/>
            </a:pPr>
            <a:r>
              <a:rPr lang="en-US" sz="2400" b="1" dirty="0">
                <a:latin typeface="Bookman Old Style" panose="02050604050505020204" pitchFamily="18" charset="0"/>
              </a:rPr>
              <a:t>     meeting, you discovered that proper receipts for a </a:t>
            </a:r>
          </a:p>
          <a:p>
            <a:pPr marL="0" indent="0">
              <a:buNone/>
            </a:pPr>
            <a:r>
              <a:rPr lang="en-US" sz="2400" b="1" dirty="0">
                <a:latin typeface="Bookman Old Style" panose="02050604050505020204" pitchFamily="18" charset="0"/>
              </a:rPr>
              <a:t>     reimbursement were missing?</a:t>
            </a:r>
          </a:p>
          <a:p>
            <a:pPr marL="0" indent="0">
              <a:buNone/>
            </a:pPr>
            <a:r>
              <a:rPr lang="en-US" sz="2400" b="1" dirty="0">
                <a:latin typeface="Bookman Old Style" panose="02050604050505020204" pitchFamily="18" charset="0"/>
              </a:rPr>
              <a:t>3. When can a Trustee look at the Treasurer’s checkbook or ledger?</a:t>
            </a:r>
            <a:endParaRPr lang="en-US" sz="2400" dirty="0">
              <a:latin typeface="Bookman Old Style" panose="02050604050505020204" pitchFamily="18" charset="0"/>
            </a:endParaRPr>
          </a:p>
          <a:p>
            <a:endParaRPr lang="en-US" dirty="0"/>
          </a:p>
        </p:txBody>
      </p:sp>
    </p:spTree>
    <p:extLst>
      <p:ext uri="{BB962C8B-B14F-4D97-AF65-F5344CB8AC3E}">
        <p14:creationId xmlns:p14="http://schemas.microsoft.com/office/powerpoint/2010/main" val="11029607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1F01B-378A-49BA-8F04-F1FB59D82C29}"/>
              </a:ext>
            </a:extLst>
          </p:cNvPr>
          <p:cNvSpPr>
            <a:spLocks noGrp="1"/>
          </p:cNvSpPr>
          <p:nvPr>
            <p:ph type="title"/>
          </p:nvPr>
        </p:nvSpPr>
        <p:spPr>
          <a:xfrm>
            <a:off x="685801" y="352426"/>
            <a:ext cx="10131425" cy="981074"/>
          </a:xfrm>
        </p:spPr>
        <p:txBody>
          <a:bodyPr>
            <a:normAutofit/>
          </a:bodyPr>
          <a:lstStyle/>
          <a:p>
            <a:pPr algn="ctr"/>
            <a:r>
              <a:rPr lang="en-US" sz="4800" dirty="0">
                <a:solidFill>
                  <a:srgbClr val="FFC000"/>
                </a:solidFill>
                <a:latin typeface="Bookman Old Style" panose="02050604050505020204" pitchFamily="18" charset="0"/>
              </a:rPr>
              <a:t>Assembly Budget</a:t>
            </a:r>
          </a:p>
        </p:txBody>
      </p:sp>
      <p:sp>
        <p:nvSpPr>
          <p:cNvPr id="3" name="Content Placeholder 2">
            <a:extLst>
              <a:ext uri="{FF2B5EF4-FFF2-40B4-BE49-F238E27FC236}">
                <a16:creationId xmlns:a16="http://schemas.microsoft.com/office/drawing/2014/main" id="{07033105-02A3-4CA0-BC34-8BAB83314B30}"/>
              </a:ext>
            </a:extLst>
          </p:cNvPr>
          <p:cNvSpPr>
            <a:spLocks noGrp="1"/>
          </p:cNvSpPr>
          <p:nvPr>
            <p:ph idx="1"/>
          </p:nvPr>
        </p:nvSpPr>
        <p:spPr>
          <a:xfrm>
            <a:off x="685801" y="1409701"/>
            <a:ext cx="10131425" cy="4933950"/>
          </a:xfrm>
        </p:spPr>
        <p:txBody>
          <a:bodyPr>
            <a:normAutofit/>
          </a:bodyPr>
          <a:lstStyle/>
          <a:p>
            <a:pPr>
              <a:buFont typeface="Wingdings" panose="05000000000000000000" pitchFamily="2" charset="2"/>
              <a:buChar char="Ø"/>
            </a:pPr>
            <a:r>
              <a:rPr lang="en-US" altLang="en-US" sz="2800" dirty="0">
                <a:latin typeface="Bookman Old Style" panose="02050604050505020204" pitchFamily="18" charset="0"/>
              </a:rPr>
              <a:t> Encourage the establishment of a reasonable assembly budget.</a:t>
            </a:r>
          </a:p>
          <a:p>
            <a:pPr>
              <a:buFont typeface="Wingdings" panose="05000000000000000000" pitchFamily="2" charset="2"/>
              <a:buChar char="Ø"/>
            </a:pPr>
            <a:r>
              <a:rPr lang="en-US" altLang="en-US" sz="2800" dirty="0">
                <a:latin typeface="Bookman Old Style" panose="02050604050505020204" pitchFamily="18" charset="0"/>
              </a:rPr>
              <a:t> Budget should be prepared by the FN, FC, Faithful Purser and Trustees.</a:t>
            </a:r>
          </a:p>
          <a:p>
            <a:pPr>
              <a:buFont typeface="Wingdings" panose="05000000000000000000" pitchFamily="2" charset="2"/>
              <a:buChar char="Ø"/>
            </a:pPr>
            <a:r>
              <a:rPr lang="en-US" altLang="en-US" sz="2800" dirty="0">
                <a:latin typeface="Bookman Old Style" panose="02050604050505020204" pitchFamily="18" charset="0"/>
              </a:rPr>
              <a:t> Budget should be adopted by resolution.</a:t>
            </a:r>
          </a:p>
          <a:p>
            <a:pPr>
              <a:buFont typeface="Wingdings" panose="05000000000000000000" pitchFamily="2" charset="2"/>
              <a:buChar char="Ø"/>
            </a:pPr>
            <a:r>
              <a:rPr lang="en-US" altLang="en-US" sz="2800" dirty="0">
                <a:latin typeface="Bookman Old Style" panose="02050604050505020204" pitchFamily="18" charset="0"/>
              </a:rPr>
              <a:t> Maintain an accurate balance of remaining funds.</a:t>
            </a:r>
          </a:p>
          <a:p>
            <a:pPr>
              <a:buFont typeface="Wingdings" panose="05000000000000000000" pitchFamily="2" charset="2"/>
              <a:buChar char="Ø"/>
            </a:pPr>
            <a:r>
              <a:rPr lang="en-US" altLang="en-US" sz="2800" dirty="0">
                <a:latin typeface="Bookman Old Style" panose="02050604050505020204" pitchFamily="18" charset="0"/>
              </a:rPr>
              <a:t> Remind assembly of current status of the budget when new spending is discussed</a:t>
            </a:r>
          </a:p>
          <a:p>
            <a:endParaRPr lang="en-US" dirty="0"/>
          </a:p>
        </p:txBody>
      </p:sp>
      <p:pic>
        <p:nvPicPr>
          <p:cNvPr id="5" name="Picture 4">
            <a:extLst>
              <a:ext uri="{FF2B5EF4-FFF2-40B4-BE49-F238E27FC236}">
                <a16:creationId xmlns:a16="http://schemas.microsoft.com/office/drawing/2014/main" id="{EFA8186C-83A0-4B16-936B-998FE1493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1007" y="159543"/>
            <a:ext cx="2354035" cy="2488551"/>
          </a:xfrm>
          <a:prstGeom prst="rect">
            <a:avLst/>
          </a:prstGeom>
        </p:spPr>
      </p:pic>
    </p:spTree>
    <p:extLst>
      <p:ext uri="{BB962C8B-B14F-4D97-AF65-F5344CB8AC3E}">
        <p14:creationId xmlns:p14="http://schemas.microsoft.com/office/powerpoint/2010/main" val="414437999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207F0-0B22-40A0-AA9E-76F16980B49D}"/>
              </a:ext>
            </a:extLst>
          </p:cNvPr>
          <p:cNvSpPr>
            <a:spLocks noGrp="1"/>
          </p:cNvSpPr>
          <p:nvPr>
            <p:ph type="title"/>
          </p:nvPr>
        </p:nvSpPr>
        <p:spPr>
          <a:xfrm>
            <a:off x="1030287" y="257175"/>
            <a:ext cx="10131425" cy="1095375"/>
          </a:xfrm>
        </p:spPr>
        <p:txBody>
          <a:bodyPr>
            <a:normAutofit/>
          </a:bodyPr>
          <a:lstStyle/>
          <a:p>
            <a:pPr algn="ctr"/>
            <a:r>
              <a:rPr lang="en-US" sz="4800" dirty="0">
                <a:solidFill>
                  <a:srgbClr val="FFC000"/>
                </a:solidFill>
                <a:latin typeface="Bookman Old Style" panose="02050604050505020204" pitchFamily="18" charset="0"/>
              </a:rPr>
              <a:t>Tax Returns</a:t>
            </a:r>
          </a:p>
        </p:txBody>
      </p:sp>
      <p:sp>
        <p:nvSpPr>
          <p:cNvPr id="3" name="Content Placeholder 2">
            <a:extLst>
              <a:ext uri="{FF2B5EF4-FFF2-40B4-BE49-F238E27FC236}">
                <a16:creationId xmlns:a16="http://schemas.microsoft.com/office/drawing/2014/main" id="{98AA9D5C-A50F-45CD-8E5E-2552C9E60D29}"/>
              </a:ext>
            </a:extLst>
          </p:cNvPr>
          <p:cNvSpPr>
            <a:spLocks noGrp="1"/>
          </p:cNvSpPr>
          <p:nvPr>
            <p:ph idx="1"/>
          </p:nvPr>
        </p:nvSpPr>
        <p:spPr>
          <a:xfrm>
            <a:off x="457200" y="1352550"/>
            <a:ext cx="11210925" cy="5153025"/>
          </a:xfrm>
        </p:spPr>
        <p:txBody>
          <a:bodyPr>
            <a:normAutofit fontScale="92500" lnSpcReduction="20000"/>
          </a:bodyPr>
          <a:lstStyle/>
          <a:p>
            <a:pPr marL="0" indent="0">
              <a:buFont typeface="Wingdings" panose="05000000000000000000" pitchFamily="2" charset="2"/>
              <a:buNone/>
              <a:defRPr/>
            </a:pPr>
            <a:r>
              <a:rPr lang="en-US" sz="3600" dirty="0">
                <a:latin typeface="Bookman Old Style" panose="02050604050505020204" pitchFamily="18" charset="0"/>
              </a:rPr>
              <a:t>The board of trustees should have a copy and read pgs.5-10 of the Trustee Training Manual.</a:t>
            </a:r>
          </a:p>
          <a:p>
            <a:pPr marL="0" indent="0">
              <a:buFont typeface="Wingdings" panose="05000000000000000000" pitchFamily="2" charset="2"/>
              <a:buNone/>
              <a:defRPr/>
            </a:pPr>
            <a:r>
              <a:rPr lang="en-US" sz="3600" dirty="0">
                <a:latin typeface="Bookman Old Style" panose="02050604050505020204" pitchFamily="18" charset="0"/>
              </a:rPr>
              <a:t>Each assembly:</a:t>
            </a:r>
          </a:p>
          <a:p>
            <a:pPr>
              <a:buFont typeface="Wingdings" panose="05000000000000000000" pitchFamily="2" charset="2"/>
              <a:buChar char="Ø"/>
              <a:defRPr/>
            </a:pPr>
            <a:r>
              <a:rPr lang="en-US" sz="3600" dirty="0">
                <a:latin typeface="Bookman Old Style" panose="02050604050505020204" pitchFamily="18" charset="0"/>
              </a:rPr>
              <a:t> Is federal tax-exempt under Sec. 501(c)(8)</a:t>
            </a:r>
          </a:p>
          <a:p>
            <a:pPr>
              <a:buFont typeface="Wingdings" panose="05000000000000000000" pitchFamily="2" charset="2"/>
              <a:buChar char="Ø"/>
              <a:defRPr/>
            </a:pPr>
            <a:r>
              <a:rPr lang="en-US" sz="3600" dirty="0">
                <a:latin typeface="Bookman Old Style" panose="02050604050505020204" pitchFamily="18" charset="0"/>
              </a:rPr>
              <a:t> Must have an (EIN) Employer Identification Number </a:t>
            </a:r>
          </a:p>
          <a:p>
            <a:pPr>
              <a:buFont typeface="Wingdings" panose="05000000000000000000" pitchFamily="2" charset="2"/>
              <a:buChar char="Ø"/>
              <a:defRPr/>
            </a:pPr>
            <a:r>
              <a:rPr lang="en-US" sz="3600" dirty="0">
                <a:latin typeface="Bookman Old Style" panose="02050604050505020204" pitchFamily="18" charset="0"/>
              </a:rPr>
              <a:t> Must file a return with the IRS </a:t>
            </a:r>
          </a:p>
          <a:p>
            <a:pPr marL="0" indent="0">
              <a:buFont typeface="Wingdings" panose="05000000000000000000" pitchFamily="2" charset="2"/>
              <a:buNone/>
              <a:defRPr/>
            </a:pPr>
            <a:r>
              <a:rPr lang="en-US" sz="3600" dirty="0">
                <a:latin typeface="Bookman Old Style" panose="02050604050505020204" pitchFamily="18" charset="0"/>
              </a:rPr>
              <a:t>With annual gross receipts of :</a:t>
            </a:r>
          </a:p>
          <a:p>
            <a:pPr marL="455613" lvl="1" indent="0">
              <a:buFontTx/>
              <a:buNone/>
              <a:defRPr/>
            </a:pPr>
            <a:r>
              <a:rPr lang="en-US" sz="3600" dirty="0">
                <a:latin typeface="Bookman Old Style" panose="02050604050505020204" pitchFamily="18" charset="0"/>
              </a:rPr>
              <a:t>$50,000 or less electronically file a Form 990-N</a:t>
            </a:r>
          </a:p>
          <a:p>
            <a:pPr marL="455613" lvl="1" indent="0">
              <a:buFontTx/>
              <a:buNone/>
              <a:defRPr/>
            </a:pPr>
            <a:r>
              <a:rPr lang="en-US" sz="3600" dirty="0">
                <a:latin typeface="Bookman Old Style" panose="02050604050505020204" pitchFamily="18" charset="0"/>
              </a:rPr>
              <a:t>$50,001 to $199,999 use Form 990- EZ</a:t>
            </a:r>
          </a:p>
          <a:p>
            <a:endParaRPr lang="en-US" dirty="0"/>
          </a:p>
        </p:txBody>
      </p:sp>
      <p:pic>
        <p:nvPicPr>
          <p:cNvPr id="7" name="Picture 6">
            <a:extLst>
              <a:ext uri="{FF2B5EF4-FFF2-40B4-BE49-F238E27FC236}">
                <a16:creationId xmlns:a16="http://schemas.microsoft.com/office/drawing/2014/main" id="{657F974B-B520-41EC-8EFC-2F014D5BF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3907" y="1995487"/>
            <a:ext cx="1970314" cy="2538246"/>
          </a:xfrm>
          <a:prstGeom prst="rect">
            <a:avLst/>
          </a:prstGeom>
        </p:spPr>
      </p:pic>
    </p:spTree>
    <p:extLst>
      <p:ext uri="{BB962C8B-B14F-4D97-AF65-F5344CB8AC3E}">
        <p14:creationId xmlns:p14="http://schemas.microsoft.com/office/powerpoint/2010/main" val="33097525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70BE56-9928-4AA6-A64F-46E05987BAB6}"/>
              </a:ext>
            </a:extLst>
          </p:cNvPr>
          <p:cNvPicPr>
            <a:picLocks noChangeAspect="1"/>
          </p:cNvPicPr>
          <p:nvPr/>
        </p:nvPicPr>
        <p:blipFill>
          <a:blip r:embed="rId3"/>
          <a:stretch>
            <a:fillRect/>
          </a:stretch>
        </p:blipFill>
        <p:spPr>
          <a:xfrm rot="5400000">
            <a:off x="-2193115" y="387260"/>
            <a:ext cx="10500189" cy="6083479"/>
          </a:xfrm>
          <a:prstGeom prst="rect">
            <a:avLst/>
          </a:prstGeom>
        </p:spPr>
      </p:pic>
      <p:pic>
        <p:nvPicPr>
          <p:cNvPr id="5" name="Picture 4">
            <a:extLst>
              <a:ext uri="{FF2B5EF4-FFF2-40B4-BE49-F238E27FC236}">
                <a16:creationId xmlns:a16="http://schemas.microsoft.com/office/drawing/2014/main" id="{6EE91D65-95D9-42BF-8004-BD6DFFC6E3D2}"/>
              </a:ext>
            </a:extLst>
          </p:cNvPr>
          <p:cNvPicPr>
            <a:picLocks noChangeAspect="1"/>
          </p:cNvPicPr>
          <p:nvPr/>
        </p:nvPicPr>
        <p:blipFill>
          <a:blip r:embed="rId4"/>
          <a:stretch>
            <a:fillRect/>
          </a:stretch>
        </p:blipFill>
        <p:spPr>
          <a:xfrm rot="5400000">
            <a:off x="3066288" y="990600"/>
            <a:ext cx="12192000" cy="6028944"/>
          </a:xfrm>
          <a:prstGeom prst="rect">
            <a:avLst/>
          </a:prstGeom>
        </p:spPr>
      </p:pic>
      <p:sp>
        <p:nvSpPr>
          <p:cNvPr id="6" name="Oval 5">
            <a:extLst>
              <a:ext uri="{FF2B5EF4-FFF2-40B4-BE49-F238E27FC236}">
                <a16:creationId xmlns:a16="http://schemas.microsoft.com/office/drawing/2014/main" id="{8347332B-A0FC-4E85-9C0C-4EDAB16462F9}"/>
              </a:ext>
            </a:extLst>
          </p:cNvPr>
          <p:cNvSpPr/>
          <p:nvPr/>
        </p:nvSpPr>
        <p:spPr>
          <a:xfrm>
            <a:off x="8029956" y="2798064"/>
            <a:ext cx="1316736" cy="5120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92F3F4A-7898-4FF6-857D-938CE334C65F}"/>
              </a:ext>
            </a:extLst>
          </p:cNvPr>
          <p:cNvSpPr/>
          <p:nvPr/>
        </p:nvSpPr>
        <p:spPr>
          <a:xfrm>
            <a:off x="173736" y="1600200"/>
            <a:ext cx="1709928" cy="34198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Bookman Old Style" panose="02050604050505020204" pitchFamily="18" charset="0"/>
              </a:rPr>
              <a:t>The original 501(C)(8) letter of 1940 on left and reaffirming letter in 2017 on right</a:t>
            </a:r>
          </a:p>
        </p:txBody>
      </p:sp>
    </p:spTree>
    <p:extLst>
      <p:ext uri="{BB962C8B-B14F-4D97-AF65-F5344CB8AC3E}">
        <p14:creationId xmlns:p14="http://schemas.microsoft.com/office/powerpoint/2010/main" val="26003659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BDBBF0-9941-4DF1-804E-6DEEEB15CDBD}"/>
              </a:ext>
            </a:extLst>
          </p:cNvPr>
          <p:cNvPicPr>
            <a:picLocks noChangeAspect="1"/>
          </p:cNvPicPr>
          <p:nvPr/>
        </p:nvPicPr>
        <p:blipFill>
          <a:blip r:embed="rId3"/>
          <a:stretch>
            <a:fillRect/>
          </a:stretch>
        </p:blipFill>
        <p:spPr>
          <a:xfrm>
            <a:off x="-480767" y="-1131217"/>
            <a:ext cx="13216379" cy="7989217"/>
          </a:xfrm>
          <a:prstGeom prst="rect">
            <a:avLst/>
          </a:prstGeom>
        </p:spPr>
      </p:pic>
      <p:sp>
        <p:nvSpPr>
          <p:cNvPr id="5" name="Rectangle 4">
            <a:extLst>
              <a:ext uri="{FF2B5EF4-FFF2-40B4-BE49-F238E27FC236}">
                <a16:creationId xmlns:a16="http://schemas.microsoft.com/office/drawing/2014/main" id="{8C33A27B-31FE-4529-A3DD-36AD93E294B0}"/>
              </a:ext>
            </a:extLst>
          </p:cNvPr>
          <p:cNvSpPr/>
          <p:nvPr/>
        </p:nvSpPr>
        <p:spPr>
          <a:xfrm>
            <a:off x="6297105" y="952107"/>
            <a:ext cx="4176074" cy="6033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Bookman Old Style" panose="02050604050505020204" pitchFamily="18" charset="0"/>
              </a:rPr>
              <a:t>mikofc.org</a:t>
            </a:r>
          </a:p>
        </p:txBody>
      </p:sp>
      <p:sp>
        <p:nvSpPr>
          <p:cNvPr id="6" name="Oval 5">
            <a:extLst>
              <a:ext uri="{FF2B5EF4-FFF2-40B4-BE49-F238E27FC236}">
                <a16:creationId xmlns:a16="http://schemas.microsoft.com/office/drawing/2014/main" id="{417F7242-E574-4379-ABB2-BDC1B970A25A}"/>
              </a:ext>
            </a:extLst>
          </p:cNvPr>
          <p:cNvSpPr/>
          <p:nvPr/>
        </p:nvSpPr>
        <p:spPr>
          <a:xfrm>
            <a:off x="7787811" y="2054831"/>
            <a:ext cx="945223" cy="7500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68E3886-975A-4376-9CD0-657066893A7C}"/>
              </a:ext>
            </a:extLst>
          </p:cNvPr>
          <p:cNvSpPr/>
          <p:nvPr/>
        </p:nvSpPr>
        <p:spPr>
          <a:xfrm>
            <a:off x="192505" y="6382169"/>
            <a:ext cx="346496" cy="369332"/>
          </a:xfrm>
          <a:prstGeom prst="rect">
            <a:avLst/>
          </a:prstGeom>
        </p:spPr>
        <p:txBody>
          <a:bodyPr wrap="square">
            <a:spAutoFit/>
          </a:bodyPr>
          <a:lstStyle/>
          <a:p>
            <a:pPr algn="ctr"/>
            <a:r>
              <a:rPr lang="en-US" dirty="0">
                <a:solidFill>
                  <a:schemeClr val="bg1"/>
                </a:solidFill>
              </a:rPr>
              <a:t>8</a:t>
            </a:r>
          </a:p>
        </p:txBody>
      </p:sp>
    </p:spTree>
    <p:extLst>
      <p:ext uri="{BB962C8B-B14F-4D97-AF65-F5344CB8AC3E}">
        <p14:creationId xmlns:p14="http://schemas.microsoft.com/office/powerpoint/2010/main" val="35986891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87DE3-99A9-4C38-9E55-A745B19E9021}"/>
              </a:ext>
            </a:extLst>
          </p:cNvPr>
          <p:cNvSpPr>
            <a:spLocks noGrp="1"/>
          </p:cNvSpPr>
          <p:nvPr>
            <p:ph type="title"/>
          </p:nvPr>
        </p:nvSpPr>
        <p:spPr>
          <a:xfrm>
            <a:off x="685801" y="226244"/>
            <a:ext cx="10131425" cy="1046375"/>
          </a:xfrm>
        </p:spPr>
        <p:txBody>
          <a:bodyPr>
            <a:normAutofit/>
          </a:bodyPr>
          <a:lstStyle/>
          <a:p>
            <a:r>
              <a:rPr lang="en-US" sz="4800" dirty="0">
                <a:solidFill>
                  <a:srgbClr val="FFC000"/>
                </a:solidFill>
                <a:latin typeface="Bookman Old Style" panose="02050604050505020204" pitchFamily="18" charset="0"/>
              </a:rPr>
              <a:t>501(C)(8) Letters</a:t>
            </a:r>
          </a:p>
        </p:txBody>
      </p:sp>
      <p:sp>
        <p:nvSpPr>
          <p:cNvPr id="3" name="Content Placeholder 2">
            <a:extLst>
              <a:ext uri="{FF2B5EF4-FFF2-40B4-BE49-F238E27FC236}">
                <a16:creationId xmlns:a16="http://schemas.microsoft.com/office/drawing/2014/main" id="{28ECDC9A-3520-45D5-935E-E80A34FF7358}"/>
              </a:ext>
            </a:extLst>
          </p:cNvPr>
          <p:cNvSpPr>
            <a:spLocks noGrp="1"/>
          </p:cNvSpPr>
          <p:nvPr>
            <p:ph idx="1"/>
          </p:nvPr>
        </p:nvSpPr>
        <p:spPr>
          <a:xfrm>
            <a:off x="685801" y="1272619"/>
            <a:ext cx="10820398" cy="5081047"/>
          </a:xfrm>
        </p:spPr>
        <p:txBody>
          <a:bodyPr>
            <a:normAutofit lnSpcReduction="10000"/>
          </a:bodyPr>
          <a:lstStyle/>
          <a:p>
            <a:r>
              <a:rPr lang="en-US" sz="2800" dirty="0">
                <a:latin typeface="Bookman Old Style" panose="02050604050505020204" pitchFamily="18" charset="0"/>
              </a:rPr>
              <a:t>Where to find if needed ----</a:t>
            </a:r>
          </a:p>
          <a:p>
            <a:r>
              <a:rPr lang="en-US" sz="2800" dirty="0">
                <a:latin typeface="Bookman Old Style" panose="02050604050505020204" pitchFamily="18" charset="0"/>
                <a:hlinkClick r:id="rId3"/>
              </a:rPr>
              <a:t>www.kofc.org</a:t>
            </a:r>
            <a:endParaRPr lang="en-US" sz="2800" dirty="0">
              <a:latin typeface="Bookman Old Style" panose="02050604050505020204" pitchFamily="18" charset="0"/>
            </a:endParaRPr>
          </a:p>
          <a:p>
            <a:r>
              <a:rPr lang="en-US" sz="2800" dirty="0">
                <a:latin typeface="Bookman Old Style" panose="02050604050505020204" pitchFamily="18" charset="0"/>
              </a:rPr>
              <a:t>Sign In</a:t>
            </a:r>
          </a:p>
          <a:p>
            <a:r>
              <a:rPr lang="en-US" sz="2800" dirty="0">
                <a:latin typeface="Bookman Old Style" panose="02050604050505020204" pitchFamily="18" charset="0"/>
              </a:rPr>
              <a:t>Officers Desk Reference</a:t>
            </a:r>
          </a:p>
          <a:p>
            <a:r>
              <a:rPr lang="en-US" sz="2800" dirty="0">
                <a:latin typeface="Bookman Old Style" panose="02050604050505020204" pitchFamily="18" charset="0"/>
              </a:rPr>
              <a:t>Tax Issues</a:t>
            </a:r>
          </a:p>
          <a:p>
            <a:r>
              <a:rPr lang="en-US" sz="2800" dirty="0">
                <a:latin typeface="Bookman Old Style" panose="02050604050505020204" pitchFamily="18" charset="0"/>
              </a:rPr>
              <a:t>5. </a:t>
            </a:r>
            <a:r>
              <a:rPr lang="en-US" sz="2800" dirty="0">
                <a:hlinkClick r:id="rId4"/>
              </a:rPr>
              <a:t>Section 501(c)(8) Knights of Columbus Group Exemption</a:t>
            </a:r>
            <a:endParaRPr lang="en-US" sz="2800" dirty="0">
              <a:latin typeface="Bookman Old Style" panose="02050604050505020204" pitchFamily="18" charset="0"/>
            </a:endParaRPr>
          </a:p>
          <a:p>
            <a:r>
              <a:rPr lang="en-US" sz="2800" dirty="0"/>
              <a:t>Click </a:t>
            </a:r>
            <a:r>
              <a:rPr lang="en-US" sz="2800" dirty="0">
                <a:hlinkClick r:id="rId5"/>
              </a:rPr>
              <a:t>HERE</a:t>
            </a:r>
            <a:r>
              <a:rPr lang="en-US" sz="2800" dirty="0"/>
              <a:t> for the letter issued by the IRS to the Supreme Council in 1940, recognizing the federal income tax exemption for the Supreme Council and its subordinate units (the “group exemption”). Click </a:t>
            </a:r>
            <a:r>
              <a:rPr lang="en-US" sz="2800" dirty="0">
                <a:hlinkClick r:id="rId6"/>
              </a:rPr>
              <a:t>HERE</a:t>
            </a:r>
            <a:r>
              <a:rPr lang="en-US" sz="2800" dirty="0"/>
              <a:t> for the most recent letter from the IRS (2017) confirming this exemption.</a:t>
            </a:r>
            <a:endParaRPr lang="en-US" sz="2800" dirty="0">
              <a:latin typeface="Bookman Old Style" panose="02050604050505020204" pitchFamily="18" charset="0"/>
            </a:endParaRPr>
          </a:p>
        </p:txBody>
      </p:sp>
    </p:spTree>
    <p:extLst>
      <p:ext uri="{BB962C8B-B14F-4D97-AF65-F5344CB8AC3E}">
        <p14:creationId xmlns:p14="http://schemas.microsoft.com/office/powerpoint/2010/main" val="7082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0A0B9A-7168-4593-9399-E1C7C864B1F2}"/>
              </a:ext>
            </a:extLst>
          </p:cNvPr>
          <p:cNvSpPr>
            <a:spLocks noGrp="1"/>
          </p:cNvSpPr>
          <p:nvPr>
            <p:ph idx="1"/>
          </p:nvPr>
        </p:nvSpPr>
        <p:spPr>
          <a:xfrm>
            <a:off x="304800" y="365761"/>
            <a:ext cx="9761764" cy="5425440"/>
          </a:xfrm>
        </p:spPr>
        <p:txBody>
          <a:bodyPr>
            <a:normAutofit/>
          </a:bodyPr>
          <a:lstStyle/>
          <a:p>
            <a:pPr marL="0" indent="0" algn="ctr">
              <a:buNone/>
            </a:pPr>
            <a:r>
              <a:rPr lang="en-US" sz="5400" dirty="0">
                <a:solidFill>
                  <a:srgbClr val="FFC000"/>
                </a:solidFill>
                <a:latin typeface="Bookman Old Style" panose="02050604050505020204" pitchFamily="18" charset="0"/>
              </a:rPr>
              <a:t>DO NOT FAIL TO FILE A 990 TAX RETURN!!!</a:t>
            </a:r>
          </a:p>
          <a:p>
            <a:pPr marL="0" indent="0" algn="ctr">
              <a:buNone/>
            </a:pPr>
            <a:r>
              <a:rPr lang="en-US" sz="4800" dirty="0">
                <a:latin typeface="Bookman Old Style" panose="02050604050505020204" pitchFamily="18" charset="0"/>
              </a:rPr>
              <a:t>If you miss for 3 years in a row you will loose your Tax Exempt Status</a:t>
            </a:r>
          </a:p>
          <a:p>
            <a:pPr marL="0" indent="0" algn="ctr">
              <a:buNone/>
            </a:pPr>
            <a:r>
              <a:rPr lang="en-US" sz="2800" dirty="0">
                <a:latin typeface="Bookman Old Style" panose="02050604050505020204" pitchFamily="18" charset="0"/>
              </a:rPr>
              <a:t>It is a big pain in the a%$ to get it back..</a:t>
            </a:r>
          </a:p>
        </p:txBody>
      </p:sp>
      <p:pic>
        <p:nvPicPr>
          <p:cNvPr id="4" name="Picture 3">
            <a:extLst>
              <a:ext uri="{FF2B5EF4-FFF2-40B4-BE49-F238E27FC236}">
                <a16:creationId xmlns:a16="http://schemas.microsoft.com/office/drawing/2014/main" id="{B682F98E-00A4-4913-A957-C50D5AE5B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1008" y="4206564"/>
            <a:ext cx="2294164" cy="2452991"/>
          </a:xfrm>
          <a:prstGeom prst="rect">
            <a:avLst/>
          </a:prstGeom>
        </p:spPr>
      </p:pic>
    </p:spTree>
    <p:extLst>
      <p:ext uri="{BB962C8B-B14F-4D97-AF65-F5344CB8AC3E}">
        <p14:creationId xmlns:p14="http://schemas.microsoft.com/office/powerpoint/2010/main" val="3206664170"/>
      </p:ext>
    </p:extLst>
  </p:cSld>
  <p:clrMapOvr>
    <a:masterClrMapping/>
  </p:clrMapOvr>
  <p:transition spd="slow">
    <p:comb/>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E0925-A415-43F7-896A-AEF617ECC6DE}"/>
              </a:ext>
            </a:extLst>
          </p:cNvPr>
          <p:cNvSpPr>
            <a:spLocks noGrp="1"/>
          </p:cNvSpPr>
          <p:nvPr>
            <p:ph type="title"/>
          </p:nvPr>
        </p:nvSpPr>
        <p:spPr>
          <a:xfrm>
            <a:off x="2759529" y="692510"/>
            <a:ext cx="8638722" cy="1023409"/>
          </a:xfrm>
        </p:spPr>
        <p:txBody>
          <a:bodyPr>
            <a:normAutofit/>
          </a:bodyPr>
          <a:lstStyle/>
          <a:p>
            <a:pPr algn="ctr"/>
            <a:r>
              <a:rPr lang="en-US" sz="4800" dirty="0">
                <a:solidFill>
                  <a:srgbClr val="FFC000"/>
                </a:solidFill>
                <a:latin typeface="Bookman Old Style" panose="02050604050505020204" pitchFamily="18" charset="0"/>
              </a:rPr>
              <a:t>Tax Records</a:t>
            </a:r>
          </a:p>
        </p:txBody>
      </p:sp>
      <p:sp>
        <p:nvSpPr>
          <p:cNvPr id="3" name="Content Placeholder 2">
            <a:extLst>
              <a:ext uri="{FF2B5EF4-FFF2-40B4-BE49-F238E27FC236}">
                <a16:creationId xmlns:a16="http://schemas.microsoft.com/office/drawing/2014/main" id="{D94ABF05-1CF3-482E-958E-6B4CB41D6EC5}"/>
              </a:ext>
            </a:extLst>
          </p:cNvPr>
          <p:cNvSpPr>
            <a:spLocks noGrp="1"/>
          </p:cNvSpPr>
          <p:nvPr>
            <p:ph idx="1"/>
          </p:nvPr>
        </p:nvSpPr>
        <p:spPr>
          <a:xfrm>
            <a:off x="1943100" y="2166409"/>
            <a:ext cx="9880145" cy="4352925"/>
          </a:xfrm>
        </p:spPr>
        <p:txBody>
          <a:bodyPr/>
          <a:lstStyle/>
          <a:p>
            <a:pPr>
              <a:buFont typeface="Wingdings" panose="05000000000000000000" pitchFamily="2" charset="2"/>
              <a:buChar char="Ø"/>
              <a:defRPr/>
            </a:pPr>
            <a:r>
              <a:rPr lang="en-US" sz="2800" dirty="0">
                <a:latin typeface="Bookman Old Style" panose="02050604050505020204" pitchFamily="18" charset="0"/>
              </a:rPr>
              <a:t> Each assembly should maintain a tax file</a:t>
            </a:r>
          </a:p>
          <a:p>
            <a:pPr>
              <a:buFont typeface="Wingdings" panose="05000000000000000000" pitchFamily="2" charset="2"/>
              <a:buChar char="Ø"/>
              <a:defRPr/>
            </a:pPr>
            <a:r>
              <a:rPr lang="en-US" sz="2800" dirty="0">
                <a:latin typeface="Bookman Old Style" panose="02050604050505020204" pitchFamily="18" charset="0"/>
              </a:rPr>
              <a:t> See pages 12-13 of the Trustee training Manual for a detailed list</a:t>
            </a:r>
          </a:p>
          <a:p>
            <a:pPr>
              <a:buFont typeface="Wingdings" panose="05000000000000000000" pitchFamily="2" charset="2"/>
              <a:buChar char="Ø"/>
              <a:defRPr/>
            </a:pPr>
            <a:r>
              <a:rPr lang="en-US" sz="2800" dirty="0">
                <a:latin typeface="Bookman Old Style" panose="02050604050505020204" pitchFamily="18" charset="0"/>
              </a:rPr>
              <a:t> Copies in 2 or more locations</a:t>
            </a:r>
          </a:p>
          <a:p>
            <a:pPr>
              <a:buFont typeface="Wingdings" panose="05000000000000000000" pitchFamily="2" charset="2"/>
              <a:buChar char="Ø"/>
              <a:defRPr/>
            </a:pPr>
            <a:r>
              <a:rPr lang="en-US" sz="2800" dirty="0">
                <a:latin typeface="Bookman Old Style" panose="02050604050505020204" pitchFamily="18" charset="0"/>
              </a:rPr>
              <a:t> Federal law imposes a penalty of $20 per day, up to a maximum of $10,000, for incomplete or late filing.</a:t>
            </a:r>
          </a:p>
          <a:p>
            <a:endParaRPr lang="en-US" dirty="0"/>
          </a:p>
        </p:txBody>
      </p:sp>
      <p:pic>
        <p:nvPicPr>
          <p:cNvPr id="7" name="Picture 6">
            <a:extLst>
              <a:ext uri="{FF2B5EF4-FFF2-40B4-BE49-F238E27FC236}">
                <a16:creationId xmlns:a16="http://schemas.microsoft.com/office/drawing/2014/main" id="{F863C154-908B-4FC3-BEB6-E1FADA821C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72" y="242020"/>
            <a:ext cx="1978688" cy="2563692"/>
          </a:xfrm>
          <a:prstGeom prst="rect">
            <a:avLst/>
          </a:prstGeom>
        </p:spPr>
      </p:pic>
    </p:spTree>
    <p:extLst>
      <p:ext uri="{BB962C8B-B14F-4D97-AF65-F5344CB8AC3E}">
        <p14:creationId xmlns:p14="http://schemas.microsoft.com/office/powerpoint/2010/main" val="2863088184"/>
      </p:ext>
    </p:extLst>
  </p:cSld>
  <p:clrMapOvr>
    <a:masterClrMapping/>
  </p:clrMapOvr>
  <p:transition spd="slow">
    <p:wip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E5B14-74EE-4405-958F-5A32A632380F}"/>
              </a:ext>
            </a:extLst>
          </p:cNvPr>
          <p:cNvSpPr>
            <a:spLocks noGrp="1"/>
          </p:cNvSpPr>
          <p:nvPr>
            <p:ph type="title"/>
          </p:nvPr>
        </p:nvSpPr>
        <p:spPr>
          <a:xfrm>
            <a:off x="685800" y="91441"/>
            <a:ext cx="10131425" cy="975360"/>
          </a:xfrm>
        </p:spPr>
        <p:txBody>
          <a:bodyPr>
            <a:normAutofit/>
          </a:bodyPr>
          <a:lstStyle/>
          <a:p>
            <a:r>
              <a:rPr lang="en-US" sz="4800" dirty="0">
                <a:solidFill>
                  <a:srgbClr val="FFC000"/>
                </a:solidFill>
                <a:latin typeface="Bookman Old Style" panose="02050604050505020204" pitchFamily="18" charset="0"/>
              </a:rPr>
              <a:t>MAINTAINING TAX FILES </a:t>
            </a:r>
            <a:r>
              <a:rPr lang="en-US" sz="2000" dirty="0">
                <a:solidFill>
                  <a:srgbClr val="FFC000"/>
                </a:solidFill>
                <a:latin typeface="Bookman Old Style" panose="02050604050505020204" pitchFamily="18" charset="0"/>
              </a:rPr>
              <a:t>pages 12-13 </a:t>
            </a:r>
          </a:p>
        </p:txBody>
      </p:sp>
      <p:sp>
        <p:nvSpPr>
          <p:cNvPr id="3" name="Content Placeholder 2">
            <a:extLst>
              <a:ext uri="{FF2B5EF4-FFF2-40B4-BE49-F238E27FC236}">
                <a16:creationId xmlns:a16="http://schemas.microsoft.com/office/drawing/2014/main" id="{DD36A02A-2088-4732-923E-3190045E6EF7}"/>
              </a:ext>
            </a:extLst>
          </p:cNvPr>
          <p:cNvSpPr>
            <a:spLocks noGrp="1"/>
          </p:cNvSpPr>
          <p:nvPr>
            <p:ph idx="1"/>
          </p:nvPr>
        </p:nvSpPr>
        <p:spPr>
          <a:xfrm>
            <a:off x="685801" y="1066801"/>
            <a:ext cx="10820399" cy="5407151"/>
          </a:xfrm>
        </p:spPr>
        <p:txBody>
          <a:bodyPr>
            <a:normAutofit/>
          </a:bodyPr>
          <a:lstStyle/>
          <a:p>
            <a:pPr marL="0" indent="0">
              <a:buNone/>
            </a:pPr>
            <a:r>
              <a:rPr lang="en-US" sz="3200" dirty="0">
                <a:latin typeface="Bookman Old Style" panose="02050604050505020204" pitchFamily="18" charset="0"/>
              </a:rPr>
              <a:t>Each assembly should, at a minimum, maintain a tax file that includes copies of the following:  </a:t>
            </a:r>
          </a:p>
          <a:p>
            <a:pPr>
              <a:buFont typeface="Wingdings" panose="05000000000000000000" pitchFamily="2" charset="2"/>
              <a:buChar char="Ø"/>
            </a:pPr>
            <a:r>
              <a:rPr lang="en-US" sz="2400" dirty="0">
                <a:latin typeface="Bookman Old Style" panose="02050604050505020204" pitchFamily="18" charset="0"/>
              </a:rPr>
              <a:t> The organization's by-laws and all amendments  </a:t>
            </a:r>
          </a:p>
          <a:p>
            <a:pPr>
              <a:buFont typeface="Wingdings" panose="05000000000000000000" pitchFamily="2" charset="2"/>
              <a:buChar char="Ø"/>
            </a:pPr>
            <a:r>
              <a:rPr lang="en-US" sz="2400" dirty="0">
                <a:latin typeface="Bookman Old Style" panose="02050604050505020204" pitchFamily="18" charset="0"/>
              </a:rPr>
              <a:t> The organization's minutes for the last four years  </a:t>
            </a:r>
          </a:p>
          <a:p>
            <a:pPr>
              <a:buFont typeface="Wingdings" panose="05000000000000000000" pitchFamily="2" charset="2"/>
              <a:buChar char="Ø"/>
            </a:pPr>
            <a:r>
              <a:rPr lang="en-US" sz="2400" dirty="0">
                <a:latin typeface="Bookman Old Style" panose="02050604050505020204" pitchFamily="18" charset="0"/>
              </a:rPr>
              <a:t> IRS group exemption letters dated October 25, 1940 and October 15, 1998 (See Officers On Line, Support Materials, for Form 990 Information posted on the officers pages of the Supreme website, or contact the Supreme Advocate)  </a:t>
            </a:r>
          </a:p>
          <a:p>
            <a:pPr>
              <a:buFont typeface="Wingdings" panose="05000000000000000000" pitchFamily="2" charset="2"/>
              <a:buChar char="Ø"/>
            </a:pPr>
            <a:r>
              <a:rPr lang="en-US" sz="2400" dirty="0">
                <a:latin typeface="Bookman Old Style" panose="02050604050505020204" pitchFamily="18" charset="0"/>
              </a:rPr>
              <a:t> Forms 990, Forms 990-EZ, or Forms 990-N filed for the last 10 years  </a:t>
            </a:r>
          </a:p>
        </p:txBody>
      </p:sp>
    </p:spTree>
    <p:extLst>
      <p:ext uri="{BB962C8B-B14F-4D97-AF65-F5344CB8AC3E}">
        <p14:creationId xmlns:p14="http://schemas.microsoft.com/office/powerpoint/2010/main" val="29733969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CADD3-2169-4B5A-A98E-DAE3BCD9539C}"/>
              </a:ext>
            </a:extLst>
          </p:cNvPr>
          <p:cNvSpPr>
            <a:spLocks noGrp="1"/>
          </p:cNvSpPr>
          <p:nvPr>
            <p:ph type="title"/>
          </p:nvPr>
        </p:nvSpPr>
        <p:spPr>
          <a:xfrm>
            <a:off x="685801" y="100585"/>
            <a:ext cx="10131425" cy="1033272"/>
          </a:xfrm>
        </p:spPr>
        <p:txBody>
          <a:bodyPr>
            <a:normAutofit/>
          </a:bodyPr>
          <a:lstStyle/>
          <a:p>
            <a:r>
              <a:rPr lang="en-US" sz="4400" dirty="0">
                <a:solidFill>
                  <a:srgbClr val="FFC000"/>
                </a:solidFill>
                <a:latin typeface="Bookman Old Style" panose="02050604050505020204" pitchFamily="18" charset="0"/>
              </a:rPr>
              <a:t>MAINTAINING TAX FILES </a:t>
            </a:r>
            <a:r>
              <a:rPr lang="en-US" sz="2400" dirty="0">
                <a:solidFill>
                  <a:srgbClr val="FFC000"/>
                </a:solidFill>
                <a:latin typeface="Bookman Old Style" panose="02050604050505020204" pitchFamily="18" charset="0"/>
              </a:rPr>
              <a:t>continued</a:t>
            </a:r>
            <a:endParaRPr lang="en-US" sz="2400" dirty="0"/>
          </a:p>
        </p:txBody>
      </p:sp>
      <p:sp>
        <p:nvSpPr>
          <p:cNvPr id="3" name="Content Placeholder 2">
            <a:extLst>
              <a:ext uri="{FF2B5EF4-FFF2-40B4-BE49-F238E27FC236}">
                <a16:creationId xmlns:a16="http://schemas.microsoft.com/office/drawing/2014/main" id="{9ABE7943-2B24-4F6E-9771-79E0E9BFC1B0}"/>
              </a:ext>
            </a:extLst>
          </p:cNvPr>
          <p:cNvSpPr>
            <a:spLocks noGrp="1"/>
          </p:cNvSpPr>
          <p:nvPr>
            <p:ph idx="1"/>
          </p:nvPr>
        </p:nvSpPr>
        <p:spPr>
          <a:xfrm>
            <a:off x="685801" y="1133857"/>
            <a:ext cx="11009375" cy="5376671"/>
          </a:xfrm>
        </p:spPr>
        <p:txBody>
          <a:bodyPr/>
          <a:lstStyle/>
          <a:p>
            <a:pPr>
              <a:buFont typeface="Wingdings" panose="05000000000000000000" pitchFamily="2" charset="2"/>
              <a:buChar char="Ø"/>
            </a:pPr>
            <a:r>
              <a:rPr lang="en-US" sz="2000" dirty="0">
                <a:latin typeface="Bookman Old Style" panose="02050604050505020204" pitchFamily="18" charset="0"/>
              </a:rPr>
              <a:t> </a:t>
            </a:r>
            <a:r>
              <a:rPr lang="en-US" sz="2400" dirty="0">
                <a:latin typeface="Bookman Old Style" panose="02050604050505020204" pitchFamily="18" charset="0"/>
              </a:rPr>
              <a:t>The following forms filed by the organization in the last 10 years: Summary Form 1096 and Information Return for Income Payments (Form 1099), if any; Summary Form W-3 and Income Tax Withheld on Wages (Forms W-2), if any  </a:t>
            </a:r>
          </a:p>
          <a:p>
            <a:pPr>
              <a:buFont typeface="Wingdings" panose="05000000000000000000" pitchFamily="2" charset="2"/>
              <a:buChar char="Ø"/>
            </a:pPr>
            <a:r>
              <a:rPr lang="en-US" sz="2400" dirty="0">
                <a:latin typeface="Bookman Old Style" panose="02050604050505020204" pitchFamily="18" charset="0"/>
              </a:rPr>
              <a:t>The organization's application (Form SS-4) for its Employer Identification Number;  </a:t>
            </a:r>
          </a:p>
          <a:p>
            <a:pPr>
              <a:buFont typeface="Wingdings" panose="05000000000000000000" pitchFamily="2" charset="2"/>
              <a:buChar char="Ø"/>
            </a:pPr>
            <a:r>
              <a:rPr lang="en-US" sz="2400" dirty="0">
                <a:latin typeface="Bookman Old Style" panose="02050604050505020204" pitchFamily="18" charset="0"/>
              </a:rPr>
              <a:t>Tax returns for the last five years filed under the Federal Insurance Contribution Act and the Federal Unemployment Tax Act, if any  </a:t>
            </a:r>
          </a:p>
          <a:p>
            <a:pPr>
              <a:buFont typeface="Wingdings" panose="05000000000000000000" pitchFamily="2" charset="2"/>
              <a:buChar char="Ø"/>
            </a:pPr>
            <a:r>
              <a:rPr lang="en-US" sz="2400" dirty="0">
                <a:latin typeface="Bookman Old Style" panose="02050604050505020204" pitchFamily="18" charset="0"/>
              </a:rPr>
              <a:t>Any prior revenue agent examination reports </a:t>
            </a:r>
          </a:p>
          <a:p>
            <a:pPr>
              <a:buFont typeface="Wingdings" panose="05000000000000000000" pitchFamily="2" charset="2"/>
              <a:buChar char="Ø"/>
            </a:pPr>
            <a:r>
              <a:rPr lang="en-US" sz="2400" dirty="0">
                <a:latin typeface="Bookman Old Style" panose="02050604050505020204" pitchFamily="18" charset="0"/>
              </a:rPr>
              <a:t>Form 990 and Form 990-EZ worksheets for those years, if any, in which gross receipts were less than the $50,000 threshold amount </a:t>
            </a:r>
          </a:p>
        </p:txBody>
      </p:sp>
    </p:spTree>
    <p:extLst>
      <p:ext uri="{BB962C8B-B14F-4D97-AF65-F5344CB8AC3E}">
        <p14:creationId xmlns:p14="http://schemas.microsoft.com/office/powerpoint/2010/main" val="32942787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66FBA-55B4-4775-B5E7-E118E3CE500D}"/>
              </a:ext>
            </a:extLst>
          </p:cNvPr>
          <p:cNvSpPr>
            <a:spLocks noGrp="1"/>
          </p:cNvSpPr>
          <p:nvPr>
            <p:ph type="title"/>
          </p:nvPr>
        </p:nvSpPr>
        <p:spPr/>
        <p:txBody>
          <a:bodyPr>
            <a:normAutofit/>
          </a:bodyPr>
          <a:lstStyle/>
          <a:p>
            <a:r>
              <a:rPr lang="en-US" sz="4800" dirty="0">
                <a:solidFill>
                  <a:srgbClr val="FFC000"/>
                </a:solidFill>
                <a:latin typeface="Bookman Old Style" panose="02050604050505020204" pitchFamily="18" charset="0"/>
              </a:rPr>
              <a:t>Retention committee</a:t>
            </a:r>
            <a:endParaRPr lang="en-US" sz="4800" dirty="0"/>
          </a:p>
        </p:txBody>
      </p:sp>
      <p:sp>
        <p:nvSpPr>
          <p:cNvPr id="3" name="Content Placeholder 2">
            <a:extLst>
              <a:ext uri="{FF2B5EF4-FFF2-40B4-BE49-F238E27FC236}">
                <a16:creationId xmlns:a16="http://schemas.microsoft.com/office/drawing/2014/main" id="{3C8BED99-EA64-458D-A1F0-F455E1670FB4}"/>
              </a:ext>
            </a:extLst>
          </p:cNvPr>
          <p:cNvSpPr>
            <a:spLocks noGrp="1"/>
          </p:cNvSpPr>
          <p:nvPr>
            <p:ph idx="1"/>
          </p:nvPr>
        </p:nvSpPr>
        <p:spPr>
          <a:xfrm>
            <a:off x="685801" y="2142067"/>
            <a:ext cx="10131425" cy="3984413"/>
          </a:xfrm>
        </p:spPr>
        <p:txBody>
          <a:bodyPr>
            <a:normAutofit/>
          </a:bodyPr>
          <a:lstStyle/>
          <a:p>
            <a:pPr marL="0" indent="0">
              <a:buNone/>
            </a:pPr>
            <a:r>
              <a:rPr lang="en-US" sz="2800" dirty="0">
                <a:latin typeface="Bookman Old Style" panose="02050604050505020204" pitchFamily="18" charset="0"/>
              </a:rPr>
              <a:t>The Assembly Retention Committee consists of the Faithful Captain as chairman and the Trustees. They apply the principle of Fraternity to work with our brothers who find themselves out of communication with the rest of the membership. The task includes re-recruitment and all actions on non-payment of dues. </a:t>
            </a:r>
          </a:p>
          <a:p>
            <a:pPr marL="0" indent="0">
              <a:buNone/>
            </a:pPr>
            <a:r>
              <a:rPr lang="en-US" altLang="en-US" sz="2800" dirty="0">
                <a:latin typeface="Bookman Old Style" panose="02050604050505020204" pitchFamily="18" charset="0"/>
              </a:rPr>
              <a:t>See pages 23-27 of the Trustee training Manual for concise directions &amp; procedures</a:t>
            </a:r>
            <a:endParaRPr lang="en-US" sz="2800" dirty="0">
              <a:latin typeface="Bookman Old Style" panose="02050604050505020204" pitchFamily="18" charset="0"/>
            </a:endParaRPr>
          </a:p>
        </p:txBody>
      </p:sp>
    </p:spTree>
    <p:extLst>
      <p:ext uri="{BB962C8B-B14F-4D97-AF65-F5344CB8AC3E}">
        <p14:creationId xmlns:p14="http://schemas.microsoft.com/office/powerpoint/2010/main" val="95532769"/>
      </p:ext>
    </p:extLst>
  </p:cSld>
  <p:clrMapOvr>
    <a:masterClrMapping/>
  </p:clrMapOvr>
  <p:transition spd="slow">
    <p:wip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42741-DA74-4A57-BD3F-097C6D87A120}"/>
              </a:ext>
            </a:extLst>
          </p:cNvPr>
          <p:cNvSpPr>
            <a:spLocks noGrp="1"/>
          </p:cNvSpPr>
          <p:nvPr>
            <p:ph type="title"/>
          </p:nvPr>
        </p:nvSpPr>
        <p:spPr>
          <a:xfrm>
            <a:off x="1030287" y="338666"/>
            <a:ext cx="10131425" cy="1456267"/>
          </a:xfrm>
        </p:spPr>
        <p:txBody>
          <a:bodyPr>
            <a:normAutofit/>
          </a:bodyPr>
          <a:lstStyle/>
          <a:p>
            <a:pPr algn="ctr"/>
            <a:r>
              <a:rPr lang="en-US" sz="4800" dirty="0">
                <a:solidFill>
                  <a:srgbClr val="FFC000"/>
                </a:solidFill>
                <a:latin typeface="Bookman Old Style" panose="02050604050505020204" pitchFamily="18" charset="0"/>
              </a:rPr>
              <a:t>Retention committee </a:t>
            </a:r>
            <a:r>
              <a:rPr lang="en-US" sz="2200" dirty="0">
                <a:solidFill>
                  <a:srgbClr val="FFC000"/>
                </a:solidFill>
                <a:latin typeface="Bookman Old Style" panose="02050604050505020204" pitchFamily="18" charset="0"/>
              </a:rPr>
              <a:t>continued</a:t>
            </a:r>
          </a:p>
        </p:txBody>
      </p:sp>
      <p:sp>
        <p:nvSpPr>
          <p:cNvPr id="3" name="Content Placeholder 2">
            <a:extLst>
              <a:ext uri="{FF2B5EF4-FFF2-40B4-BE49-F238E27FC236}">
                <a16:creationId xmlns:a16="http://schemas.microsoft.com/office/drawing/2014/main" id="{256583F6-681A-40F7-879D-A78EE010EA41}"/>
              </a:ext>
            </a:extLst>
          </p:cNvPr>
          <p:cNvSpPr>
            <a:spLocks noGrp="1"/>
          </p:cNvSpPr>
          <p:nvPr>
            <p:ph idx="1"/>
          </p:nvPr>
        </p:nvSpPr>
        <p:spPr>
          <a:xfrm>
            <a:off x="1030286" y="1481328"/>
            <a:ext cx="10131425" cy="5038006"/>
          </a:xfrm>
        </p:spPr>
        <p:txBody>
          <a:bodyPr>
            <a:normAutofit/>
          </a:bodyPr>
          <a:lstStyle/>
          <a:p>
            <a:pPr>
              <a:buFont typeface="Wingdings" panose="05000000000000000000" pitchFamily="2" charset="2"/>
              <a:buChar char="Ø"/>
              <a:defRPr/>
            </a:pPr>
            <a:r>
              <a:rPr lang="en-US" altLang="en-US" sz="2800" dirty="0">
                <a:latin typeface="Bookman Old Style" panose="02050604050505020204" pitchFamily="18" charset="0"/>
              </a:rPr>
              <a:t>  Is he a Life or Honorary Life member?</a:t>
            </a:r>
          </a:p>
          <a:p>
            <a:pPr>
              <a:buFont typeface="Wingdings" panose="05000000000000000000" pitchFamily="2" charset="2"/>
              <a:buChar char="Ø"/>
              <a:defRPr/>
            </a:pPr>
            <a:r>
              <a:rPr lang="en-US" altLang="en-US" sz="2800" dirty="0">
                <a:latin typeface="Bookman Old Style" panose="02050604050505020204" pitchFamily="18" charset="0"/>
              </a:rPr>
              <a:t> Is he disabled (FS to fill out form 1831- expires Dec.31 each year)  FC can not file disability request.</a:t>
            </a:r>
          </a:p>
          <a:p>
            <a:pPr>
              <a:buFont typeface="Wingdings" panose="05000000000000000000" pitchFamily="2" charset="2"/>
              <a:buChar char="Ø"/>
              <a:defRPr/>
            </a:pPr>
            <a:r>
              <a:rPr lang="en-US" altLang="en-US" sz="2800" dirty="0">
                <a:latin typeface="Bookman Old Style" panose="02050604050505020204" pitchFamily="18" charset="0"/>
              </a:rPr>
              <a:t> Is he no longer a practical Catholic or is he a convicted felon (prior to </a:t>
            </a:r>
            <a:r>
              <a:rPr lang="en-US" sz="2800" dirty="0">
                <a:latin typeface="Bookman Old Style" panose="02050604050505020204" pitchFamily="18" charset="0"/>
              </a:rPr>
              <a:t>initiation or since</a:t>
            </a:r>
            <a:r>
              <a:rPr lang="en-US" altLang="en-US" sz="2800" dirty="0">
                <a:latin typeface="Bookman Old Style" panose="02050604050505020204" pitchFamily="18" charset="0"/>
              </a:rPr>
              <a:t>)?</a:t>
            </a:r>
          </a:p>
          <a:p>
            <a:pPr>
              <a:buFont typeface="Wingdings" panose="05000000000000000000" pitchFamily="2" charset="2"/>
              <a:buChar char="Ø"/>
              <a:defRPr/>
            </a:pPr>
            <a:r>
              <a:rPr lang="en-US" altLang="en-US" sz="2800" dirty="0">
                <a:latin typeface="Bookman Old Style" panose="02050604050505020204" pitchFamily="18" charset="0"/>
              </a:rPr>
              <a:t> Recommend a waiver of dues, when appropriate.</a:t>
            </a:r>
          </a:p>
          <a:p>
            <a:pPr>
              <a:buFont typeface="Wingdings" panose="05000000000000000000" pitchFamily="2" charset="2"/>
              <a:buChar char="Ø"/>
            </a:pPr>
            <a:r>
              <a:rPr lang="en-US" sz="2800" dirty="0">
                <a:latin typeface="Bookman Old Style" panose="02050604050505020204" pitchFamily="18" charset="0"/>
              </a:rPr>
              <a:t> Confers with the Faithful Navigator and Faithful Comptroller about the situation of each member prior to Final Notice and to Suspend being sent.</a:t>
            </a:r>
          </a:p>
        </p:txBody>
      </p:sp>
    </p:spTree>
    <p:extLst>
      <p:ext uri="{BB962C8B-B14F-4D97-AF65-F5344CB8AC3E}">
        <p14:creationId xmlns:p14="http://schemas.microsoft.com/office/powerpoint/2010/main" val="39864129"/>
      </p:ext>
    </p:extLst>
  </p:cSld>
  <p:clrMapOvr>
    <a:masterClrMapping/>
  </p:clrMapOvr>
  <p:transition spd="slow">
    <p:wip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11404-BBE3-4E93-B011-EEDF6E102DDC}"/>
              </a:ext>
            </a:extLst>
          </p:cNvPr>
          <p:cNvSpPr>
            <a:spLocks noGrp="1"/>
          </p:cNvSpPr>
          <p:nvPr>
            <p:ph type="title"/>
          </p:nvPr>
        </p:nvSpPr>
        <p:spPr>
          <a:xfrm>
            <a:off x="1114426" y="0"/>
            <a:ext cx="10131425" cy="1456267"/>
          </a:xfrm>
        </p:spPr>
        <p:txBody>
          <a:bodyPr>
            <a:normAutofit/>
          </a:bodyPr>
          <a:lstStyle/>
          <a:p>
            <a:pPr algn="ctr"/>
            <a:r>
              <a:rPr lang="en-US" sz="4800" dirty="0">
                <a:solidFill>
                  <a:srgbClr val="FFC000"/>
                </a:solidFill>
                <a:latin typeface="Bookman Old Style" panose="02050604050505020204" pitchFamily="18" charset="0"/>
              </a:rPr>
              <a:t>Retention committee</a:t>
            </a:r>
          </a:p>
        </p:txBody>
      </p:sp>
      <p:sp>
        <p:nvSpPr>
          <p:cNvPr id="3" name="Content Placeholder 2">
            <a:extLst>
              <a:ext uri="{FF2B5EF4-FFF2-40B4-BE49-F238E27FC236}">
                <a16:creationId xmlns:a16="http://schemas.microsoft.com/office/drawing/2014/main" id="{CE39C2E8-D42A-4B61-8500-0E9EC4751962}"/>
              </a:ext>
            </a:extLst>
          </p:cNvPr>
          <p:cNvSpPr>
            <a:spLocks noGrp="1"/>
          </p:cNvSpPr>
          <p:nvPr>
            <p:ph idx="1"/>
          </p:nvPr>
        </p:nvSpPr>
        <p:spPr>
          <a:xfrm>
            <a:off x="600075" y="1333500"/>
            <a:ext cx="10991850" cy="4953000"/>
          </a:xfrm>
        </p:spPr>
        <p:txBody>
          <a:bodyPr>
            <a:normAutofit/>
          </a:bodyPr>
          <a:lstStyle/>
          <a:p>
            <a:pPr>
              <a:buFont typeface="Wingdings" panose="05000000000000000000" pitchFamily="2" charset="2"/>
              <a:buChar char="Ø"/>
              <a:defRPr/>
            </a:pPr>
            <a:r>
              <a:rPr lang="en-US" sz="3000" dirty="0">
                <a:latin typeface="Bookman Old Style" panose="02050604050505020204" pitchFamily="18" charset="0"/>
              </a:rPr>
              <a:t> Take no shortcuts, use the Retention Worksheet</a:t>
            </a:r>
          </a:p>
          <a:p>
            <a:pPr>
              <a:buFont typeface="Wingdings" panose="05000000000000000000" pitchFamily="2" charset="2"/>
              <a:buChar char="Ø"/>
              <a:defRPr/>
            </a:pPr>
            <a:r>
              <a:rPr lang="en-US" sz="3000" dirty="0">
                <a:latin typeface="Bookman Old Style" panose="02050604050505020204" pitchFamily="18" charset="0"/>
              </a:rPr>
              <a:t>  Your goal is to re-recruit this brother</a:t>
            </a:r>
          </a:p>
          <a:p>
            <a:pPr>
              <a:buFont typeface="Wingdings" panose="05000000000000000000" pitchFamily="2" charset="2"/>
              <a:buChar char="Ø"/>
              <a:defRPr/>
            </a:pPr>
            <a:r>
              <a:rPr lang="en-US" sz="3000" dirty="0">
                <a:latin typeface="Bookman Old Style" panose="02050604050505020204" pitchFamily="18" charset="0"/>
              </a:rPr>
              <a:t> Suspension means we have failed a brother knight</a:t>
            </a:r>
          </a:p>
          <a:p>
            <a:endParaRPr lang="en-US" dirty="0"/>
          </a:p>
        </p:txBody>
      </p:sp>
    </p:spTree>
    <p:extLst>
      <p:ext uri="{BB962C8B-B14F-4D97-AF65-F5344CB8AC3E}">
        <p14:creationId xmlns:p14="http://schemas.microsoft.com/office/powerpoint/2010/main" val="1175695881"/>
      </p:ext>
    </p:extLst>
  </p:cSld>
  <p:clrMapOvr>
    <a:masterClrMapping/>
  </p:clrMapOvr>
  <p:transition spd="slow">
    <p:wip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CB9912-454E-4743-8641-D51BB55BD3EF}"/>
              </a:ext>
            </a:extLst>
          </p:cNvPr>
          <p:cNvPicPr>
            <a:picLocks noChangeAspect="1"/>
          </p:cNvPicPr>
          <p:nvPr/>
        </p:nvPicPr>
        <p:blipFill>
          <a:blip r:embed="rId3"/>
          <a:stretch>
            <a:fillRect/>
          </a:stretch>
        </p:blipFill>
        <p:spPr>
          <a:xfrm>
            <a:off x="-94180" y="0"/>
            <a:ext cx="12380360" cy="6858000"/>
          </a:xfrm>
          <a:prstGeom prst="rect">
            <a:avLst/>
          </a:prstGeom>
        </p:spPr>
      </p:pic>
      <p:sp>
        <p:nvSpPr>
          <p:cNvPr id="5" name="Rectangle: Rounded Corners 4">
            <a:extLst>
              <a:ext uri="{FF2B5EF4-FFF2-40B4-BE49-F238E27FC236}">
                <a16:creationId xmlns:a16="http://schemas.microsoft.com/office/drawing/2014/main" id="{B16D5797-F883-4D28-BB42-9D112AA4F4F0}"/>
              </a:ext>
            </a:extLst>
          </p:cNvPr>
          <p:cNvSpPr/>
          <p:nvPr/>
        </p:nvSpPr>
        <p:spPr>
          <a:xfrm>
            <a:off x="8558372" y="308225"/>
            <a:ext cx="2599362" cy="558914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Bookman Old Style" panose="02050604050505020204" pitchFamily="18" charset="0"/>
              </a:rPr>
              <a:t>Retention Committee Report</a:t>
            </a:r>
          </a:p>
          <a:p>
            <a:pPr algn="ctr"/>
            <a:endParaRPr lang="en-US" sz="3200" dirty="0">
              <a:solidFill>
                <a:schemeClr val="tx1"/>
              </a:solidFill>
              <a:latin typeface="Bookman Old Style" panose="02050604050505020204" pitchFamily="18" charset="0"/>
            </a:endParaRPr>
          </a:p>
          <a:p>
            <a:pPr algn="ctr"/>
            <a:r>
              <a:rPr lang="en-US" sz="2400" dirty="0">
                <a:solidFill>
                  <a:schemeClr val="tx1"/>
                </a:solidFill>
                <a:latin typeface="Bookman Old Style" panose="02050604050505020204" pitchFamily="18" charset="0"/>
              </a:rPr>
              <a:t>Notice on the right a place for date of contact and results of contact</a:t>
            </a:r>
          </a:p>
        </p:txBody>
      </p:sp>
      <p:sp>
        <p:nvSpPr>
          <p:cNvPr id="2" name="Rectangle 1">
            <a:extLst>
              <a:ext uri="{FF2B5EF4-FFF2-40B4-BE49-F238E27FC236}">
                <a16:creationId xmlns:a16="http://schemas.microsoft.com/office/drawing/2014/main" id="{F08BDBC2-65BC-4F74-9FBA-D5A93B311BBB}"/>
              </a:ext>
            </a:extLst>
          </p:cNvPr>
          <p:cNvSpPr/>
          <p:nvPr/>
        </p:nvSpPr>
        <p:spPr>
          <a:xfrm>
            <a:off x="1253448" y="1582220"/>
            <a:ext cx="1828800" cy="1654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Bookman Old Style" panose="02050604050505020204" pitchFamily="18" charset="0"/>
              </a:rPr>
              <a:t>NO SHORT CUTS</a:t>
            </a:r>
          </a:p>
        </p:txBody>
      </p:sp>
    </p:spTree>
    <p:extLst>
      <p:ext uri="{BB962C8B-B14F-4D97-AF65-F5344CB8AC3E}">
        <p14:creationId xmlns:p14="http://schemas.microsoft.com/office/powerpoint/2010/main" val="2513876211"/>
      </p:ext>
    </p:extLst>
  </p:cSld>
  <p:clrMapOvr>
    <a:masterClrMapping/>
  </p:clrMapOvr>
  <p:transition spd="slow">
    <p:randomBar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0DED0-D202-48CC-91CF-6C7BBA9EABA7}"/>
              </a:ext>
            </a:extLst>
          </p:cNvPr>
          <p:cNvSpPr>
            <a:spLocks noGrp="1"/>
          </p:cNvSpPr>
          <p:nvPr>
            <p:ph type="title"/>
          </p:nvPr>
        </p:nvSpPr>
        <p:spPr>
          <a:xfrm>
            <a:off x="400050" y="0"/>
            <a:ext cx="11391899" cy="1456267"/>
          </a:xfrm>
        </p:spPr>
        <p:txBody>
          <a:bodyPr>
            <a:normAutofit/>
          </a:bodyPr>
          <a:lstStyle/>
          <a:p>
            <a:r>
              <a:rPr lang="en-US" sz="4400" dirty="0">
                <a:solidFill>
                  <a:srgbClr val="FFC000"/>
                </a:solidFill>
                <a:latin typeface="Bookman Old Style" panose="02050604050505020204" pitchFamily="18" charset="0"/>
              </a:rPr>
              <a:t>Miscellaneous – The Last Hurrah</a:t>
            </a:r>
          </a:p>
        </p:txBody>
      </p:sp>
      <p:sp>
        <p:nvSpPr>
          <p:cNvPr id="3" name="Content Placeholder 2">
            <a:extLst>
              <a:ext uri="{FF2B5EF4-FFF2-40B4-BE49-F238E27FC236}">
                <a16:creationId xmlns:a16="http://schemas.microsoft.com/office/drawing/2014/main" id="{AD07B650-F4C3-47BB-B75E-4D8C840D4148}"/>
              </a:ext>
            </a:extLst>
          </p:cNvPr>
          <p:cNvSpPr>
            <a:spLocks noGrp="1"/>
          </p:cNvSpPr>
          <p:nvPr>
            <p:ph idx="1"/>
          </p:nvPr>
        </p:nvSpPr>
        <p:spPr>
          <a:xfrm>
            <a:off x="1030286" y="1371600"/>
            <a:ext cx="10131425" cy="4257675"/>
          </a:xfrm>
        </p:spPr>
        <p:txBody>
          <a:bodyPr/>
          <a:lstStyle/>
          <a:p>
            <a:pPr>
              <a:buFont typeface="Wingdings" panose="05000000000000000000" pitchFamily="2" charset="2"/>
              <a:buChar char="Ø"/>
            </a:pPr>
            <a:r>
              <a:rPr lang="en-US" altLang="en-US" sz="2800" dirty="0">
                <a:latin typeface="Bookman Old Style" panose="02050604050505020204" pitchFamily="18" charset="0"/>
              </a:rPr>
              <a:t> The board of trustees should have a copy of the Trustee Training Manual.</a:t>
            </a:r>
          </a:p>
          <a:p>
            <a:pPr>
              <a:buFont typeface="Wingdings" panose="05000000000000000000" pitchFamily="2" charset="2"/>
              <a:buChar char="Ø"/>
            </a:pPr>
            <a:r>
              <a:rPr lang="en-US" altLang="en-US" sz="2800" dirty="0">
                <a:latin typeface="Bookman Old Style" panose="02050604050505020204" pitchFamily="18" charset="0"/>
              </a:rPr>
              <a:t> An excellent resource (particularly pgs. 1-27)</a:t>
            </a:r>
          </a:p>
          <a:p>
            <a:pPr>
              <a:buFont typeface="Wingdings" panose="05000000000000000000" pitchFamily="2" charset="2"/>
              <a:buChar char="Ø"/>
            </a:pPr>
            <a:r>
              <a:rPr lang="en-US" altLang="en-US" sz="2800" dirty="0">
                <a:latin typeface="Bookman Old Style" panose="02050604050505020204" pitchFamily="18" charset="0"/>
              </a:rPr>
              <a:t> MiKofC.org / resources officers training manuals / Trustee Training Manual (Posted 2015a)</a:t>
            </a:r>
          </a:p>
          <a:p>
            <a:endParaRPr lang="en-US" dirty="0"/>
          </a:p>
        </p:txBody>
      </p:sp>
    </p:spTree>
    <p:extLst>
      <p:ext uri="{BB962C8B-B14F-4D97-AF65-F5344CB8AC3E}">
        <p14:creationId xmlns:p14="http://schemas.microsoft.com/office/powerpoint/2010/main" val="4260213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1599B7-52D3-4D60-9E4A-3DD9A1739311}"/>
              </a:ext>
            </a:extLst>
          </p:cNvPr>
          <p:cNvPicPr>
            <a:picLocks noChangeAspect="1"/>
          </p:cNvPicPr>
          <p:nvPr/>
        </p:nvPicPr>
        <p:blipFill>
          <a:blip r:embed="rId3"/>
          <a:stretch>
            <a:fillRect/>
          </a:stretch>
        </p:blipFill>
        <p:spPr>
          <a:xfrm>
            <a:off x="-607887" y="-1338891"/>
            <a:ext cx="13407774" cy="8568647"/>
          </a:xfrm>
          <a:prstGeom prst="rect">
            <a:avLst/>
          </a:prstGeom>
        </p:spPr>
      </p:pic>
      <p:sp>
        <p:nvSpPr>
          <p:cNvPr id="5" name="Rectangle 4">
            <a:extLst>
              <a:ext uri="{FF2B5EF4-FFF2-40B4-BE49-F238E27FC236}">
                <a16:creationId xmlns:a16="http://schemas.microsoft.com/office/drawing/2014/main" id="{F2721B89-28D8-4242-9DFA-8FBA863FDDC2}"/>
              </a:ext>
            </a:extLst>
          </p:cNvPr>
          <p:cNvSpPr/>
          <p:nvPr/>
        </p:nvSpPr>
        <p:spPr>
          <a:xfrm>
            <a:off x="1222626" y="1171254"/>
            <a:ext cx="5897366" cy="22577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Bookman Old Style" panose="02050604050505020204" pitchFamily="18" charset="0"/>
              </a:rPr>
              <a:t>Go to bottom of page and see “Manuals and Documentation” select “Training PowerPoints”</a:t>
            </a:r>
          </a:p>
          <a:p>
            <a:pPr algn="ctr"/>
            <a:r>
              <a:rPr lang="en-US" sz="2400" dirty="0">
                <a:solidFill>
                  <a:schemeClr val="bg1"/>
                </a:solidFill>
                <a:latin typeface="Bookman Old Style" panose="02050604050505020204" pitchFamily="18" charset="0"/>
              </a:rPr>
              <a:t>Also look at</a:t>
            </a:r>
          </a:p>
          <a:p>
            <a:pPr algn="ctr"/>
            <a:r>
              <a:rPr lang="en-US" sz="2400" dirty="0">
                <a:solidFill>
                  <a:schemeClr val="bg1"/>
                </a:solidFill>
                <a:latin typeface="Bookman Old Style" panose="02050604050505020204" pitchFamily="18" charset="0"/>
              </a:rPr>
              <a:t> “Council Materials”</a:t>
            </a:r>
          </a:p>
        </p:txBody>
      </p:sp>
      <p:sp>
        <p:nvSpPr>
          <p:cNvPr id="6" name="Arrow: Right 5">
            <a:extLst>
              <a:ext uri="{FF2B5EF4-FFF2-40B4-BE49-F238E27FC236}">
                <a16:creationId xmlns:a16="http://schemas.microsoft.com/office/drawing/2014/main" id="{A68E8C9B-7607-4AC9-9143-365EE02DD1FC}"/>
              </a:ext>
            </a:extLst>
          </p:cNvPr>
          <p:cNvSpPr/>
          <p:nvPr/>
        </p:nvSpPr>
        <p:spPr>
          <a:xfrm>
            <a:off x="7212458" y="5003515"/>
            <a:ext cx="1407560" cy="38014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1B48065F-76D0-480D-A40D-40A1B6F8ABFC}"/>
              </a:ext>
            </a:extLst>
          </p:cNvPr>
          <p:cNvSpPr/>
          <p:nvPr/>
        </p:nvSpPr>
        <p:spPr>
          <a:xfrm>
            <a:off x="7212458" y="4292886"/>
            <a:ext cx="1407560" cy="38014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856D97E-5EE4-46E1-BB8B-45F904C3ECD6}"/>
              </a:ext>
            </a:extLst>
          </p:cNvPr>
          <p:cNvSpPr/>
          <p:nvPr/>
        </p:nvSpPr>
        <p:spPr>
          <a:xfrm>
            <a:off x="324003" y="6488668"/>
            <a:ext cx="301685" cy="369332"/>
          </a:xfrm>
          <a:prstGeom prst="rect">
            <a:avLst/>
          </a:prstGeom>
        </p:spPr>
        <p:txBody>
          <a:bodyPr wrap="none">
            <a:spAutoFit/>
          </a:bodyPr>
          <a:lstStyle/>
          <a:p>
            <a:pPr algn="ctr"/>
            <a:r>
              <a:rPr lang="en-US" dirty="0">
                <a:solidFill>
                  <a:schemeClr val="bg1"/>
                </a:solidFill>
              </a:rPr>
              <a:t>9</a:t>
            </a:r>
          </a:p>
        </p:txBody>
      </p:sp>
    </p:spTree>
    <p:extLst>
      <p:ext uri="{BB962C8B-B14F-4D97-AF65-F5344CB8AC3E}">
        <p14:creationId xmlns:p14="http://schemas.microsoft.com/office/powerpoint/2010/main" val="145206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CCAE8A-D482-459E-AB7E-46F3AB2DC8BC}"/>
              </a:ext>
            </a:extLst>
          </p:cNvPr>
          <p:cNvSpPr>
            <a:spLocks noGrp="1"/>
          </p:cNvSpPr>
          <p:nvPr>
            <p:ph idx="1"/>
          </p:nvPr>
        </p:nvSpPr>
        <p:spPr>
          <a:xfrm>
            <a:off x="685801" y="2142067"/>
            <a:ext cx="10131425" cy="4296833"/>
          </a:xfrm>
        </p:spPr>
        <p:txBody>
          <a:bodyPr/>
          <a:lstStyle/>
          <a:p>
            <a:pPr algn="ctr">
              <a:spcBef>
                <a:spcPct val="0"/>
              </a:spcBef>
              <a:buNone/>
            </a:pPr>
            <a:r>
              <a:rPr lang="en-US" altLang="en-US" sz="2800" dirty="0">
                <a:latin typeface="Bookman Old Style" panose="02050604050505020204" pitchFamily="18" charset="0"/>
              </a:rPr>
              <a:t>The End of this Session </a:t>
            </a:r>
          </a:p>
          <a:p>
            <a:pPr algn="ctr">
              <a:spcBef>
                <a:spcPct val="0"/>
              </a:spcBef>
              <a:buNone/>
            </a:pPr>
            <a:endParaRPr lang="en-US" altLang="en-US" sz="1100" dirty="0">
              <a:latin typeface="Bookman Old Style" panose="02050604050505020204" pitchFamily="18" charset="0"/>
            </a:endParaRPr>
          </a:p>
          <a:p>
            <a:pPr algn="ctr">
              <a:spcBef>
                <a:spcPct val="0"/>
              </a:spcBef>
              <a:buNone/>
            </a:pPr>
            <a:r>
              <a:rPr lang="en-US" altLang="en-US" sz="2800" dirty="0">
                <a:latin typeface="Bookman Old Style" panose="02050604050505020204" pitchFamily="18" charset="0"/>
              </a:rPr>
              <a:t>With wishes for the Beginning </a:t>
            </a:r>
          </a:p>
          <a:p>
            <a:pPr algn="ctr">
              <a:spcBef>
                <a:spcPct val="0"/>
              </a:spcBef>
              <a:buNone/>
            </a:pPr>
            <a:r>
              <a:rPr lang="en-US" altLang="en-US" sz="2800" dirty="0">
                <a:latin typeface="Bookman Old Style" panose="02050604050505020204" pitchFamily="18" charset="0"/>
              </a:rPr>
              <a:t>of a Great Fraternal Year</a:t>
            </a:r>
          </a:p>
          <a:p>
            <a:pPr algn="ctr">
              <a:spcBef>
                <a:spcPct val="0"/>
              </a:spcBef>
              <a:buNone/>
            </a:pPr>
            <a:endParaRPr lang="en-US" altLang="en-US" sz="2800" dirty="0">
              <a:latin typeface="Bookman Old Style" panose="02050604050505020204" pitchFamily="18" charset="0"/>
            </a:endParaRPr>
          </a:p>
          <a:p>
            <a:pPr marL="0" indent="0" algn="ctr">
              <a:buNone/>
            </a:pPr>
            <a:r>
              <a:rPr lang="en-US" altLang="en-US" sz="2800" i="1" dirty="0">
                <a:latin typeface="Bookman Old Style" panose="02050604050505020204" pitchFamily="18" charset="0"/>
              </a:rPr>
              <a:t>Flame without Focus is a Wildfire</a:t>
            </a:r>
          </a:p>
          <a:p>
            <a:endParaRPr lang="en-US" dirty="0"/>
          </a:p>
        </p:txBody>
      </p:sp>
      <p:pic>
        <p:nvPicPr>
          <p:cNvPr id="4" name="Picture 3">
            <a:extLst>
              <a:ext uri="{FF2B5EF4-FFF2-40B4-BE49-F238E27FC236}">
                <a16:creationId xmlns:a16="http://schemas.microsoft.com/office/drawing/2014/main" id="{71807FCB-B1F1-44BC-AF74-018714CC40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4414" y="114301"/>
            <a:ext cx="1833562" cy="19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443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7750787\AppData\Local\Microsoft\Windows\Temporary Internet Files\Content.IE5\7IWP0KFQ\MC900434403[1].wmf">
            <a:extLst>
              <a:ext uri="{FF2B5EF4-FFF2-40B4-BE49-F238E27FC236}">
                <a16:creationId xmlns:a16="http://schemas.microsoft.com/office/drawing/2014/main" id="{35F3C754-1341-4468-A31E-31B1D35D0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419100"/>
            <a:ext cx="2376488"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C:\Users\g7750787\AppData\Local\Microsoft\Windows\Temporary Internet Files\Content.IE5\QOPLHY9O\MM900178141[1].gif">
            <a:extLst>
              <a:ext uri="{FF2B5EF4-FFF2-40B4-BE49-F238E27FC236}">
                <a16:creationId xmlns:a16="http://schemas.microsoft.com/office/drawing/2014/main" id="{BA5A9417-A51A-4646-A5A6-61360A53E25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93788" y="4505325"/>
            <a:ext cx="15684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Users\g7750787\AppData\Local\Microsoft\Windows\Temporary Internet Files\Content.IE5\NWRT7592\MC900383308[1].wmf">
            <a:extLst>
              <a:ext uri="{FF2B5EF4-FFF2-40B4-BE49-F238E27FC236}">
                <a16:creationId xmlns:a16="http://schemas.microsoft.com/office/drawing/2014/main" id="{C49DF83E-B3A8-4D9E-AF0D-371F8C80E9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3763" y="3344862"/>
            <a:ext cx="3635375"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Users\g7750787\AppData\Local\Microsoft\Windows\Temporary Internet Files\Content.IE5\XTBIWLZK\MC900371076[1].wmf">
            <a:extLst>
              <a:ext uri="{FF2B5EF4-FFF2-40B4-BE49-F238E27FC236}">
                <a16:creationId xmlns:a16="http://schemas.microsoft.com/office/drawing/2014/main" id="{7AB6738D-56A7-4E5A-AAD2-7EAC304639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99663" y="4113212"/>
            <a:ext cx="1196975"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C:\Users\g7750787\AppData\Local\Microsoft\Windows\Temporary Internet Files\Content.IE5\WODZKQ09\MC900078622[1].wmf">
            <a:extLst>
              <a:ext uri="{FF2B5EF4-FFF2-40B4-BE49-F238E27FC236}">
                <a16:creationId xmlns:a16="http://schemas.microsoft.com/office/drawing/2014/main" id="{1D71530B-B567-4537-8FE3-D930C7EEB9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72563" y="584994"/>
            <a:ext cx="1392237"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38FC245-326F-4ABC-B8E3-E678556DA028}"/>
              </a:ext>
            </a:extLst>
          </p:cNvPr>
          <p:cNvSpPr/>
          <p:nvPr/>
        </p:nvSpPr>
        <p:spPr>
          <a:xfrm>
            <a:off x="4980398" y="306085"/>
            <a:ext cx="3298004" cy="2519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Bookman Old Style" panose="02050604050505020204" pitchFamily="18" charset="0"/>
              </a:rPr>
              <a:t>THE ONLY DUMB QUESTION IS THE ONE YOU LEAVE WITH!!</a:t>
            </a:r>
          </a:p>
        </p:txBody>
      </p:sp>
    </p:spTree>
    <p:extLst>
      <p:ext uri="{BB962C8B-B14F-4D97-AF65-F5344CB8AC3E}">
        <p14:creationId xmlns:p14="http://schemas.microsoft.com/office/powerpoint/2010/main" val="19584996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72691-F464-471B-A950-9A548108430C}"/>
              </a:ext>
            </a:extLst>
          </p:cNvPr>
          <p:cNvSpPr>
            <a:spLocks noGrp="1"/>
          </p:cNvSpPr>
          <p:nvPr>
            <p:ph type="title"/>
          </p:nvPr>
        </p:nvSpPr>
        <p:spPr/>
        <p:txBody>
          <a:bodyPr>
            <a:noAutofit/>
          </a:bodyPr>
          <a:lstStyle/>
          <a:p>
            <a:pPr algn="ctr"/>
            <a:r>
              <a:rPr lang="en-US" sz="4800" dirty="0">
                <a:solidFill>
                  <a:srgbClr val="FFC000"/>
                </a:solidFill>
                <a:latin typeface="Bookman Old Style" panose="02050604050505020204" pitchFamily="18" charset="0"/>
              </a:rPr>
              <a:t>Thank You For Your Attention</a:t>
            </a:r>
          </a:p>
        </p:txBody>
      </p:sp>
      <p:sp>
        <p:nvSpPr>
          <p:cNvPr id="3" name="Content Placeholder 2">
            <a:extLst>
              <a:ext uri="{FF2B5EF4-FFF2-40B4-BE49-F238E27FC236}">
                <a16:creationId xmlns:a16="http://schemas.microsoft.com/office/drawing/2014/main" id="{6D46852D-337B-414B-982F-75A32D2BC1D2}"/>
              </a:ext>
            </a:extLst>
          </p:cNvPr>
          <p:cNvSpPr>
            <a:spLocks noGrp="1"/>
          </p:cNvSpPr>
          <p:nvPr>
            <p:ph idx="1"/>
          </p:nvPr>
        </p:nvSpPr>
        <p:spPr>
          <a:xfrm>
            <a:off x="857357" y="2224261"/>
            <a:ext cx="6759922" cy="2960060"/>
          </a:xfrm>
        </p:spPr>
        <p:txBody>
          <a:bodyPr/>
          <a:lstStyle/>
          <a:p>
            <a:r>
              <a:rPr lang="en-US" altLang="en-US" sz="3200" dirty="0">
                <a:latin typeface="Bookman Old Style" panose="02050604050505020204" pitchFamily="18" charset="0"/>
              </a:rPr>
              <a:t>Robert “Bob” Godi, FDM, FDD</a:t>
            </a:r>
          </a:p>
          <a:p>
            <a:r>
              <a:rPr lang="en-US" altLang="en-US" sz="3200" dirty="0">
                <a:latin typeface="Bookman Old Style" panose="02050604050505020204" pitchFamily="18" charset="0"/>
                <a:hlinkClick r:id="rId3"/>
              </a:rPr>
              <a:t>R.godi@mikofc.org</a:t>
            </a:r>
            <a:r>
              <a:rPr lang="en-US" altLang="en-US" sz="3200" dirty="0">
                <a:latin typeface="Bookman Old Style" panose="02050604050505020204" pitchFamily="18" charset="0"/>
              </a:rPr>
              <a:t> </a:t>
            </a:r>
          </a:p>
          <a:p>
            <a:r>
              <a:rPr lang="en-US" altLang="en-US" sz="3200" dirty="0">
                <a:latin typeface="Bookman Old Style" panose="02050604050505020204" pitchFamily="18" charset="0"/>
              </a:rPr>
              <a:t>989 737-1731</a:t>
            </a:r>
          </a:p>
          <a:p>
            <a:endParaRPr lang="en-US" dirty="0"/>
          </a:p>
        </p:txBody>
      </p:sp>
      <p:pic>
        <p:nvPicPr>
          <p:cNvPr id="5" name="Picture 4">
            <a:extLst>
              <a:ext uri="{FF2B5EF4-FFF2-40B4-BE49-F238E27FC236}">
                <a16:creationId xmlns:a16="http://schemas.microsoft.com/office/drawing/2014/main" id="{6780FAC6-ABE1-4004-BF79-6ED32DBE2D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9653" y="3216977"/>
            <a:ext cx="5934312" cy="3150314"/>
          </a:xfrm>
          <a:prstGeom prst="rect">
            <a:avLst/>
          </a:prstGeom>
        </p:spPr>
      </p:pic>
      <p:sp>
        <p:nvSpPr>
          <p:cNvPr id="6" name="Rectangle 5">
            <a:extLst>
              <a:ext uri="{FF2B5EF4-FFF2-40B4-BE49-F238E27FC236}">
                <a16:creationId xmlns:a16="http://schemas.microsoft.com/office/drawing/2014/main" id="{2B7D69A2-EA57-4DDD-A4A0-18B6983FFD28}"/>
              </a:ext>
            </a:extLst>
          </p:cNvPr>
          <p:cNvSpPr/>
          <p:nvPr/>
        </p:nvSpPr>
        <p:spPr>
          <a:xfrm>
            <a:off x="6506936" y="3322864"/>
            <a:ext cx="2547256" cy="11103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Best Wishes</a:t>
            </a:r>
          </a:p>
        </p:txBody>
      </p:sp>
    </p:spTree>
    <p:extLst>
      <p:ext uri="{BB962C8B-B14F-4D97-AF65-F5344CB8AC3E}">
        <p14:creationId xmlns:p14="http://schemas.microsoft.com/office/powerpoint/2010/main" val="7100758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CE4B97-B71A-4661-BD27-39D8AFDA90C4}"/>
              </a:ext>
            </a:extLst>
          </p:cNvPr>
          <p:cNvSpPr>
            <a:spLocks noGrp="1"/>
          </p:cNvSpPr>
          <p:nvPr>
            <p:ph idx="1"/>
          </p:nvPr>
        </p:nvSpPr>
        <p:spPr>
          <a:xfrm>
            <a:off x="375557" y="1150707"/>
            <a:ext cx="11552464" cy="4640494"/>
          </a:xfrm>
        </p:spPr>
        <p:txBody>
          <a:bodyPr>
            <a:noAutofit/>
          </a:bodyPr>
          <a:lstStyle/>
          <a:p>
            <a:pPr marL="0" indent="0" algn="ctr">
              <a:buNone/>
            </a:pPr>
            <a:r>
              <a:rPr lang="en-US" sz="4000" dirty="0">
                <a:latin typeface="Bookman Old Style" panose="02050604050505020204" pitchFamily="18" charset="0"/>
              </a:rPr>
              <a:t>The FAITHFUL PURSERS AND FAITHFUL TRUSTEES may leave at this time. The balance of the training time will be devoted to  </a:t>
            </a:r>
            <a:r>
              <a:rPr lang="en-US" sz="4000" i="1" dirty="0">
                <a:latin typeface="Bookman Old Style" panose="02050604050505020204" pitchFamily="18" charset="0"/>
              </a:rPr>
              <a:t>MEMBER</a:t>
            </a:r>
            <a:r>
              <a:rPr lang="en-US" sz="4000" dirty="0">
                <a:latin typeface="Bookman Old Style" panose="02050604050505020204" pitchFamily="18" charset="0"/>
              </a:rPr>
              <a:t> </a:t>
            </a:r>
            <a:r>
              <a:rPr lang="en-US" sz="4000" i="1" dirty="0">
                <a:latin typeface="Bookman Old Style" panose="02050604050505020204" pitchFamily="18" charset="0"/>
              </a:rPr>
              <a:t>MANAGEMENT</a:t>
            </a:r>
            <a:r>
              <a:rPr lang="en-US" sz="4000" dirty="0">
                <a:latin typeface="Bookman Old Style" panose="02050604050505020204" pitchFamily="18" charset="0"/>
              </a:rPr>
              <a:t> </a:t>
            </a:r>
          </a:p>
          <a:p>
            <a:pPr marL="0" indent="0" algn="ctr">
              <a:buNone/>
            </a:pPr>
            <a:r>
              <a:rPr lang="en-US" sz="4000" dirty="0">
                <a:latin typeface="Bookman Old Style" panose="02050604050505020204" pitchFamily="18" charset="0"/>
              </a:rPr>
              <a:t>for the FAITHFUL COMPTROLLERS.     </a:t>
            </a:r>
          </a:p>
          <a:p>
            <a:pPr marL="0" indent="0" algn="ctr">
              <a:buNone/>
            </a:pPr>
            <a:r>
              <a:rPr lang="en-US" sz="4000" dirty="0">
                <a:latin typeface="Bookman Old Style" panose="02050604050505020204" pitchFamily="18" charset="0"/>
              </a:rPr>
              <a:t>THANK YOU</a:t>
            </a:r>
          </a:p>
        </p:txBody>
      </p:sp>
    </p:spTree>
    <p:extLst>
      <p:ext uri="{BB962C8B-B14F-4D97-AF65-F5344CB8AC3E}">
        <p14:creationId xmlns:p14="http://schemas.microsoft.com/office/powerpoint/2010/main" val="33611011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TM03457452[[fn=Celestial]]</Template>
  <TotalTime>8809</TotalTime>
  <Words>4431</Words>
  <Application>Microsoft Office PowerPoint</Application>
  <PresentationFormat>Widescreen</PresentationFormat>
  <Paragraphs>741</Paragraphs>
  <Slides>93</Slides>
  <Notes>91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93</vt:i4>
      </vt:variant>
    </vt:vector>
  </HeadingPairs>
  <TitlesOfParts>
    <vt:vector size="104" baseType="lpstr">
      <vt:lpstr>Arial</vt:lpstr>
      <vt:lpstr>Bookman Old Style</vt:lpstr>
      <vt:lpstr>Calibri</vt:lpstr>
      <vt:lpstr>Calibri Light</vt:lpstr>
      <vt:lpstr>Constantia</vt:lpstr>
      <vt:lpstr>Courier New</vt:lpstr>
      <vt:lpstr>Monotype Corsiva</vt:lpstr>
      <vt:lpstr>Times New Roman</vt:lpstr>
      <vt:lpstr>Wingdings</vt:lpstr>
      <vt:lpstr>WP IconicSymbolsA</vt:lpstr>
      <vt:lpstr>Celestial</vt:lpstr>
      <vt:lpstr>WELCOME</vt:lpstr>
      <vt:lpstr>Your Instructor </vt:lpstr>
      <vt:lpstr>PowerPoint Presentation</vt:lpstr>
      <vt:lpstr>FAITHFUL COMPTROLLER</vt:lpstr>
      <vt:lpstr>FAITHFUL COMPTROLLER</vt:lpstr>
      <vt:lpstr>FAITHFUL COMPTROLLER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BILLING PROCEDURES</vt:lpstr>
      <vt:lpstr>If payment is still not received within 30 days from the date the second notice was sent...  The FAITHFUL COMPTROLLER will provide the names, addresses, telephone numbers and amounts of delinquency for each member in arrears to the retention committee.  The committee should include — but is not limited to — the Faithful Navigator, chairman ex officio; membership director; retention chairman; trustees; and proposer, if available. </vt:lpstr>
      <vt:lpstr>• The Faithful Navigator will assign a member of the retention committee to make personal contact with the delinquent member to remind him of his obligation. The committee member will provide a written report of his findings to the Faithful Navigator. If the member is experiencing financial difficulty, the Faithful Navigator will direct the committee members to visit the member and make arrangements to accommodate him with either a payment plan or other financial arrangement acceptable to the assembly. Again, a full report is to be provided to the Faithful Navigator as to why the member is delinquent and why he is considering leaving the Order. Financial difficulty is not a valid reason for suspension. </vt:lpstr>
      <vt:lpstr>PowerPoint Presentation</vt:lpstr>
      <vt:lpstr>If at the end of the second month of arrearage the member still has not paid his dues, the Final Notice in the Fourth Degree is to be prepared and signed by the FAITHFUL COMPTROLLER.  Notice: any member suspended in the third degree is automatically suspended in the fourth DEGREE.</vt:lpstr>
      <vt:lpstr>If the delinquent member does not meet his obligation or arrange a satisfactory payment schedule within 60 days following processing of the final Notice, the assembly may file a Form 4 Membership Document, indicating suspension. </vt:lpstr>
      <vt:lpstr>  A Form 4 needs to be processed to remove a member from an assembly roster. </vt:lpstr>
      <vt:lpstr>KEEP ACCOUNTS  Be the accountant of his assembly, keeping said accounts so that they show the complete and accurate financial standing of the assembly and its members at all times by utilizing such systems and records as are required by the Laws and Rules and furnished by the Supreme assembly at the expense of the subordinate assembly.   (Member Management) </vt:lpstr>
      <vt:lpstr>PAY MONIES TO Faithful Purser  Pay over to the Faithful Purser of his assembly all monies received at meetings or between meetings for fines, dues, contributions, initiation fees or from other sources, for which said Faithful Purser shall issue a receipt to such FAITHFUL COMPTROLLER, specifying the funds to which the same shall be credited, which receipt shall be given to the Faithful Navigator by the FAITHFUL COMPTROLLER before the next succeeding meeting. (Member Management) </vt:lpstr>
      <vt:lpstr>KEEP ROLL:  Keep a roll of the members, their ages, residences and occupations, with the dates of initiation.   (Member Management)</vt:lpstr>
      <vt:lpstr>NOTIFY SUPREME COUNCIL OF ELECTIONS:  Notify the Supreme COUNCIL of the names and addresses of all assembly officers using Member Management.        (Form 186)</vt:lpstr>
      <vt:lpstr>KEEP CERTAIN RECORDS:  Keep a record of the financial and business transactions of his assembly using systems and records approved by the Board of Directors and furnished by the Supreme assembly at the expense of the assembly. the number of proposals received and the names of the candidates, the number elected and their names, the number initiated and their names; the amount of money received and from what sources, the amount paid to the Faithful Purser and for what purpose, the amount of all orders drawn against the Faithful Purser, stating to whom paid and for what purpose.   (Member Management) </vt:lpstr>
      <vt:lpstr>FREQUENTLY ASKED QUESTIONS</vt:lpstr>
      <vt:lpstr>DRAW ORDERS:  Draw all orders on the Faithful Purser of his assembly when ordered by the Supreme COUNCIL, vice supreme MASTER, DISTRICT MASTER, his local assembly, board of trustees or Faithful Navigator for the payment of all claims or demands against his assembly, which orders shall be signed by him and countersigned by the Faithful Navigator.    (Member Management)  </vt:lpstr>
      <vt:lpstr>NOTIFY SUPREME COUNCIL OF MEMBERSHIP TRANSACTIONS:  Notify the Supreme COUNCIL promptly of members  suspended, expelled, deceased, readmitted, transferred into the assembly, etc., on the Form 4 Membership Document. Data changes can be reported through Member Management. MASTER NOTIFIES SUPREME COUNCIL OF NEW MEMBERS INSTALLED. (After exemplification) </vt:lpstr>
      <vt:lpstr>NOTIFY CANDIDATE’S Faithful Navigator:  When a candidate receives degrees in a assembly of which he is not a member, the FAITHFUL COMPTROLLER thereof shall notify the Faithful Navigator of said candidate’s assembly. </vt:lpstr>
      <vt:lpstr>MAINTAIN assembly SEAL:  Keep the seal of the assembly and affix the same to all proper papers, etc.  (Membership Cards)  </vt:lpstr>
      <vt:lpstr>OTHER DUTIES:  Perform all other acts required by the Laws of his assembly and the Order and the Rules of the Board of Directors. </vt:lpstr>
      <vt:lpstr>PowerPoint Presentation</vt:lpstr>
      <vt:lpstr>PowerPoint Presentation</vt:lpstr>
      <vt:lpstr>PowerPoint Presentation</vt:lpstr>
      <vt:lpstr>PowerPoint Presentation</vt:lpstr>
      <vt:lpstr>PowerPoint Presentation</vt:lpstr>
      <vt:lpstr>Faithful Purser</vt:lpstr>
      <vt:lpstr>Assembly Team of Financial Officers</vt:lpstr>
      <vt:lpstr>Annual Audit</vt:lpstr>
      <vt:lpstr>Working with the F.C.</vt:lpstr>
      <vt:lpstr>Discussion Questions:  </vt:lpstr>
      <vt:lpstr>Paying the bills</vt:lpstr>
      <vt:lpstr>Paying the bills</vt:lpstr>
      <vt:lpstr>Discussion Questions:</vt:lpstr>
      <vt:lpstr>Bank Reconciliation</vt:lpstr>
      <vt:lpstr>Bank Reconciliation</vt:lpstr>
      <vt:lpstr>PowerPoint Presentation</vt:lpstr>
      <vt:lpstr>Un-cashed checks</vt:lpstr>
      <vt:lpstr>PowerPoint Presentation</vt:lpstr>
      <vt:lpstr>The Audit</vt:lpstr>
      <vt:lpstr>PowerPoint Presentation</vt:lpstr>
      <vt:lpstr>The Audit</vt:lpstr>
      <vt:lpstr>The Ledger</vt:lpstr>
      <vt:lpstr>Preparing a Budget</vt:lpstr>
      <vt:lpstr>WHY a Budget??</vt:lpstr>
      <vt:lpstr>Reporting at meetings</vt:lpstr>
      <vt:lpstr>PowerPoint Presentation</vt:lpstr>
      <vt:lpstr>PowerPoint Presentation</vt:lpstr>
      <vt:lpstr>PowerPoint Presentation</vt:lpstr>
      <vt:lpstr>PowerPoint Presentation</vt:lpstr>
      <vt:lpstr>Board of Trustees</vt:lpstr>
      <vt:lpstr>Primary Duties</vt:lpstr>
      <vt:lpstr>Primary Duties continued</vt:lpstr>
      <vt:lpstr>Supervise finances</vt:lpstr>
      <vt:lpstr>Audit Requirements </vt:lpstr>
      <vt:lpstr>Records &amp; items from the FC</vt:lpstr>
      <vt:lpstr>PowerPoint Presentation</vt:lpstr>
      <vt:lpstr>PowerPoint Presentation</vt:lpstr>
      <vt:lpstr>PowerPoint Presentation</vt:lpstr>
      <vt:lpstr>PowerPoint Presentation</vt:lpstr>
      <vt:lpstr>PowerPoint Presentation</vt:lpstr>
      <vt:lpstr>Completing the Audit Report</vt:lpstr>
      <vt:lpstr>Trustee Training Manual  pages 5 -10</vt:lpstr>
      <vt:lpstr>PowerPoint Presentation</vt:lpstr>
      <vt:lpstr>FREQUENTLY ASKED QUESTION</vt:lpstr>
      <vt:lpstr>Assembly Budget</vt:lpstr>
      <vt:lpstr>Tax Returns</vt:lpstr>
      <vt:lpstr>PowerPoint Presentation</vt:lpstr>
      <vt:lpstr>501(C)(8) Letters</vt:lpstr>
      <vt:lpstr>PowerPoint Presentation</vt:lpstr>
      <vt:lpstr>Tax Records</vt:lpstr>
      <vt:lpstr>MAINTAINING TAX FILES pages 12-13 </vt:lpstr>
      <vt:lpstr>MAINTAINING TAX FILES continued</vt:lpstr>
      <vt:lpstr>Retention committee</vt:lpstr>
      <vt:lpstr>Retention committee continued</vt:lpstr>
      <vt:lpstr>Retention committee</vt:lpstr>
      <vt:lpstr>PowerPoint Presentation</vt:lpstr>
      <vt:lpstr>Miscellaneous – The Last Hurrah</vt:lpstr>
      <vt:lpstr>PowerPoint Presentation</vt:lpstr>
      <vt:lpstr>PowerPoint Presentation</vt:lpstr>
      <vt:lpstr>Thank You For Your Attention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Godi</dc:creator>
  <cp:lastModifiedBy>Robert Godi</cp:lastModifiedBy>
  <cp:revision>453</cp:revision>
  <dcterms:created xsi:type="dcterms:W3CDTF">2018-06-22T19:35:32Z</dcterms:created>
  <dcterms:modified xsi:type="dcterms:W3CDTF">2019-08-25T17:36:59Z</dcterms:modified>
</cp:coreProperties>
</file>