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301" r:id="rId4"/>
    <p:sldId id="302" r:id="rId5"/>
    <p:sldId id="303" r:id="rId6"/>
    <p:sldId id="304" r:id="rId7"/>
    <p:sldId id="305" r:id="rId8"/>
    <p:sldId id="306" r:id="rId9"/>
    <p:sldId id="308" r:id="rId10"/>
    <p:sldId id="309" r:id="rId11"/>
    <p:sldId id="30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6" r:id="rId46"/>
    <p:sldId id="291" r:id="rId47"/>
    <p:sldId id="292" r:id="rId48"/>
    <p:sldId id="293" r:id="rId49"/>
    <p:sldId id="294" r:id="rId50"/>
    <p:sldId id="295" r:id="rId51"/>
    <p:sldId id="297" r:id="rId52"/>
    <p:sldId id="298" r:id="rId53"/>
    <p:sldId id="299" r:id="rId54"/>
    <p:sldId id="30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6600"/>
    <a:srgbClr val="000099"/>
    <a:srgbClr val="FF9900"/>
    <a:srgbClr val="00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7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48578C-6FAE-4607-84F8-9CC91D7EDB79}" type="datetimeFigureOut">
              <a:rPr lang="en-US" smtClean="0"/>
              <a:t>10/16/2019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D2CD2C-2F60-423C-A49C-20FE783634D4}" type="slidenum">
              <a:rPr lang="en-US" smtClean="0"/>
              <a:t>‹#›</a:t>
            </a:fld>
            <a:endParaRPr lang="en-US" dirty="0"/>
          </a:p>
        </p:txBody>
      </p:sp>
    </p:spTree>
    <p:extLst>
      <p:ext uri="{BB962C8B-B14F-4D97-AF65-F5344CB8AC3E}">
        <p14:creationId xmlns:p14="http://schemas.microsoft.com/office/powerpoint/2010/main" val="1308258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1507640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95849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316447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275083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428139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45351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3069738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3635266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276627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254206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15FDEB-9ED4-4BDD-92FE-82526F168926}" type="datetimeFigureOut">
              <a:rPr lang="en-US" smtClean="0"/>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187550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5FDEB-9ED4-4BDD-92FE-82526F168926}" type="datetimeFigureOut">
              <a:rPr lang="en-US" smtClean="0"/>
              <a:t>10/16/2019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189B3-B704-4158-A6D3-36F600071D97}" type="slidenum">
              <a:rPr lang="en-US" smtClean="0"/>
              <a:t>‹#›</a:t>
            </a:fld>
            <a:endParaRPr lang="en-US" dirty="0"/>
          </a:p>
        </p:txBody>
      </p:sp>
    </p:spTree>
    <p:extLst>
      <p:ext uri="{BB962C8B-B14F-4D97-AF65-F5344CB8AC3E}">
        <p14:creationId xmlns:p14="http://schemas.microsoft.com/office/powerpoint/2010/main" val="1135058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7.emf"/><Relationship Id="rId4" Type="http://schemas.openxmlformats.org/officeDocument/2006/relationships/package" Target="../embeddings/Microsoft_Word_Document1.docx"/></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9.emf"/><Relationship Id="rId5" Type="http://schemas.openxmlformats.org/officeDocument/2006/relationships/oleObject" Target="../embeddings/oleObject5.bin"/><Relationship Id="rId4" Type="http://schemas.openxmlformats.org/officeDocument/2006/relationships/image" Target="../media/image48.emf"/></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0.emf"/><Relationship Id="rId5" Type="http://schemas.openxmlformats.org/officeDocument/2006/relationships/oleObject" Target="../embeddings/oleObject6.bin"/><Relationship Id="rId4" Type="http://schemas.openxmlformats.org/officeDocument/2006/relationships/image" Target="../media/image52.wmf"/></Relationships>
</file>

<file path=ppt/slides/_rels/slide4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3.emf"/><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hyperlink" Target="http://www.hennepinprovincial.org/" TargetMode="External"/><Relationship Id="rId1" Type="http://schemas.openxmlformats.org/officeDocument/2006/relationships/slideLayout" Target="../slideLayouts/slideLayout2.xml"/><Relationship Id="rId4" Type="http://schemas.openxmlformats.org/officeDocument/2006/relationships/image" Target="../media/image60.wmf"/></Relationships>
</file>

<file path=ppt/slides/_rels/slide54.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wmf"/><Relationship Id="rId4" Type="http://schemas.openxmlformats.org/officeDocument/2006/relationships/image" Target="../media/image63.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124200"/>
            <a:ext cx="7772400" cy="1847850"/>
          </a:xfrm>
        </p:spPr>
        <p:txBody>
          <a:bodyPr/>
          <a:lstStyle/>
          <a:p>
            <a:r>
              <a:rPr lang="en-US" dirty="0" smtClean="0"/>
              <a:t>Faithful Navigator Training</a:t>
            </a:r>
            <a:br>
              <a:rPr lang="en-US" dirty="0" smtClean="0"/>
            </a:br>
            <a:r>
              <a:rPr lang="en-US" dirty="0" smtClean="0"/>
              <a:t>2019</a:t>
            </a:r>
            <a:endParaRPr lang="en-US" dirty="0"/>
          </a:p>
        </p:txBody>
      </p:sp>
      <p:sp>
        <p:nvSpPr>
          <p:cNvPr id="3" name="Subtitle 2"/>
          <p:cNvSpPr>
            <a:spLocks noGrp="1"/>
          </p:cNvSpPr>
          <p:nvPr>
            <p:ph type="subTitle" idx="1"/>
          </p:nvPr>
        </p:nvSpPr>
        <p:spPr>
          <a:xfrm>
            <a:off x="1143000" y="4800600"/>
            <a:ext cx="6858000" cy="1752600"/>
          </a:xfrm>
        </p:spPr>
        <p:txBody>
          <a:bodyPr/>
          <a:lstStyle/>
          <a:p>
            <a:r>
              <a:rPr lang="en-US" dirty="0" smtClean="0"/>
              <a:t>Former Master George Walrath</a:t>
            </a:r>
            <a:endParaRPr lang="en-US" dirty="0"/>
          </a:p>
        </p:txBody>
      </p:sp>
      <p:pic>
        <p:nvPicPr>
          <p:cNvPr id="4" name="Picture 3" descr="C:\Users\g7750787\Pictures\oheader_logo.gif"/>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95275"/>
            <a:ext cx="3657600" cy="3352800"/>
          </a:xfrm>
          <a:prstGeom prst="rect">
            <a:avLst/>
          </a:prstGeom>
          <a:noFill/>
          <a:ln>
            <a:noFill/>
          </a:ln>
        </p:spPr>
      </p:pic>
    </p:spTree>
    <p:extLst>
      <p:ext uri="{BB962C8B-B14F-4D97-AF65-F5344CB8AC3E}">
        <p14:creationId xmlns:p14="http://schemas.microsoft.com/office/powerpoint/2010/main" val="4073423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787996394"/>
              </p:ext>
            </p:extLst>
          </p:nvPr>
        </p:nvGraphicFramePr>
        <p:xfrm>
          <a:off x="1524000" y="-45457"/>
          <a:ext cx="5334000" cy="6903457"/>
        </p:xfrm>
        <a:graphic>
          <a:graphicData uri="http://schemas.openxmlformats.org/presentationml/2006/ole">
            <mc:AlternateContent xmlns:mc="http://schemas.openxmlformats.org/markup-compatibility/2006">
              <mc:Choice xmlns:v="urn:schemas-microsoft-com:vml" Requires="v">
                <p:oleObj spid="_x0000_s23557" name="Acrobat Document" r:id="rId3" imgW="5829298" imgH="7543753" progId="AcroExch.Document.7">
                  <p:embed/>
                </p:oleObj>
              </mc:Choice>
              <mc:Fallback>
                <p:oleObj name="Acrobat Document" r:id="rId3" imgW="5829298" imgH="7543753" progId="AcroExch.Document.7">
                  <p:embed/>
                  <p:pic>
                    <p:nvPicPr>
                      <p:cNvPr id="0" name=""/>
                      <p:cNvPicPr/>
                      <p:nvPr/>
                    </p:nvPicPr>
                    <p:blipFill>
                      <a:blip r:embed="rId4"/>
                      <a:stretch>
                        <a:fillRect/>
                      </a:stretch>
                    </p:blipFill>
                    <p:spPr>
                      <a:xfrm>
                        <a:off x="1524000" y="-45457"/>
                        <a:ext cx="5334000" cy="6903457"/>
                      </a:xfrm>
                      <a:prstGeom prst="rect">
                        <a:avLst/>
                      </a:prstGeom>
                    </p:spPr>
                  </p:pic>
                </p:oleObj>
              </mc:Fallback>
            </mc:AlternateContent>
          </a:graphicData>
        </a:graphic>
      </p:graphicFrame>
    </p:spTree>
    <p:extLst>
      <p:ext uri="{BB962C8B-B14F-4D97-AF65-F5344CB8AC3E}">
        <p14:creationId xmlns:p14="http://schemas.microsoft.com/office/powerpoint/2010/main" val="1858216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066800"/>
            <a:ext cx="8077200" cy="2585323"/>
          </a:xfrm>
          <a:prstGeom prst="rect">
            <a:avLst/>
          </a:prstGeom>
          <a:noFill/>
        </p:spPr>
        <p:txBody>
          <a:bodyPr wrap="square" rtlCol="0">
            <a:spAutoFit/>
          </a:bodyPr>
          <a:lstStyle/>
          <a:p>
            <a:pPr algn="ctr"/>
            <a:r>
              <a:rPr lang="en-US" sz="5400" dirty="0" smtClean="0">
                <a:solidFill>
                  <a:srgbClr val="FF0000"/>
                </a:solidFill>
                <a:latin typeface="Times New Roman" panose="02020603050405020304" pitchFamily="18" charset="0"/>
                <a:cs typeface="Times New Roman" panose="02020603050405020304" pitchFamily="18" charset="0"/>
              </a:rPr>
              <a:t>AND NOW</a:t>
            </a:r>
          </a:p>
          <a:p>
            <a:pPr algn="ctr"/>
            <a:r>
              <a:rPr lang="en-US" sz="5400" dirty="0" smtClean="0">
                <a:solidFill>
                  <a:srgbClr val="FF0000"/>
                </a:solidFill>
                <a:latin typeface="Times New Roman" panose="02020603050405020304" pitchFamily="18" charset="0"/>
                <a:cs typeface="Times New Roman" panose="02020603050405020304" pitchFamily="18" charset="0"/>
              </a:rPr>
              <a:t>Back to our Regularly Scheduled Training</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11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rgbClr val="FF0000"/>
                </a:solidFill>
              </a:rPr>
              <a:t>As Navigator Just what is your Job?</a:t>
            </a:r>
            <a:endParaRPr lang="en-US" dirty="0">
              <a:solidFill>
                <a:srgbClr val="FF0000"/>
              </a:solidFill>
            </a:endParaRPr>
          </a:p>
        </p:txBody>
      </p:sp>
      <p:sp>
        <p:nvSpPr>
          <p:cNvPr id="3" name="Content Placeholder 2"/>
          <p:cNvSpPr>
            <a:spLocks noGrp="1"/>
          </p:cNvSpPr>
          <p:nvPr>
            <p:ph idx="1"/>
          </p:nvPr>
        </p:nvSpPr>
        <p:spPr>
          <a:xfrm>
            <a:off x="457200" y="1143000"/>
            <a:ext cx="8229600" cy="5410200"/>
          </a:xfrm>
        </p:spPr>
        <p:txBody>
          <a:bodyPr>
            <a:normAutofit fontScale="47500" lnSpcReduction="20000"/>
          </a:bodyPr>
          <a:lstStyle/>
          <a:p>
            <a:pPr marL="0" indent="0">
              <a:buNone/>
            </a:pPr>
            <a:r>
              <a:rPr lang="en-US" sz="5100" b="1" dirty="0"/>
              <a:t>Laws and Rules of the Fourth Degree:</a:t>
            </a:r>
            <a:endParaRPr lang="en-US" sz="5100" dirty="0"/>
          </a:p>
          <a:p>
            <a:pPr marL="0" indent="0">
              <a:buNone/>
            </a:pPr>
            <a:r>
              <a:rPr lang="en-US" dirty="0"/>
              <a:t> </a:t>
            </a:r>
          </a:p>
          <a:p>
            <a:pPr marL="0" indent="0">
              <a:buNone/>
            </a:pPr>
            <a:r>
              <a:rPr lang="en-US" sz="3800" b="1" dirty="0"/>
              <a:t>ARTICLE VIII ASSEMBLY OFFICERS AND DUTIES</a:t>
            </a:r>
            <a:endParaRPr lang="en-US" sz="3800" dirty="0"/>
          </a:p>
          <a:p>
            <a:pPr marL="0" indent="0">
              <a:buNone/>
            </a:pPr>
            <a:r>
              <a:rPr lang="en-US" sz="3800" dirty="0"/>
              <a:t> </a:t>
            </a:r>
          </a:p>
          <a:p>
            <a:pPr marL="0" indent="0">
              <a:buNone/>
            </a:pPr>
            <a:r>
              <a:rPr lang="en-US" sz="3800" b="1" dirty="0"/>
              <a:t>Section 24. Duties of Assembly Officers.</a:t>
            </a:r>
          </a:p>
          <a:p>
            <a:pPr marL="0" indent="0">
              <a:buNone/>
            </a:pPr>
            <a:r>
              <a:rPr lang="en-US" sz="3800" b="1" dirty="0"/>
              <a:t>Officers of the assembly should be present at all assembly meetings.</a:t>
            </a:r>
          </a:p>
          <a:p>
            <a:pPr marL="0" indent="0">
              <a:buNone/>
            </a:pPr>
            <a:r>
              <a:rPr lang="en-US" b="1" dirty="0"/>
              <a:t> </a:t>
            </a:r>
          </a:p>
          <a:p>
            <a:pPr marL="0" lvl="0" indent="0">
              <a:buNone/>
            </a:pPr>
            <a:r>
              <a:rPr lang="en-US" sz="3800" b="1" dirty="0"/>
              <a:t>The Faithful Navigator shall:</a:t>
            </a:r>
            <a:r>
              <a:rPr lang="en-US" sz="3800" b="1" i="1" dirty="0"/>
              <a:t> </a:t>
            </a:r>
            <a:endParaRPr lang="en-US" sz="3800" b="1" dirty="0"/>
          </a:p>
          <a:p>
            <a:pPr lvl="0"/>
            <a:r>
              <a:rPr lang="en-US" sz="3800" b="1" dirty="0">
                <a:solidFill>
                  <a:srgbClr val="000099"/>
                </a:solidFill>
              </a:rPr>
              <a:t>Preside over all meetings of his assembly and shall enforce the rules and regulations of the assembly and the laws of the Order, and shall be Chairman of the Board of Trustees.</a:t>
            </a:r>
          </a:p>
          <a:p>
            <a:pPr lvl="0"/>
            <a:r>
              <a:rPr lang="en-US" sz="3800" b="1" dirty="0"/>
              <a:t>Appoint committees in addition to the permanent committees provided by the laws of his assembly as he may deem proper or as may be directed by the assembly, and he shall be a member ex-officio of all committees.</a:t>
            </a:r>
          </a:p>
          <a:p>
            <a:pPr lvl="0"/>
            <a:r>
              <a:rPr lang="en-US" sz="3800" b="1" dirty="0">
                <a:solidFill>
                  <a:srgbClr val="000099"/>
                </a:solidFill>
              </a:rPr>
              <a:t>Countersign orders drawn and signed by the Faithful Comptroller for the payment of money when the same have been ordered by the assembly or approved by the Board of Trustees.</a:t>
            </a:r>
          </a:p>
          <a:p>
            <a:pPr lvl="0"/>
            <a:r>
              <a:rPr lang="en-US" sz="3800" b="1" dirty="0"/>
              <a:t>Countersign checks drawn and signed by the Faithful Purser.</a:t>
            </a:r>
          </a:p>
          <a:p>
            <a:pPr lvl="0"/>
            <a:r>
              <a:rPr lang="en-US" sz="3800" b="1" dirty="0">
                <a:solidFill>
                  <a:srgbClr val="000099"/>
                </a:solidFill>
              </a:rPr>
              <a:t>Perform such other duties as the Supreme Assembly may impose.</a:t>
            </a:r>
          </a:p>
          <a:p>
            <a:r>
              <a:rPr lang="en-US" sz="3800" b="1" dirty="0"/>
              <a:t>Establish a </a:t>
            </a:r>
            <a:r>
              <a:rPr lang="en-US" sz="3800" b="1" dirty="0" smtClean="0"/>
              <a:t>Honor Guard pursuant </a:t>
            </a:r>
            <a:r>
              <a:rPr lang="en-US" sz="3800" b="1" dirty="0"/>
              <a:t>to Article XII</a:t>
            </a:r>
          </a:p>
        </p:txBody>
      </p:sp>
      <p:pic>
        <p:nvPicPr>
          <p:cNvPr id="25602" name="Picture 2" descr="C:\Users\g7750787\AppData\Local\Microsoft\Windows\Temporary Internet Files\Content.IE5\NWRT7592\MM900282747[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9144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18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Translate PLEASE!</a:t>
            </a:r>
            <a:endParaRPr lang="en-US" dirty="0">
              <a:solidFill>
                <a:srgbClr val="FF0000"/>
              </a:solidFill>
            </a:endParaRPr>
          </a:p>
        </p:txBody>
      </p:sp>
      <p:sp>
        <p:nvSpPr>
          <p:cNvPr id="3" name="Content Placeholder 2"/>
          <p:cNvSpPr>
            <a:spLocks noGrp="1"/>
          </p:cNvSpPr>
          <p:nvPr>
            <p:ph idx="1"/>
          </p:nvPr>
        </p:nvSpPr>
        <p:spPr>
          <a:xfrm>
            <a:off x="457200" y="1600200"/>
            <a:ext cx="8382000" cy="4953000"/>
          </a:xfrm>
        </p:spPr>
        <p:txBody>
          <a:bodyPr>
            <a:normAutofit fontScale="85000" lnSpcReduction="20000"/>
          </a:bodyPr>
          <a:lstStyle/>
          <a:p>
            <a:pPr marL="0" indent="0">
              <a:buNone/>
            </a:pPr>
            <a:r>
              <a:rPr lang="en-US" sz="3300" dirty="0"/>
              <a:t>As the Faithful Navigator your responsibilities include</a:t>
            </a:r>
            <a:r>
              <a:rPr lang="en-US" sz="3300" dirty="0" smtClean="0"/>
              <a:t>:</a:t>
            </a:r>
          </a:p>
          <a:p>
            <a:pPr lvl="0"/>
            <a:endParaRPr lang="en-US" sz="2800" dirty="0" smtClean="0"/>
          </a:p>
          <a:p>
            <a:pPr lvl="0"/>
            <a:r>
              <a:rPr lang="en-US" sz="2800" dirty="0" smtClean="0"/>
              <a:t>Follow </a:t>
            </a:r>
            <a:r>
              <a:rPr lang="en-US" sz="2800" dirty="0"/>
              <a:t>and enforce the Laws and Rules of our Order and the Fourth Degree</a:t>
            </a:r>
          </a:p>
          <a:p>
            <a:pPr lvl="0"/>
            <a:r>
              <a:rPr lang="en-US" sz="2800" dirty="0"/>
              <a:t>Attend and lead </a:t>
            </a:r>
            <a:r>
              <a:rPr lang="en-US" sz="2800" b="1" dirty="0"/>
              <a:t>all</a:t>
            </a:r>
            <a:r>
              <a:rPr lang="en-US" sz="2800" dirty="0"/>
              <a:t> the meetings of your Assembly during your term following the Format as shown on Form 2066 “Responsibilities of the Faith Navigator”</a:t>
            </a:r>
          </a:p>
          <a:p>
            <a:pPr lvl="0"/>
            <a:r>
              <a:rPr lang="en-US" sz="2800" dirty="0"/>
              <a:t>Attend </a:t>
            </a:r>
            <a:r>
              <a:rPr lang="en-US" sz="2800" b="1" dirty="0"/>
              <a:t>all</a:t>
            </a:r>
            <a:r>
              <a:rPr lang="en-US" sz="2800" dirty="0"/>
              <a:t> District Meetings and Functions (at Official Functions Assembly authorized to cover your expenses)</a:t>
            </a:r>
          </a:p>
          <a:p>
            <a:pPr lvl="0"/>
            <a:r>
              <a:rPr lang="en-US" sz="2800" b="1" dirty="0"/>
              <a:t>All</a:t>
            </a:r>
            <a:r>
              <a:rPr lang="en-US" sz="2800" dirty="0"/>
              <a:t> District Assembly Meetings </a:t>
            </a:r>
          </a:p>
          <a:p>
            <a:pPr lvl="0"/>
            <a:r>
              <a:rPr lang="en-US" sz="2800" b="1" dirty="0"/>
              <a:t>All</a:t>
            </a:r>
            <a:r>
              <a:rPr lang="en-US" sz="2800" dirty="0"/>
              <a:t> District Exemplifications (Typically 2 per year)</a:t>
            </a:r>
          </a:p>
          <a:p>
            <a:pPr lvl="0"/>
            <a:r>
              <a:rPr lang="en-US" sz="2800" dirty="0"/>
              <a:t>The Hennepin Province Annual Meeting</a:t>
            </a:r>
          </a:p>
          <a:p>
            <a:pPr lvl="0"/>
            <a:r>
              <a:rPr lang="en-US" sz="2800" b="1" dirty="0"/>
              <a:t>All</a:t>
            </a:r>
            <a:r>
              <a:rPr lang="en-US" sz="2800" dirty="0"/>
              <a:t> special meetings as called by the Master for the District</a:t>
            </a:r>
          </a:p>
          <a:p>
            <a:endParaRPr lang="en-US" sz="2800" dirty="0"/>
          </a:p>
          <a:p>
            <a:endParaRPr lang="en-US" dirty="0"/>
          </a:p>
        </p:txBody>
      </p:sp>
      <p:pic>
        <p:nvPicPr>
          <p:cNvPr id="3074" name="Picture 2" descr="C:\Users\g7750787\AppData\Local\Microsoft\Windows\Temporary Internet Files\Content.IE5\TJ5CTQ4Z\MC90043440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52400"/>
            <a:ext cx="1348735" cy="126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651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AND</a:t>
            </a:r>
            <a:endParaRPr lang="en-US" dirty="0">
              <a:solidFill>
                <a:srgbClr val="FF0000"/>
              </a:solidFill>
            </a:endParaRPr>
          </a:p>
        </p:txBody>
      </p:sp>
      <p:sp>
        <p:nvSpPr>
          <p:cNvPr id="3" name="Content Placeholder 2"/>
          <p:cNvSpPr>
            <a:spLocks noGrp="1"/>
          </p:cNvSpPr>
          <p:nvPr>
            <p:ph idx="1"/>
          </p:nvPr>
        </p:nvSpPr>
        <p:spPr>
          <a:xfrm>
            <a:off x="457200" y="1295400"/>
            <a:ext cx="8229600" cy="5029200"/>
          </a:xfrm>
        </p:spPr>
        <p:txBody>
          <a:bodyPr>
            <a:normAutofit fontScale="70000" lnSpcReduction="20000"/>
          </a:bodyPr>
          <a:lstStyle/>
          <a:p>
            <a:pPr marL="0" lvl="0" indent="0">
              <a:buNone/>
            </a:pPr>
            <a:r>
              <a:rPr lang="en-US" dirty="0"/>
              <a:t>Submit all reports to the Master for the District at least 20 days prior to the Supreme Due </a:t>
            </a:r>
            <a:r>
              <a:rPr lang="en-US" dirty="0" smtClean="0"/>
              <a:t>Date:</a:t>
            </a:r>
          </a:p>
          <a:p>
            <a:pPr marL="0" lvl="0" indent="0">
              <a:buNone/>
            </a:pPr>
            <a:endParaRPr lang="en-US" dirty="0"/>
          </a:p>
          <a:p>
            <a:pPr lvl="0"/>
            <a:r>
              <a:rPr lang="en-US" dirty="0"/>
              <a:t>Form 186 Report of Assembly Officers Selected due to Supreme July 1</a:t>
            </a:r>
            <a:r>
              <a:rPr lang="en-US" baseline="30000" dirty="0"/>
              <a:t>st</a:t>
            </a:r>
            <a:r>
              <a:rPr lang="en-US" dirty="0"/>
              <a:t> due to the Master by June 1</a:t>
            </a:r>
            <a:r>
              <a:rPr lang="en-US" baseline="30000" dirty="0"/>
              <a:t>st</a:t>
            </a:r>
            <a:r>
              <a:rPr lang="en-US" dirty="0"/>
              <a:t> each year</a:t>
            </a:r>
          </a:p>
          <a:p>
            <a:pPr lvl="0"/>
            <a:r>
              <a:rPr lang="en-US" dirty="0">
                <a:solidFill>
                  <a:srgbClr val="000099"/>
                </a:solidFill>
              </a:rPr>
              <a:t>Form 1315 Annual Assembly Audit due to Supreme by August 1</a:t>
            </a:r>
            <a:r>
              <a:rPr lang="en-US" baseline="30000" dirty="0">
                <a:solidFill>
                  <a:srgbClr val="000099"/>
                </a:solidFill>
              </a:rPr>
              <a:t>st</a:t>
            </a:r>
            <a:r>
              <a:rPr lang="en-US" dirty="0">
                <a:solidFill>
                  <a:srgbClr val="000099"/>
                </a:solidFill>
              </a:rPr>
              <a:t> , due to the Master by July 10</a:t>
            </a:r>
            <a:r>
              <a:rPr lang="en-US" baseline="30000" dirty="0">
                <a:solidFill>
                  <a:srgbClr val="000099"/>
                </a:solidFill>
              </a:rPr>
              <a:t>th</a:t>
            </a:r>
            <a:r>
              <a:rPr lang="en-US" dirty="0">
                <a:solidFill>
                  <a:srgbClr val="000099"/>
                </a:solidFill>
              </a:rPr>
              <a:t> each year</a:t>
            </a:r>
          </a:p>
          <a:p>
            <a:pPr lvl="0"/>
            <a:r>
              <a:rPr lang="en-US" dirty="0"/>
              <a:t>Form 1728A  Annual Survey of Fraternal Activity Report due to Supreme by January 31</a:t>
            </a:r>
            <a:r>
              <a:rPr lang="en-US" baseline="30000" dirty="0"/>
              <a:t>st</a:t>
            </a:r>
            <a:r>
              <a:rPr lang="en-US" dirty="0"/>
              <a:t>, due to the Master by January 1</a:t>
            </a:r>
            <a:r>
              <a:rPr lang="en-US" baseline="30000" dirty="0"/>
              <a:t>st</a:t>
            </a:r>
            <a:endParaRPr lang="en-US" dirty="0"/>
          </a:p>
          <a:p>
            <a:pPr lvl="0"/>
            <a:r>
              <a:rPr lang="en-US" dirty="0">
                <a:solidFill>
                  <a:srgbClr val="000099"/>
                </a:solidFill>
              </a:rPr>
              <a:t>TBP-1 To be a Patriot Award Entry Form due to the Master by April 30</a:t>
            </a:r>
            <a:r>
              <a:rPr lang="en-US" baseline="30000" dirty="0">
                <a:solidFill>
                  <a:srgbClr val="000099"/>
                </a:solidFill>
              </a:rPr>
              <a:t>th</a:t>
            </a:r>
            <a:r>
              <a:rPr lang="en-US" dirty="0">
                <a:solidFill>
                  <a:srgbClr val="000099"/>
                </a:solidFill>
              </a:rPr>
              <a:t> </a:t>
            </a:r>
          </a:p>
          <a:p>
            <a:pPr lvl="0"/>
            <a:r>
              <a:rPr lang="en-US" dirty="0"/>
              <a:t>Form 2863A RSVP/Plaque Application due to Supreme by June 30</a:t>
            </a:r>
            <a:r>
              <a:rPr lang="en-US" baseline="30000" dirty="0"/>
              <a:t>th</a:t>
            </a:r>
            <a:r>
              <a:rPr lang="en-US" dirty="0"/>
              <a:t>, due to the Master by June 1</a:t>
            </a:r>
            <a:r>
              <a:rPr lang="en-US" baseline="30000" dirty="0"/>
              <a:t>st</a:t>
            </a:r>
            <a:r>
              <a:rPr lang="en-US" dirty="0"/>
              <a:t>.</a:t>
            </a:r>
          </a:p>
          <a:p>
            <a:pPr lvl="0"/>
            <a:r>
              <a:rPr lang="en-US" dirty="0">
                <a:solidFill>
                  <a:srgbClr val="000099"/>
                </a:solidFill>
              </a:rPr>
              <a:t>Form 2321 Civic Award Application Due to Supreme by June 30</a:t>
            </a:r>
            <a:r>
              <a:rPr lang="en-US" baseline="30000" dirty="0">
                <a:solidFill>
                  <a:srgbClr val="000099"/>
                </a:solidFill>
              </a:rPr>
              <a:t>th</a:t>
            </a:r>
            <a:r>
              <a:rPr lang="en-US" dirty="0">
                <a:solidFill>
                  <a:srgbClr val="000099"/>
                </a:solidFill>
              </a:rPr>
              <a:t> due to the Master by June 1</a:t>
            </a:r>
            <a:r>
              <a:rPr lang="en-US" baseline="30000" dirty="0">
                <a:solidFill>
                  <a:srgbClr val="000099"/>
                </a:solidFill>
              </a:rPr>
              <a:t>st</a:t>
            </a:r>
            <a:endParaRPr lang="en-US" dirty="0">
              <a:solidFill>
                <a:srgbClr val="000099"/>
              </a:solidFill>
            </a:endParaRPr>
          </a:p>
          <a:p>
            <a:endParaRPr lang="en-US" dirty="0"/>
          </a:p>
        </p:txBody>
      </p:sp>
      <p:pic>
        <p:nvPicPr>
          <p:cNvPr id="4098" name="Picture 2" descr="C:\Users\g7750787\AppData\Local\Microsoft\Windows\Temporary Internet Files\Content.IE5\7G2CPTH7\MC9004404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0124" y="10510"/>
            <a:ext cx="1219200" cy="128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869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And And?</a:t>
            </a:r>
            <a:endParaRPr lang="en-US" dirty="0">
              <a:solidFill>
                <a:srgbClr val="FF0000"/>
              </a:solidFill>
            </a:endParaRPr>
          </a:p>
        </p:txBody>
      </p:sp>
      <p:sp>
        <p:nvSpPr>
          <p:cNvPr id="3" name="Content Placeholder 2"/>
          <p:cNvSpPr>
            <a:spLocks noGrp="1"/>
          </p:cNvSpPr>
          <p:nvPr>
            <p:ph idx="1"/>
          </p:nvPr>
        </p:nvSpPr>
        <p:spPr>
          <a:xfrm>
            <a:off x="457200" y="1143000"/>
            <a:ext cx="8229600" cy="5410200"/>
          </a:xfrm>
        </p:spPr>
        <p:txBody>
          <a:bodyPr>
            <a:normAutofit fontScale="85000" lnSpcReduction="10000"/>
          </a:bodyPr>
          <a:lstStyle/>
          <a:p>
            <a:pPr lvl="0"/>
            <a:r>
              <a:rPr lang="en-US" dirty="0"/>
              <a:t>By countersigning all orders drawn for payment by the Assembly approve all expenditures of Assembly funds.</a:t>
            </a:r>
          </a:p>
          <a:p>
            <a:pPr lvl="0"/>
            <a:r>
              <a:rPr lang="en-US" dirty="0">
                <a:solidFill>
                  <a:srgbClr val="000099"/>
                </a:solidFill>
              </a:rPr>
              <a:t>Sign ALL checks drawn on the Assembly Account(s) as a second signer. (All Checks MUST have two signatures.)</a:t>
            </a:r>
          </a:p>
          <a:p>
            <a:pPr lvl="0"/>
            <a:r>
              <a:rPr lang="en-US" dirty="0"/>
              <a:t>Establish a “Patriotic” themed Assembly General Program with the Faithful Captain</a:t>
            </a:r>
          </a:p>
          <a:p>
            <a:pPr lvl="0"/>
            <a:r>
              <a:rPr lang="en-US" dirty="0">
                <a:solidFill>
                  <a:srgbClr val="000099"/>
                </a:solidFill>
              </a:rPr>
              <a:t>Publish at least quarterly an Assembly Newsletter to the membership copying the Master.</a:t>
            </a:r>
          </a:p>
          <a:p>
            <a:pPr lvl="0"/>
            <a:r>
              <a:rPr lang="en-US" dirty="0"/>
              <a:t>Complete and submit the Civic Award Annually </a:t>
            </a:r>
          </a:p>
          <a:p>
            <a:pPr lvl="0"/>
            <a:r>
              <a:rPr lang="en-US" dirty="0">
                <a:solidFill>
                  <a:srgbClr val="000099"/>
                </a:solidFill>
              </a:rPr>
              <a:t>Arrange the Annual Assembly Officer Installations</a:t>
            </a:r>
          </a:p>
          <a:p>
            <a:pPr lvl="0"/>
            <a:r>
              <a:rPr lang="en-US" dirty="0"/>
              <a:t>Meet with supported Councils Grand Knights to determine how the Assembly and Assembly Color Corps may assist the Council</a:t>
            </a:r>
          </a:p>
          <a:p>
            <a:endParaRPr lang="en-US" dirty="0"/>
          </a:p>
        </p:txBody>
      </p:sp>
      <p:pic>
        <p:nvPicPr>
          <p:cNvPr id="5122" name="Picture 2" descr="C:\Users\g7750787\AppData\Local\Microsoft\Windows\Temporary Internet Files\Content.IE5\NWRT7592\MC90044045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26276"/>
            <a:ext cx="941917"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34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And More?</a:t>
            </a:r>
            <a:endParaRPr lang="en-US" dirty="0">
              <a:solidFill>
                <a:srgbClr val="FF0000"/>
              </a:solidFill>
            </a:endParaRPr>
          </a:p>
        </p:txBody>
      </p:sp>
      <p:sp>
        <p:nvSpPr>
          <p:cNvPr id="3" name="Content Placeholder 2"/>
          <p:cNvSpPr>
            <a:spLocks noGrp="1"/>
          </p:cNvSpPr>
          <p:nvPr>
            <p:ph idx="1"/>
          </p:nvPr>
        </p:nvSpPr>
        <p:spPr>
          <a:xfrm>
            <a:off x="457200" y="990600"/>
            <a:ext cx="8229600" cy="5562600"/>
          </a:xfrm>
        </p:spPr>
        <p:txBody>
          <a:bodyPr>
            <a:normAutofit fontScale="85000" lnSpcReduction="20000"/>
          </a:bodyPr>
          <a:lstStyle/>
          <a:p>
            <a:pPr lvl="0"/>
            <a:r>
              <a:rPr lang="en-US" dirty="0"/>
              <a:t>Attend Special Council Events as the Representative of the Master for the District, (Must inform MFD prior to event)</a:t>
            </a:r>
          </a:p>
          <a:p>
            <a:pPr lvl="0"/>
            <a:r>
              <a:rPr lang="en-US" dirty="0">
                <a:solidFill>
                  <a:srgbClr val="000099"/>
                </a:solidFill>
              </a:rPr>
              <a:t>Appoint standing Committees to include:</a:t>
            </a:r>
          </a:p>
          <a:p>
            <a:pPr lvl="1"/>
            <a:r>
              <a:rPr lang="en-US" dirty="0"/>
              <a:t>Membership (Faithful Admiral to chair)</a:t>
            </a:r>
          </a:p>
          <a:p>
            <a:pPr lvl="1"/>
            <a:r>
              <a:rPr lang="en-US" dirty="0">
                <a:solidFill>
                  <a:srgbClr val="000099"/>
                </a:solidFill>
              </a:rPr>
              <a:t>Retention (Faithful Comptroller typically chairs)</a:t>
            </a:r>
          </a:p>
          <a:p>
            <a:pPr lvl="1"/>
            <a:r>
              <a:rPr lang="en-US" dirty="0"/>
              <a:t>Programs (Faithful Captain to chair)</a:t>
            </a:r>
          </a:p>
          <a:p>
            <a:pPr lvl="0"/>
            <a:r>
              <a:rPr lang="en-US" dirty="0">
                <a:solidFill>
                  <a:srgbClr val="000099"/>
                </a:solidFill>
              </a:rPr>
              <a:t>Appoint an Assembly Friar (Requires permission from the Bishop)</a:t>
            </a:r>
          </a:p>
          <a:p>
            <a:pPr lvl="0"/>
            <a:r>
              <a:rPr lang="en-US" dirty="0"/>
              <a:t>Appoint a Council Liaison for each Council (Have each Liaison report at each Assembly </a:t>
            </a:r>
            <a:r>
              <a:rPr lang="en-US" dirty="0" smtClean="0"/>
              <a:t>Meeting)</a:t>
            </a:r>
            <a:endParaRPr lang="en-US" dirty="0"/>
          </a:p>
          <a:p>
            <a:pPr lvl="0"/>
            <a:r>
              <a:rPr lang="en-US" dirty="0">
                <a:solidFill>
                  <a:srgbClr val="000099"/>
                </a:solidFill>
              </a:rPr>
              <a:t>Appoint a </a:t>
            </a:r>
            <a:r>
              <a:rPr lang="en-US" dirty="0" smtClean="0">
                <a:solidFill>
                  <a:srgbClr val="000099"/>
                </a:solidFill>
              </a:rPr>
              <a:t>Honor Guard </a:t>
            </a:r>
            <a:r>
              <a:rPr lang="en-US" dirty="0">
                <a:solidFill>
                  <a:srgbClr val="000099"/>
                </a:solidFill>
              </a:rPr>
              <a:t>Commander and establish an Assembly </a:t>
            </a:r>
            <a:r>
              <a:rPr lang="en-US" dirty="0" smtClean="0">
                <a:solidFill>
                  <a:srgbClr val="000099"/>
                </a:solidFill>
              </a:rPr>
              <a:t>Honor Guard.  </a:t>
            </a:r>
            <a:r>
              <a:rPr lang="en-US" dirty="0">
                <a:solidFill>
                  <a:srgbClr val="000099"/>
                </a:solidFill>
              </a:rPr>
              <a:t>Schedule Certification of said </a:t>
            </a:r>
            <a:r>
              <a:rPr lang="en-US" dirty="0" smtClean="0">
                <a:solidFill>
                  <a:srgbClr val="000099"/>
                </a:solidFill>
              </a:rPr>
              <a:t>Honor Guard with </a:t>
            </a:r>
            <a:r>
              <a:rPr lang="en-US" dirty="0">
                <a:solidFill>
                  <a:srgbClr val="000099"/>
                </a:solidFill>
              </a:rPr>
              <a:t>Master for the District</a:t>
            </a:r>
            <a:r>
              <a:rPr lang="en-US" dirty="0"/>
              <a:t>.</a:t>
            </a:r>
          </a:p>
        </p:txBody>
      </p:sp>
      <p:pic>
        <p:nvPicPr>
          <p:cNvPr id="6146" name="Picture 2" descr="C:\Users\g7750787\AppData\Local\Microsoft\Windows\Temporary Internet Files\Content.IE5\8C18QWGA\MC90042315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8681" y="0"/>
            <a:ext cx="913943" cy="91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51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And Still More!</a:t>
            </a:r>
            <a:endParaRPr lang="en-US" dirty="0">
              <a:solidFill>
                <a:srgbClr val="FF0000"/>
              </a:solidFill>
            </a:endParaRPr>
          </a:p>
        </p:txBody>
      </p:sp>
      <p:sp>
        <p:nvSpPr>
          <p:cNvPr id="3" name="Content Placeholder 2"/>
          <p:cNvSpPr>
            <a:spLocks noGrp="1"/>
          </p:cNvSpPr>
          <p:nvPr>
            <p:ph idx="1"/>
          </p:nvPr>
        </p:nvSpPr>
        <p:spPr>
          <a:xfrm>
            <a:off x="457200" y="1066800"/>
            <a:ext cx="8229600" cy="5410200"/>
          </a:xfrm>
        </p:spPr>
        <p:txBody>
          <a:bodyPr>
            <a:normAutofit fontScale="92500" lnSpcReduction="20000"/>
          </a:bodyPr>
          <a:lstStyle/>
          <a:p>
            <a:pPr lvl="0"/>
            <a:r>
              <a:rPr lang="en-US" dirty="0"/>
              <a:t>Obtain and publish nominations for the officers of the Assembly in March and April for the following Fraternal Year.</a:t>
            </a:r>
          </a:p>
          <a:p>
            <a:pPr lvl="0"/>
            <a:r>
              <a:rPr lang="en-US" dirty="0">
                <a:solidFill>
                  <a:srgbClr val="000099"/>
                </a:solidFill>
              </a:rPr>
              <a:t>Conduct an Election of Officers in May for the next Fraternal Year</a:t>
            </a:r>
          </a:p>
          <a:p>
            <a:pPr lvl="0"/>
            <a:r>
              <a:rPr lang="en-US" dirty="0"/>
              <a:t>Select a “Sir Knight of the Year” and submit your recommendation to the Master prior to June 1</a:t>
            </a:r>
            <a:r>
              <a:rPr lang="en-US" baseline="30000" dirty="0"/>
              <a:t>st</a:t>
            </a:r>
            <a:endParaRPr lang="en-US" dirty="0"/>
          </a:p>
          <a:p>
            <a:pPr lvl="0"/>
            <a:r>
              <a:rPr lang="en-US" dirty="0">
                <a:solidFill>
                  <a:srgbClr val="000099"/>
                </a:solidFill>
              </a:rPr>
              <a:t>Attend all Major Degrees in Assembly Area</a:t>
            </a:r>
          </a:p>
          <a:p>
            <a:pPr lvl="0"/>
            <a:r>
              <a:rPr lang="en-US" dirty="0"/>
              <a:t>Other Activities as Assigned by the Master for the </a:t>
            </a:r>
            <a:r>
              <a:rPr lang="en-US" dirty="0" smtClean="0"/>
              <a:t>District</a:t>
            </a:r>
          </a:p>
          <a:p>
            <a:pPr lvl="0"/>
            <a:r>
              <a:rPr lang="en-US" sz="4300" dirty="0" smtClean="0">
                <a:solidFill>
                  <a:srgbClr val="FF0000"/>
                </a:solidFill>
              </a:rPr>
              <a:t>Leave your Assembly better than when you became the Navigator!</a:t>
            </a:r>
            <a:endParaRPr lang="en-US" sz="4300" dirty="0">
              <a:solidFill>
                <a:srgbClr val="FF0000"/>
              </a:solidFill>
            </a:endParaRPr>
          </a:p>
        </p:txBody>
      </p:sp>
      <p:pic>
        <p:nvPicPr>
          <p:cNvPr id="7170" name="Picture 2" descr="C:\Users\g7750787\AppData\Local\Microsoft\Windows\Temporary Internet Files\Content.IE5\7G2CPTH7\MC90043441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28600"/>
            <a:ext cx="1213827"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628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solidFill>
                  <a:srgbClr val="FF0000"/>
                </a:solidFill>
              </a:rPr>
              <a:t>WOW, </a:t>
            </a:r>
            <a:br>
              <a:rPr lang="en-US" dirty="0" smtClean="0">
                <a:solidFill>
                  <a:srgbClr val="FF0000"/>
                </a:solidFill>
              </a:rPr>
            </a:br>
            <a:r>
              <a:rPr lang="en-US" dirty="0" smtClean="0">
                <a:solidFill>
                  <a:srgbClr val="FF0000"/>
                </a:solidFill>
              </a:rPr>
              <a:t>                    That is a LOT I NEED HELP!!!</a:t>
            </a:r>
            <a:endParaRPr lang="en-US" dirty="0">
              <a:solidFill>
                <a:srgbClr val="FF0000"/>
              </a:solidFill>
            </a:endParaRPr>
          </a:p>
        </p:txBody>
      </p:sp>
      <p:sp>
        <p:nvSpPr>
          <p:cNvPr id="3" name="Content Placeholder 2"/>
          <p:cNvSpPr>
            <a:spLocks noGrp="1"/>
          </p:cNvSpPr>
          <p:nvPr>
            <p:ph idx="1"/>
          </p:nvPr>
        </p:nvSpPr>
        <p:spPr>
          <a:xfrm>
            <a:off x="533400" y="1447800"/>
            <a:ext cx="8229600" cy="5105400"/>
          </a:xfrm>
        </p:spPr>
        <p:txBody>
          <a:bodyPr>
            <a:normAutofit lnSpcReduction="10000"/>
          </a:bodyPr>
          <a:lstStyle/>
          <a:p>
            <a:r>
              <a:rPr lang="en-US" sz="4400" dirty="0" smtClean="0"/>
              <a:t>The Officers of the Assembly elected and appointed are there to help.  </a:t>
            </a:r>
            <a:endParaRPr lang="en-US" sz="4400" dirty="0"/>
          </a:p>
          <a:p>
            <a:r>
              <a:rPr lang="en-US" sz="4400" dirty="0" smtClean="0">
                <a:solidFill>
                  <a:srgbClr val="000099"/>
                </a:solidFill>
              </a:rPr>
              <a:t>They are your Team,</a:t>
            </a:r>
          </a:p>
          <a:p>
            <a:r>
              <a:rPr lang="en-US" sz="4400" dirty="0" smtClean="0"/>
              <a:t>You cannot do it all by yourself</a:t>
            </a:r>
          </a:p>
          <a:p>
            <a:r>
              <a:rPr lang="en-US" sz="4400" dirty="0" smtClean="0">
                <a:solidFill>
                  <a:srgbClr val="FF0000"/>
                </a:solidFill>
              </a:rPr>
              <a:t>You </a:t>
            </a:r>
            <a:r>
              <a:rPr lang="en-US" sz="4400" b="1" dirty="0" smtClean="0">
                <a:solidFill>
                  <a:srgbClr val="FF0000"/>
                </a:solidFill>
              </a:rPr>
              <a:t>Must</a:t>
            </a:r>
            <a:r>
              <a:rPr lang="en-US" sz="4400" dirty="0" smtClean="0">
                <a:solidFill>
                  <a:srgbClr val="FF0000"/>
                </a:solidFill>
              </a:rPr>
              <a:t> use your Officers if you are to be a success </a:t>
            </a:r>
            <a:endParaRPr lang="en-US" sz="4400" dirty="0">
              <a:solidFill>
                <a:srgbClr val="FF0000"/>
              </a:solidFill>
            </a:endParaRPr>
          </a:p>
        </p:txBody>
      </p:sp>
      <p:pic>
        <p:nvPicPr>
          <p:cNvPr id="2050" name="Picture 2" descr="C:\Users\g7750787\AppData\Local\Microsoft\Windows\Temporary Internet Files\Content.IE5\8C18QWGA\MC90044044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923" y="228601"/>
            <a:ext cx="1683498"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822960">
            <a:off x="879780" y="330551"/>
            <a:ext cx="666624" cy="369332"/>
          </a:xfrm>
          <a:prstGeom prst="rect">
            <a:avLst/>
          </a:prstGeom>
          <a:noFill/>
        </p:spPr>
        <p:txBody>
          <a:bodyPr wrap="square" rtlCol="0">
            <a:spAutoFit/>
          </a:bodyPr>
          <a:lstStyle/>
          <a:p>
            <a:r>
              <a:rPr lang="en-US" dirty="0" smtClean="0">
                <a:solidFill>
                  <a:srgbClr val="FF0000"/>
                </a:solidFill>
              </a:rPr>
              <a:t>HELP</a:t>
            </a:r>
            <a:endParaRPr lang="en-US" dirty="0">
              <a:solidFill>
                <a:srgbClr val="FF0000"/>
              </a:solidFill>
            </a:endParaRPr>
          </a:p>
        </p:txBody>
      </p:sp>
    </p:spTree>
    <p:extLst>
      <p:ext uri="{BB962C8B-B14F-4D97-AF65-F5344CB8AC3E}">
        <p14:creationId xmlns:p14="http://schemas.microsoft.com/office/powerpoint/2010/main" val="230419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What do the other Officers do?</a:t>
            </a:r>
            <a:endParaRPr lang="en-US" dirty="0">
              <a:solidFill>
                <a:srgbClr val="FF0000"/>
              </a:solidFill>
            </a:endParaRPr>
          </a:p>
        </p:txBody>
      </p:sp>
      <p:sp>
        <p:nvSpPr>
          <p:cNvPr id="3" name="Content Placeholder 2"/>
          <p:cNvSpPr>
            <a:spLocks noGrp="1"/>
          </p:cNvSpPr>
          <p:nvPr>
            <p:ph idx="1"/>
          </p:nvPr>
        </p:nvSpPr>
        <p:spPr>
          <a:xfrm>
            <a:off x="228600" y="1066800"/>
            <a:ext cx="8610600" cy="5562600"/>
          </a:xfrm>
        </p:spPr>
        <p:txBody>
          <a:bodyPr>
            <a:normAutofit fontScale="70000" lnSpcReduction="20000"/>
          </a:bodyPr>
          <a:lstStyle/>
          <a:p>
            <a:pPr marL="0" indent="0">
              <a:buNone/>
            </a:pPr>
            <a:r>
              <a:rPr lang="en-US" sz="4600" b="1" dirty="0"/>
              <a:t>ARTICLE VIII ASSEMBLY OFFICERS AND DUTIES</a:t>
            </a:r>
            <a:endParaRPr lang="en-US" sz="4600" dirty="0"/>
          </a:p>
          <a:p>
            <a:pPr marL="0" indent="0">
              <a:buNone/>
            </a:pPr>
            <a:endParaRPr lang="en-US" sz="1000" dirty="0" smtClean="0"/>
          </a:p>
          <a:p>
            <a:pPr marL="0" indent="0">
              <a:buNone/>
            </a:pPr>
            <a:r>
              <a:rPr lang="en-US" sz="4000" dirty="0" smtClean="0"/>
              <a:t>Section </a:t>
            </a:r>
            <a:r>
              <a:rPr lang="en-US" sz="4000" dirty="0"/>
              <a:t>24.  Duties of Assembly Officers </a:t>
            </a:r>
          </a:p>
          <a:p>
            <a:pPr marL="0" indent="0">
              <a:buNone/>
            </a:pPr>
            <a:r>
              <a:rPr lang="en-US" sz="4000" dirty="0">
                <a:solidFill>
                  <a:srgbClr val="FF0000"/>
                </a:solidFill>
              </a:rPr>
              <a:t>Officers of the assembly should be present at all assembly meetings.</a:t>
            </a:r>
          </a:p>
          <a:p>
            <a:pPr marL="0" indent="0">
              <a:buNone/>
            </a:pPr>
            <a:r>
              <a:rPr lang="en-US" dirty="0"/>
              <a:t> </a:t>
            </a:r>
            <a:endParaRPr lang="en-US" sz="1200" dirty="0" smtClean="0"/>
          </a:p>
          <a:p>
            <a:pPr marL="0" indent="0">
              <a:buNone/>
            </a:pPr>
            <a:r>
              <a:rPr lang="en-US" sz="4500" b="1" dirty="0" smtClean="0"/>
              <a:t>The </a:t>
            </a:r>
            <a:r>
              <a:rPr lang="en-US" sz="4500" b="1" dirty="0"/>
              <a:t>Faithful Captain shall:</a:t>
            </a:r>
            <a:endParaRPr lang="en-US" sz="4500" dirty="0"/>
          </a:p>
          <a:p>
            <a:r>
              <a:rPr lang="en-US" sz="4500" dirty="0"/>
              <a:t> </a:t>
            </a:r>
            <a:r>
              <a:rPr lang="en-US" sz="3400" dirty="0" smtClean="0"/>
              <a:t>In </a:t>
            </a:r>
            <a:r>
              <a:rPr lang="en-US" sz="3400" dirty="0"/>
              <a:t>the absence of the Faithful Navigator, perform the duties and exercise the powers of the Faithful Navigator. </a:t>
            </a:r>
          </a:p>
          <a:p>
            <a:pPr lvl="0"/>
            <a:r>
              <a:rPr lang="en-US" sz="3400" dirty="0">
                <a:solidFill>
                  <a:srgbClr val="000099"/>
                </a:solidFill>
              </a:rPr>
              <a:t>It is also the responsibility of the Faithful Captain in order to assure a good attendance at meetings and other functions of the assembly </a:t>
            </a:r>
          </a:p>
          <a:p>
            <a:pPr lvl="0"/>
            <a:r>
              <a:rPr lang="en-US" sz="3400" dirty="0"/>
              <a:t>To take direct charge of all activities social and otherwise under that portion of the order of business known as the Good of the Order.</a:t>
            </a:r>
          </a:p>
          <a:p>
            <a:endParaRPr lang="en-US" sz="3400" dirty="0"/>
          </a:p>
        </p:txBody>
      </p:sp>
    </p:spTree>
    <p:extLst>
      <p:ext uri="{BB962C8B-B14F-4D97-AF65-F5344CB8AC3E}">
        <p14:creationId xmlns:p14="http://schemas.microsoft.com/office/powerpoint/2010/main" val="2036016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37" y="1447800"/>
            <a:ext cx="8229600" cy="4525963"/>
          </a:xfrm>
        </p:spPr>
        <p:txBody>
          <a:bodyPr/>
          <a:lstStyle/>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2590800" cy="1762125"/>
          </a:xfrm>
          <a:prstGeom prst="rect">
            <a:avLst/>
          </a:prstGeom>
        </p:spPr>
      </p:pic>
      <p:sp>
        <p:nvSpPr>
          <p:cNvPr id="5" name="TextBox 4"/>
          <p:cNvSpPr txBox="1"/>
          <p:nvPr/>
        </p:nvSpPr>
        <p:spPr>
          <a:xfrm>
            <a:off x="3200400" y="416748"/>
            <a:ext cx="5334000" cy="2062103"/>
          </a:xfrm>
          <a:prstGeom prst="rect">
            <a:avLst/>
          </a:prstGeom>
          <a:noFill/>
        </p:spPr>
        <p:txBody>
          <a:bodyPr wrap="square" rtlCol="0">
            <a:spAutoFit/>
          </a:bodyPr>
          <a:lstStyle/>
          <a:p>
            <a:r>
              <a:rPr lang="en-US" sz="3200" dirty="0" smtClean="0"/>
              <a:t>Harry S. Truman </a:t>
            </a:r>
          </a:p>
          <a:p>
            <a:r>
              <a:rPr lang="en-US" sz="3200" dirty="0" smtClean="0"/>
              <a:t>the 38</a:t>
            </a:r>
            <a:r>
              <a:rPr lang="en-US" sz="3200" baseline="30000" dirty="0" smtClean="0"/>
              <a:t>th</a:t>
            </a:r>
            <a:r>
              <a:rPr lang="en-US" sz="3200" dirty="0" smtClean="0"/>
              <a:t> President of the United States once said:</a:t>
            </a:r>
          </a:p>
          <a:p>
            <a:r>
              <a:rPr lang="en-US" sz="3200" dirty="0" smtClean="0">
                <a:solidFill>
                  <a:srgbClr val="000099"/>
                </a:solidFill>
              </a:rPr>
              <a:t>“The Buck Stops Here!”</a:t>
            </a:r>
            <a:endParaRPr lang="en-US" sz="3200" dirty="0">
              <a:solidFill>
                <a:srgbClr val="000099"/>
              </a:solidFill>
            </a:endParaRPr>
          </a:p>
        </p:txBody>
      </p:sp>
      <p:sp>
        <p:nvSpPr>
          <p:cNvPr id="6" name="TextBox 5"/>
          <p:cNvSpPr txBox="1"/>
          <p:nvPr/>
        </p:nvSpPr>
        <p:spPr>
          <a:xfrm>
            <a:off x="785812" y="2512188"/>
            <a:ext cx="7315200" cy="4401205"/>
          </a:xfrm>
          <a:prstGeom prst="rect">
            <a:avLst/>
          </a:prstGeom>
          <a:noFill/>
        </p:spPr>
        <p:txBody>
          <a:bodyPr wrap="square" rtlCol="0">
            <a:spAutoFit/>
          </a:bodyPr>
          <a:lstStyle/>
          <a:p>
            <a:r>
              <a:rPr lang="en-US" sz="2800" dirty="0" smtClean="0"/>
              <a:t>As the CEO of your Assembly, President Truman’s Statement applies to you.</a:t>
            </a:r>
          </a:p>
          <a:p>
            <a:r>
              <a:rPr lang="en-US" sz="2800" dirty="0" smtClean="0"/>
              <a:t>You are in Control of your Assemblies Programs and Finances and the success of your Assembly depends on How </a:t>
            </a:r>
            <a:r>
              <a:rPr lang="en-US" sz="2800" b="1" dirty="0" smtClean="0"/>
              <a:t>YOU </a:t>
            </a:r>
            <a:r>
              <a:rPr lang="en-US" sz="2800" dirty="0" smtClean="0"/>
              <a:t>do your job.</a:t>
            </a:r>
          </a:p>
          <a:p>
            <a:endParaRPr lang="en-US" sz="2400" dirty="0"/>
          </a:p>
          <a:p>
            <a:r>
              <a:rPr lang="en-US" sz="2800" b="1" dirty="0" smtClean="0">
                <a:solidFill>
                  <a:srgbClr val="000099"/>
                </a:solidFill>
              </a:rPr>
              <a:t>Today we will provide you some tools to help make you Successful.</a:t>
            </a:r>
          </a:p>
          <a:p>
            <a:endParaRPr lang="en-US" sz="1200" b="1" dirty="0">
              <a:solidFill>
                <a:srgbClr val="000099"/>
              </a:solidFill>
            </a:endParaRPr>
          </a:p>
          <a:p>
            <a:pPr algn="ctr"/>
            <a:r>
              <a:rPr lang="en-US" sz="4400" b="1" dirty="0" smtClean="0">
                <a:solidFill>
                  <a:srgbClr val="FF0000"/>
                </a:solidFill>
              </a:rPr>
              <a:t>BUT FIRST</a:t>
            </a:r>
            <a:endParaRPr lang="en-US" sz="4400" b="1" dirty="0">
              <a:solidFill>
                <a:srgbClr val="FF0000"/>
              </a:solidFill>
            </a:endParaRPr>
          </a:p>
        </p:txBody>
      </p:sp>
    </p:spTree>
    <p:extLst>
      <p:ext uri="{BB962C8B-B14F-4D97-AF65-F5344CB8AC3E}">
        <p14:creationId xmlns:p14="http://schemas.microsoft.com/office/powerpoint/2010/main" val="752793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
            <a:ext cx="8229600" cy="1143000"/>
          </a:xfrm>
        </p:spPr>
        <p:txBody>
          <a:bodyPr/>
          <a:lstStyle/>
          <a:p>
            <a:r>
              <a:rPr lang="en-US" dirty="0" smtClean="0">
                <a:solidFill>
                  <a:srgbClr val="FF0000"/>
                </a:solidFill>
              </a:rPr>
              <a:t>Say What?</a:t>
            </a:r>
            <a:endParaRPr lang="en-US" dirty="0">
              <a:solidFill>
                <a:srgbClr val="FF0000"/>
              </a:solidFill>
            </a:endParaRPr>
          </a:p>
        </p:txBody>
      </p:sp>
      <p:sp>
        <p:nvSpPr>
          <p:cNvPr id="3" name="Content Placeholder 2"/>
          <p:cNvSpPr>
            <a:spLocks noGrp="1"/>
          </p:cNvSpPr>
          <p:nvPr>
            <p:ph idx="1"/>
          </p:nvPr>
        </p:nvSpPr>
        <p:spPr>
          <a:xfrm>
            <a:off x="457200" y="1066800"/>
            <a:ext cx="8229600" cy="5486400"/>
          </a:xfrm>
        </p:spPr>
        <p:txBody>
          <a:bodyPr>
            <a:normAutofit fontScale="92500" lnSpcReduction="10000"/>
          </a:bodyPr>
          <a:lstStyle/>
          <a:p>
            <a:pPr marL="0" indent="0">
              <a:buNone/>
            </a:pPr>
            <a:r>
              <a:rPr lang="en-US" sz="3900" b="1" dirty="0"/>
              <a:t>The Captain is</a:t>
            </a:r>
            <a:r>
              <a:rPr lang="en-US" sz="3900" b="1" dirty="0" smtClean="0"/>
              <a:t>:</a:t>
            </a:r>
            <a:endParaRPr lang="en-US" sz="3900" b="1" dirty="0"/>
          </a:p>
          <a:p>
            <a:pPr lvl="0"/>
            <a:r>
              <a:rPr lang="en-US" dirty="0"/>
              <a:t>Your Back up, he is the Number 2 in </a:t>
            </a:r>
            <a:r>
              <a:rPr lang="en-US" dirty="0" smtClean="0"/>
              <a:t>Command – Your Shadow</a:t>
            </a:r>
            <a:endParaRPr lang="en-US" dirty="0"/>
          </a:p>
          <a:p>
            <a:pPr lvl="0"/>
            <a:r>
              <a:rPr lang="en-US" dirty="0">
                <a:solidFill>
                  <a:srgbClr val="000099"/>
                </a:solidFill>
              </a:rPr>
              <a:t>The Program Director for the Assembly (the Keeper of the Assembly Calendar)</a:t>
            </a:r>
          </a:p>
          <a:p>
            <a:pPr lvl="0"/>
            <a:r>
              <a:rPr lang="en-US" dirty="0"/>
              <a:t>The Assembly Social Director</a:t>
            </a:r>
          </a:p>
          <a:p>
            <a:pPr lvl="0"/>
            <a:r>
              <a:rPr lang="en-US" dirty="0">
                <a:solidFill>
                  <a:srgbClr val="000099"/>
                </a:solidFill>
              </a:rPr>
              <a:t>A member of your Membership, Recruiting and Retention Committees</a:t>
            </a:r>
          </a:p>
          <a:p>
            <a:pPr lvl="0"/>
            <a:r>
              <a:rPr lang="en-US" dirty="0"/>
              <a:t>Attends all </a:t>
            </a:r>
            <a:r>
              <a:rPr lang="en-US" dirty="0" smtClean="0"/>
              <a:t>District Meetings </a:t>
            </a:r>
            <a:r>
              <a:rPr lang="en-US" dirty="0"/>
              <a:t>and Exemplifications </a:t>
            </a:r>
          </a:p>
          <a:p>
            <a:pPr lvl="0"/>
            <a:r>
              <a:rPr lang="en-US" dirty="0">
                <a:solidFill>
                  <a:srgbClr val="000099"/>
                </a:solidFill>
              </a:rPr>
              <a:t>Attends Annual Father Hennepin Province Meeting</a:t>
            </a:r>
          </a:p>
          <a:p>
            <a:endParaRPr lang="en-US" dirty="0"/>
          </a:p>
          <a:p>
            <a:endParaRPr lang="en-US" dirty="0"/>
          </a:p>
        </p:txBody>
      </p:sp>
      <p:pic>
        <p:nvPicPr>
          <p:cNvPr id="1026" name="Picture 2" descr="C:\Users\g7750787\AppData\Local\Microsoft\Windows\Temporary Internet Files\Content.IE5\NWRT7592\MC90043381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
            <a:ext cx="1066572" cy="106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15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639762"/>
          </a:xfrm>
        </p:spPr>
        <p:txBody>
          <a:bodyPr>
            <a:normAutofit fontScale="90000"/>
          </a:bodyPr>
          <a:lstStyle/>
          <a:p>
            <a:r>
              <a:rPr lang="en-US" b="1" dirty="0"/>
              <a:t>The Faithful </a:t>
            </a:r>
            <a:r>
              <a:rPr lang="en-US" b="1" dirty="0" smtClean="0"/>
              <a:t>Pilot:</a:t>
            </a:r>
            <a:r>
              <a:rPr lang="en-US" dirty="0"/>
              <a:t/>
            </a:r>
            <a:br>
              <a:rPr lang="en-US" dirty="0"/>
            </a:br>
            <a:endParaRPr lang="en-US" dirty="0"/>
          </a:p>
        </p:txBody>
      </p:sp>
      <p:sp>
        <p:nvSpPr>
          <p:cNvPr id="3" name="Content Placeholder 2"/>
          <p:cNvSpPr>
            <a:spLocks noGrp="1"/>
          </p:cNvSpPr>
          <p:nvPr>
            <p:ph idx="1"/>
          </p:nvPr>
        </p:nvSpPr>
        <p:spPr>
          <a:xfrm>
            <a:off x="457200" y="838200"/>
            <a:ext cx="8229600" cy="5715000"/>
          </a:xfrm>
        </p:spPr>
        <p:txBody>
          <a:bodyPr>
            <a:normAutofit fontScale="85000" lnSpcReduction="20000"/>
          </a:bodyPr>
          <a:lstStyle/>
          <a:p>
            <a:pPr lvl="0"/>
            <a:endParaRPr lang="en-US" dirty="0" smtClean="0"/>
          </a:p>
          <a:p>
            <a:pPr lvl="0"/>
            <a:r>
              <a:rPr lang="en-US" dirty="0" smtClean="0"/>
              <a:t>Performs the Duties of the Warden in the Third Degree Council</a:t>
            </a:r>
          </a:p>
          <a:p>
            <a:pPr lvl="0"/>
            <a:r>
              <a:rPr lang="en-US" dirty="0" smtClean="0">
                <a:solidFill>
                  <a:srgbClr val="000099"/>
                </a:solidFill>
              </a:rPr>
              <a:t>Is </a:t>
            </a:r>
            <a:r>
              <a:rPr lang="en-US" dirty="0">
                <a:solidFill>
                  <a:srgbClr val="000099"/>
                </a:solidFill>
              </a:rPr>
              <a:t>responsible for the arrangement of the assembly chamber. </a:t>
            </a:r>
          </a:p>
          <a:p>
            <a:pPr lvl="0"/>
            <a:r>
              <a:rPr lang="en-US" dirty="0" smtClean="0"/>
              <a:t>Has </a:t>
            </a:r>
            <a:r>
              <a:rPr lang="en-US" dirty="0"/>
              <a:t>charge of all properties of the assembly except moneys and accounts and record books of the officers but including ceremonials.</a:t>
            </a:r>
          </a:p>
          <a:p>
            <a:pPr lvl="0"/>
            <a:r>
              <a:rPr lang="en-US" dirty="0" smtClean="0">
                <a:solidFill>
                  <a:srgbClr val="000099"/>
                </a:solidFill>
              </a:rPr>
              <a:t>Directs </a:t>
            </a:r>
            <a:r>
              <a:rPr lang="en-US" dirty="0">
                <a:solidFill>
                  <a:srgbClr val="000099"/>
                </a:solidFill>
              </a:rPr>
              <a:t>and </a:t>
            </a:r>
            <a:r>
              <a:rPr lang="en-US" dirty="0" smtClean="0">
                <a:solidFill>
                  <a:srgbClr val="000099"/>
                </a:solidFill>
              </a:rPr>
              <a:t>is </a:t>
            </a:r>
            <a:r>
              <a:rPr lang="en-US" dirty="0">
                <a:solidFill>
                  <a:srgbClr val="000099"/>
                </a:solidFill>
              </a:rPr>
              <a:t>responsible for the activities of the Inner and Outer Sentinels.</a:t>
            </a:r>
          </a:p>
          <a:p>
            <a:pPr lvl="0"/>
            <a:r>
              <a:rPr lang="en-US" dirty="0" smtClean="0"/>
              <a:t>Acquires </a:t>
            </a:r>
            <a:r>
              <a:rPr lang="en-US" dirty="0"/>
              <a:t>and </a:t>
            </a:r>
            <a:r>
              <a:rPr lang="en-US" dirty="0" smtClean="0"/>
              <a:t>maintains </a:t>
            </a:r>
            <a:r>
              <a:rPr lang="en-US" dirty="0"/>
              <a:t>a thorough knowledge of the policies, procedures, and protocols governing the National Flag in order to instruct the members of the Assembly, to ensure its proper care and display, and to serve as an authority on the flag for assigned councils</a:t>
            </a:r>
          </a:p>
          <a:p>
            <a:endParaRPr lang="en-US" dirty="0"/>
          </a:p>
        </p:txBody>
      </p:sp>
      <p:pic>
        <p:nvPicPr>
          <p:cNvPr id="10242" name="Picture 2" descr="C:\Users\g7750787\AppData\Local\Microsoft\Windows\Temporary Internet Files\Content.IE5\NWRT7592\MC9003832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2400"/>
            <a:ext cx="1217371" cy="10923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g7750787\AppData\Local\Microsoft\Windows\Temporary Internet Files\Content.IE5\NWRT7592\MC9004387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52400"/>
            <a:ext cx="14478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992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0000"/>
                </a:solidFill>
              </a:rPr>
              <a:t>In Other Words:</a:t>
            </a:r>
            <a:r>
              <a:rPr lang="en-US" dirty="0"/>
              <a:t/>
            </a:r>
            <a:br>
              <a:rPr lang="en-US" dirty="0"/>
            </a:br>
            <a:endParaRPr lang="en-US" dirty="0"/>
          </a:p>
        </p:txBody>
      </p:sp>
      <p:sp>
        <p:nvSpPr>
          <p:cNvPr id="3" name="Content Placeholder 2"/>
          <p:cNvSpPr>
            <a:spLocks noGrp="1"/>
          </p:cNvSpPr>
          <p:nvPr>
            <p:ph idx="1"/>
          </p:nvPr>
        </p:nvSpPr>
        <p:spPr>
          <a:xfrm>
            <a:off x="457200" y="914400"/>
            <a:ext cx="8229600" cy="5257800"/>
          </a:xfrm>
        </p:spPr>
        <p:txBody>
          <a:bodyPr>
            <a:normAutofit/>
          </a:bodyPr>
          <a:lstStyle/>
          <a:p>
            <a:pPr marL="0" indent="0">
              <a:buNone/>
            </a:pPr>
            <a:r>
              <a:rPr lang="en-US" b="1" dirty="0" smtClean="0"/>
              <a:t>The </a:t>
            </a:r>
            <a:r>
              <a:rPr lang="en-US" b="1" dirty="0"/>
              <a:t>Pilot is</a:t>
            </a:r>
            <a:r>
              <a:rPr lang="en-US" b="1" dirty="0" smtClean="0"/>
              <a:t>:</a:t>
            </a:r>
            <a:endParaRPr lang="en-US" b="1" dirty="0"/>
          </a:p>
          <a:p>
            <a:pPr lvl="0"/>
            <a:r>
              <a:rPr lang="en-US" dirty="0">
                <a:solidFill>
                  <a:srgbClr val="000099"/>
                </a:solidFill>
              </a:rPr>
              <a:t>The keeper of the physical property of the Assembly</a:t>
            </a:r>
          </a:p>
          <a:p>
            <a:pPr lvl="0"/>
            <a:r>
              <a:rPr lang="en-US" dirty="0"/>
              <a:t>The Assistant Program Director</a:t>
            </a:r>
          </a:p>
          <a:p>
            <a:pPr lvl="0"/>
            <a:r>
              <a:rPr lang="en-US" dirty="0">
                <a:solidFill>
                  <a:srgbClr val="000099"/>
                </a:solidFill>
              </a:rPr>
              <a:t>The one who insures the Assembly Chambers are set up on time and correctly</a:t>
            </a:r>
          </a:p>
          <a:p>
            <a:pPr lvl="0"/>
            <a:r>
              <a:rPr lang="en-US" dirty="0"/>
              <a:t>The overseer of the Sentinels</a:t>
            </a:r>
          </a:p>
          <a:p>
            <a:pPr lvl="0"/>
            <a:r>
              <a:rPr lang="en-US" dirty="0">
                <a:solidFill>
                  <a:srgbClr val="000099"/>
                </a:solidFill>
              </a:rPr>
              <a:t>The Flag Protocol Officer for the Assembly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472223"/>
            <a:ext cx="1181100" cy="1181100"/>
          </a:xfrm>
          <a:prstGeom prst="rect">
            <a:avLst/>
          </a:prstGeom>
        </p:spPr>
      </p:pic>
    </p:spTree>
    <p:extLst>
      <p:ext uri="{BB962C8B-B14F-4D97-AF65-F5344CB8AC3E}">
        <p14:creationId xmlns:p14="http://schemas.microsoft.com/office/powerpoint/2010/main" val="605863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a:solidFill>
                  <a:srgbClr val="FF0000"/>
                </a:solidFill>
              </a:rPr>
              <a:t>The Faithful </a:t>
            </a:r>
            <a:r>
              <a:rPr lang="en-US" b="1" dirty="0" smtClean="0">
                <a:solidFill>
                  <a:srgbClr val="FF0000"/>
                </a:solidFill>
              </a:rPr>
              <a:t>Comptroller is the CFO of the Assembly</a:t>
            </a:r>
            <a:endParaRPr lang="en-US" dirty="0">
              <a:solidFill>
                <a:srgbClr val="FF0000"/>
              </a:solidFill>
            </a:endParaRPr>
          </a:p>
        </p:txBody>
      </p:sp>
      <p:sp>
        <p:nvSpPr>
          <p:cNvPr id="3" name="Content Placeholder 2"/>
          <p:cNvSpPr>
            <a:spLocks noGrp="1"/>
          </p:cNvSpPr>
          <p:nvPr>
            <p:ph idx="1"/>
          </p:nvPr>
        </p:nvSpPr>
        <p:spPr>
          <a:xfrm>
            <a:off x="457200" y="1371600"/>
            <a:ext cx="8229600" cy="5257800"/>
          </a:xfrm>
        </p:spPr>
        <p:txBody>
          <a:bodyPr>
            <a:normAutofit fontScale="62500" lnSpcReduction="20000"/>
          </a:bodyPr>
          <a:lstStyle/>
          <a:p>
            <a:pPr marL="0" indent="0">
              <a:buNone/>
            </a:pPr>
            <a:r>
              <a:rPr lang="en-US" sz="5900" b="1" dirty="0"/>
              <a:t>The Faithful Comptroller shall:</a:t>
            </a:r>
            <a:endParaRPr lang="en-US" sz="5900" dirty="0"/>
          </a:p>
          <a:p>
            <a:pPr marL="0" indent="0">
              <a:buNone/>
            </a:pPr>
            <a:r>
              <a:rPr lang="en-US" dirty="0"/>
              <a:t> </a:t>
            </a:r>
          </a:p>
          <a:p>
            <a:pPr lvl="0"/>
            <a:r>
              <a:rPr lang="en-US" sz="3800" dirty="0"/>
              <a:t>Maintain </a:t>
            </a:r>
            <a:r>
              <a:rPr lang="en-US" sz="3800" dirty="0" smtClean="0"/>
              <a:t>the Assembly Membership and Financial Records</a:t>
            </a:r>
            <a:r>
              <a:rPr lang="en-US" sz="3800" dirty="0"/>
              <a:t>. </a:t>
            </a:r>
          </a:p>
          <a:p>
            <a:pPr lvl="0"/>
            <a:r>
              <a:rPr lang="en-US" sz="3800" dirty="0">
                <a:solidFill>
                  <a:srgbClr val="000099"/>
                </a:solidFill>
              </a:rPr>
              <a:t>Keep a roll of the members, their age, occupation and residence with the date of their initiation in the Fourth Degree.</a:t>
            </a:r>
          </a:p>
          <a:p>
            <a:pPr lvl="0"/>
            <a:r>
              <a:rPr lang="en-US" sz="3800" dirty="0"/>
              <a:t>Collect and receive all moneys due the assembly and all funds obtained from any source and transfer the same to the Faithful Purser and obtain a receipt from the Purser.</a:t>
            </a:r>
          </a:p>
          <a:p>
            <a:pPr lvl="0"/>
            <a:r>
              <a:rPr lang="en-US" sz="3800" dirty="0">
                <a:solidFill>
                  <a:srgbClr val="000099"/>
                </a:solidFill>
              </a:rPr>
              <a:t>Keep account of the charges and receipts of each member in accordance with the standard accounting system provided by the Supreme Council.</a:t>
            </a:r>
          </a:p>
          <a:p>
            <a:pPr lvl="0"/>
            <a:r>
              <a:rPr lang="en-US" sz="3800" dirty="0"/>
              <a:t>Make available to the Faithful Navigator and Board of Trustees at least once a year, all membership records and financial accounts for the purpose of preparing the official audit</a:t>
            </a:r>
            <a:r>
              <a:rPr lang="en-US" sz="3800" dirty="0" smtClean="0"/>
              <a:t>.</a:t>
            </a:r>
            <a:endParaRPr lang="en-US" sz="3800" dirty="0"/>
          </a:p>
        </p:txBody>
      </p:sp>
      <p:pic>
        <p:nvPicPr>
          <p:cNvPr id="11266" name="Picture 2" descr="C:\Users\g7750787\AppData\Local\Microsoft\Windows\Temporary Internet Files\Content.IE5\7IWP0KFQ\MC90004489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762000"/>
            <a:ext cx="853189" cy="119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0661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rgbClr val="FF0000"/>
                </a:solidFill>
              </a:rPr>
              <a:t>AND …</a:t>
            </a:r>
            <a:endParaRPr lang="en-US" dirty="0">
              <a:solidFill>
                <a:srgbClr val="FF0000"/>
              </a:solidFill>
            </a:endParaRPr>
          </a:p>
        </p:txBody>
      </p:sp>
      <p:sp>
        <p:nvSpPr>
          <p:cNvPr id="3" name="Content Placeholder 2"/>
          <p:cNvSpPr>
            <a:spLocks noGrp="1"/>
          </p:cNvSpPr>
          <p:nvPr>
            <p:ph idx="1"/>
          </p:nvPr>
        </p:nvSpPr>
        <p:spPr>
          <a:xfrm>
            <a:off x="152400" y="685800"/>
            <a:ext cx="8763000" cy="6019800"/>
          </a:xfrm>
        </p:spPr>
        <p:txBody>
          <a:bodyPr>
            <a:normAutofit fontScale="85000" lnSpcReduction="10000"/>
          </a:bodyPr>
          <a:lstStyle/>
          <a:p>
            <a:pPr lvl="0"/>
            <a:r>
              <a:rPr lang="en-US" dirty="0"/>
              <a:t>Draw all orders on the Faithful Purser when so ordered by the assembly, the Board of Trustees or the Faithful Navigator for payment of all claims of demands against his assembly which orders shall be signed by him and countersigned by the Faithful Navigator.</a:t>
            </a:r>
          </a:p>
          <a:p>
            <a:pPr lvl="0"/>
            <a:r>
              <a:rPr lang="en-US" dirty="0">
                <a:solidFill>
                  <a:srgbClr val="000099"/>
                </a:solidFill>
              </a:rPr>
              <a:t>Issue to each member, not indebted to the assembly or at the direction of the Faithful Navigator, a Fourth Degree Membership Card duly signed and attested but such card shall be issued only if the member produces a Third Degree Membership Card showing his good standing in his Council.</a:t>
            </a:r>
          </a:p>
          <a:p>
            <a:pPr lvl="0"/>
            <a:r>
              <a:rPr lang="en-US" dirty="0"/>
              <a:t>Notify the District Master of the names of all candidates from his assembly awaiting initiation and give written notice to the Financial Secretary of the council to which such member belongs that the member has been accepted as a Fourth Degree member of the assembly.</a:t>
            </a:r>
          </a:p>
          <a:p>
            <a:pPr marL="0" indent="0">
              <a:buNone/>
            </a:pPr>
            <a:endParaRPr lang="en-US" dirty="0"/>
          </a:p>
        </p:txBody>
      </p:sp>
    </p:spTree>
    <p:extLst>
      <p:ext uri="{BB962C8B-B14F-4D97-AF65-F5344CB8AC3E}">
        <p14:creationId xmlns:p14="http://schemas.microsoft.com/office/powerpoint/2010/main" val="36117139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Still More…</a:t>
            </a:r>
            <a:endParaRPr lang="en-US" dirty="0">
              <a:solidFill>
                <a:srgbClr val="FF0000"/>
              </a:solidFill>
            </a:endParaRPr>
          </a:p>
        </p:txBody>
      </p:sp>
      <p:sp>
        <p:nvSpPr>
          <p:cNvPr id="3" name="Content Placeholder 2"/>
          <p:cNvSpPr>
            <a:spLocks noGrp="1"/>
          </p:cNvSpPr>
          <p:nvPr>
            <p:ph idx="1"/>
          </p:nvPr>
        </p:nvSpPr>
        <p:spPr>
          <a:xfrm>
            <a:off x="381000" y="1219200"/>
            <a:ext cx="8382000" cy="5334000"/>
          </a:xfrm>
        </p:spPr>
        <p:txBody>
          <a:bodyPr>
            <a:normAutofit fontScale="85000" lnSpcReduction="20000"/>
          </a:bodyPr>
          <a:lstStyle/>
          <a:p>
            <a:pPr lvl="0"/>
            <a:r>
              <a:rPr lang="en-US" dirty="0"/>
              <a:t>Notify promptly the Supreme Secretary, Master and Financial Secretary of the council concerned of the death, transfer, withdrawal, suspension, expulsion, reinstatement, readmission or transfer of members on the forms provided by the Supreme Assembly.</a:t>
            </a:r>
          </a:p>
          <a:p>
            <a:pPr lvl="0"/>
            <a:r>
              <a:rPr lang="en-US" dirty="0">
                <a:solidFill>
                  <a:srgbClr val="000099"/>
                </a:solidFill>
              </a:rPr>
              <a:t>Be the custodian of the seal of the assembly and affix same to all proper papers.</a:t>
            </a:r>
          </a:p>
          <a:p>
            <a:pPr lvl="0"/>
            <a:r>
              <a:rPr lang="en-US" dirty="0"/>
              <a:t>Perform all other acts required by the laws of the Fourth Degree, the Order and the rules of the Board of Directors.</a:t>
            </a:r>
          </a:p>
          <a:p>
            <a:pPr lvl="0"/>
            <a:r>
              <a:rPr lang="en-US" dirty="0">
                <a:solidFill>
                  <a:srgbClr val="000099"/>
                </a:solidFill>
              </a:rPr>
              <a:t>Performs all other duties assigned by the Master for the District</a:t>
            </a:r>
          </a:p>
          <a:p>
            <a:pPr lvl="0"/>
            <a:r>
              <a:rPr lang="en-US" dirty="0"/>
              <a:t>Performs all other duties as assigned by the Faithful Navigator</a:t>
            </a:r>
          </a:p>
          <a:p>
            <a:endParaRPr lang="en-US" dirty="0"/>
          </a:p>
        </p:txBody>
      </p:sp>
    </p:spTree>
    <p:extLst>
      <p:ext uri="{BB962C8B-B14F-4D97-AF65-F5344CB8AC3E}">
        <p14:creationId xmlns:p14="http://schemas.microsoft.com/office/powerpoint/2010/main" val="2545432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 ADDITION </a:t>
            </a:r>
            <a:endParaRPr lang="en-US" dirty="0">
              <a:solidFill>
                <a:srgbClr val="FF0000"/>
              </a:solidFill>
            </a:endParaRPr>
          </a:p>
        </p:txBody>
      </p:sp>
      <p:sp>
        <p:nvSpPr>
          <p:cNvPr id="3" name="Content Placeholder 2"/>
          <p:cNvSpPr>
            <a:spLocks noGrp="1"/>
          </p:cNvSpPr>
          <p:nvPr>
            <p:ph idx="1"/>
          </p:nvPr>
        </p:nvSpPr>
        <p:spPr>
          <a:xfrm>
            <a:off x="457200" y="1371600"/>
            <a:ext cx="8229600" cy="5105400"/>
          </a:xfrm>
        </p:spPr>
        <p:txBody>
          <a:bodyPr>
            <a:normAutofit/>
          </a:bodyPr>
          <a:lstStyle/>
          <a:p>
            <a:pPr marL="0" indent="0">
              <a:buNone/>
            </a:pPr>
            <a:r>
              <a:rPr lang="en-US" b="1" dirty="0" smtClean="0"/>
              <a:t>The </a:t>
            </a:r>
            <a:r>
              <a:rPr lang="en-US" b="1" dirty="0"/>
              <a:t>Faithful Comptroller:</a:t>
            </a:r>
          </a:p>
          <a:p>
            <a:pPr lvl="0"/>
            <a:r>
              <a:rPr lang="en-US" dirty="0"/>
              <a:t>Is a member of the Membership and Retention Committee</a:t>
            </a:r>
          </a:p>
          <a:p>
            <a:pPr lvl="0"/>
            <a:r>
              <a:rPr lang="en-US" dirty="0">
                <a:solidFill>
                  <a:srgbClr val="000099"/>
                </a:solidFill>
              </a:rPr>
              <a:t>Maintains the Assembly records on the Supreme Member Management Web Site</a:t>
            </a:r>
          </a:p>
          <a:p>
            <a:pPr lvl="0"/>
            <a:r>
              <a:rPr lang="en-US" dirty="0"/>
              <a:t>Attends District Meetings and Exemplifications </a:t>
            </a:r>
          </a:p>
          <a:p>
            <a:pPr lvl="0"/>
            <a:r>
              <a:rPr lang="en-US" dirty="0">
                <a:solidFill>
                  <a:srgbClr val="000099"/>
                </a:solidFill>
              </a:rPr>
              <a:t>Attends Annual Father Hennepin Province Meeting</a:t>
            </a:r>
          </a:p>
          <a:p>
            <a:endParaRPr lang="en-US" dirty="0"/>
          </a:p>
          <a:p>
            <a:endParaRPr lang="en-US" dirty="0"/>
          </a:p>
        </p:txBody>
      </p:sp>
      <p:pic>
        <p:nvPicPr>
          <p:cNvPr id="12290" name="Picture 2" descr="C:\Program Files (x86)\Microsoft Office\MEDIA\CAGCAT10\j0292020.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2084832"/>
            <a:ext cx="1175372" cy="111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579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Faithful Purser shall:</a:t>
            </a:r>
            <a:r>
              <a:rPr lang="en-US" dirty="0"/>
              <a:t/>
            </a:r>
            <a:br>
              <a:rPr lang="en-US" dirty="0"/>
            </a:br>
            <a:endParaRPr lang="en-US" dirty="0"/>
          </a:p>
        </p:txBody>
      </p:sp>
      <p:sp>
        <p:nvSpPr>
          <p:cNvPr id="3" name="Content Placeholder 2"/>
          <p:cNvSpPr>
            <a:spLocks noGrp="1"/>
          </p:cNvSpPr>
          <p:nvPr>
            <p:ph idx="1"/>
          </p:nvPr>
        </p:nvSpPr>
        <p:spPr>
          <a:xfrm>
            <a:off x="381000" y="990600"/>
            <a:ext cx="8229600" cy="5638800"/>
          </a:xfrm>
        </p:spPr>
        <p:txBody>
          <a:bodyPr>
            <a:normAutofit fontScale="70000" lnSpcReduction="20000"/>
          </a:bodyPr>
          <a:lstStyle/>
          <a:p>
            <a:pPr lvl="0"/>
            <a:r>
              <a:rPr lang="en-US" dirty="0"/>
              <a:t>Be the custodian of all funds of the assembly obtained from any source by or through any person or persons, acting for or in the name of the assembly or under its direction or authority.</a:t>
            </a:r>
          </a:p>
          <a:p>
            <a:pPr lvl="0"/>
            <a:r>
              <a:rPr lang="en-US" dirty="0">
                <a:solidFill>
                  <a:srgbClr val="000099"/>
                </a:solidFill>
              </a:rPr>
              <a:t>At each meeting of the assembly, receive from the Faithful Comptroller all moneys whatever received by said Comptroller at such meeting, or between meetings, and shall give a written receipt to such Comptroller thereof, specifying the fund to which the same shall be credited. The moneys so received by such Purser shall be forthwith deposited by said Purser to the credit of the assembly in an approved bank or other secure institution of deposit, subject to approval of the Board of Trustees or majority vote of the assembly. He shall obtain vouchers or certificates of deposit thereof, and report the same at the next regular meeting of the assembly.</a:t>
            </a:r>
          </a:p>
          <a:p>
            <a:pPr lvl="0"/>
            <a:r>
              <a:rPr lang="en-US" dirty="0"/>
              <a:t>Pay all orders drawn on him which are signed by the Faithful Comptroller and counter-signed by the Faithful Navigator. All such orders shall have the approval of the Board of Trustees, except demands of the Supreme Council, initiation fees due the District Master, the regular and usual stated payments of the assembly and payments authorized by the assembly as provided in Section 24(k</a:t>
            </a:r>
            <a:r>
              <a:rPr lang="en-US" dirty="0" smtClean="0"/>
              <a:t>).</a:t>
            </a:r>
            <a:endParaRPr lang="en-US" dirty="0"/>
          </a:p>
        </p:txBody>
      </p:sp>
      <p:pic>
        <p:nvPicPr>
          <p:cNvPr id="13314" name="Picture 2" descr="C:\Users\g7750787\AppData\Local\Microsoft\Windows\Temporary Internet Files\Content.IE5\WODZKQ09\MC90024080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8903"/>
            <a:ext cx="1295400" cy="101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405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0000"/>
                </a:solidFill>
              </a:rPr>
              <a:t>More for the Purser to do:</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lvl="0"/>
            <a:r>
              <a:rPr lang="en-US" dirty="0"/>
              <a:t>Keep separate accounts of the moneys placed in his hands by his assembly or the officers thereof and be ready at all times to plainly show the amount of moneys in the funds of the assembly, the dates of receiving and disbursing same; such accounts to be kept in books furnished by the Supreme Secretary to said Purser at the expense of the assembly.</a:t>
            </a:r>
          </a:p>
          <a:p>
            <a:pPr lvl="0"/>
            <a:r>
              <a:rPr lang="en-US" dirty="0">
                <a:solidFill>
                  <a:srgbClr val="000099"/>
                </a:solidFill>
              </a:rPr>
              <a:t>Make available the Board of Trustees his books and records for the purpose of preparing the annual audit.</a:t>
            </a:r>
          </a:p>
          <a:p>
            <a:endParaRPr lang="en-US" dirty="0"/>
          </a:p>
        </p:txBody>
      </p:sp>
      <p:pic>
        <p:nvPicPr>
          <p:cNvPr id="14339" name="Picture 3" descr="C:\Users\g7750787\AppData\Local\Microsoft\Windows\Temporary Internet Files\Content.IE5\QOPLHY9O\MC900324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915973" cy="1136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356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In Other </a:t>
            </a:r>
            <a:r>
              <a:rPr lang="en-US" dirty="0" smtClean="0">
                <a:solidFill>
                  <a:srgbClr val="FF0000"/>
                </a:solidFill>
              </a:rPr>
              <a:t>Words:  The </a:t>
            </a:r>
            <a:r>
              <a:rPr lang="en-US" dirty="0">
                <a:solidFill>
                  <a:srgbClr val="FF0000"/>
                </a:solidFill>
              </a:rPr>
              <a:t>Faithful Purser:</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457200" y="1066800"/>
            <a:ext cx="8229600" cy="5410200"/>
          </a:xfrm>
        </p:spPr>
        <p:txBody>
          <a:bodyPr>
            <a:normAutofit fontScale="92500" lnSpcReduction="20000"/>
          </a:bodyPr>
          <a:lstStyle/>
          <a:p>
            <a:pPr lvl="0"/>
            <a:r>
              <a:rPr lang="en-US" b="1" dirty="0"/>
              <a:t>Is the Assembly Banker, the keeper of the Assembly’s funds. </a:t>
            </a:r>
          </a:p>
          <a:p>
            <a:pPr lvl="0"/>
            <a:r>
              <a:rPr lang="en-US" dirty="0">
                <a:solidFill>
                  <a:srgbClr val="000099"/>
                </a:solidFill>
              </a:rPr>
              <a:t>He deposits all funds received from the Comptroller, and dispenses those funds with Assembly approval, as cosigned by the Faithful Navigator</a:t>
            </a:r>
          </a:p>
          <a:p>
            <a:pPr lvl="0"/>
            <a:r>
              <a:rPr lang="en-US" dirty="0"/>
              <a:t>He keeps an accurate record in books supplied by Supreme at the Assembly’s expense of all transactions</a:t>
            </a:r>
          </a:p>
          <a:p>
            <a:pPr lvl="0"/>
            <a:r>
              <a:rPr lang="en-US" dirty="0">
                <a:solidFill>
                  <a:srgbClr val="000099"/>
                </a:solidFill>
              </a:rPr>
              <a:t>He provides such records to the Assembly Trustees for the annual Audit</a:t>
            </a:r>
          </a:p>
          <a:p>
            <a:pPr lvl="0"/>
            <a:r>
              <a:rPr lang="en-US" dirty="0"/>
              <a:t>He makes a monthly report as to the Assembly’s funds at the Monthly Assembly Meeting</a:t>
            </a:r>
          </a:p>
          <a:p>
            <a:endParaRPr lang="en-US" dirty="0"/>
          </a:p>
          <a:p>
            <a:endParaRPr lang="en-US" dirty="0"/>
          </a:p>
        </p:txBody>
      </p:sp>
      <p:pic>
        <p:nvPicPr>
          <p:cNvPr id="26627" name="Picture 3" descr="C:\Users\g7750787\AppData\Local\Microsoft\Windows\Temporary Internet Files\Content.IE5\XTBIWLZK\MC90030094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1219200"/>
            <a:ext cx="1295400" cy="88266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Users\g7750787\AppData\Local\Microsoft\Windows\Temporary Internet Files\Content.IE5\WODZKQ09\MC90021280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3985463"/>
            <a:ext cx="657453" cy="65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740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000" b="1" dirty="0" smtClean="0">
                <a:solidFill>
                  <a:srgbClr val="FF0000"/>
                </a:solidFill>
              </a:rPr>
              <a:t>We interrupt our regularly scheduled Training as the Elephant has Arrived</a:t>
            </a:r>
            <a:endParaRPr lang="en-US" sz="4000" b="1" dirty="0">
              <a:solidFill>
                <a:srgbClr val="FF0000"/>
              </a:solidFill>
            </a:endParaRPr>
          </a:p>
        </p:txBody>
      </p:sp>
      <p:pic>
        <p:nvPicPr>
          <p:cNvPr id="2150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35395"/>
            <a:ext cx="5080825" cy="500143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611" y="1385946"/>
            <a:ext cx="3581640" cy="265265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4744" b="27282"/>
          <a:stretch/>
        </p:blipFill>
        <p:spPr bwMode="auto">
          <a:xfrm>
            <a:off x="5452965" y="3939657"/>
            <a:ext cx="3629247" cy="242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387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Faithful Scribe shall:</a:t>
            </a:r>
            <a:r>
              <a:rPr lang="en-US" dirty="0"/>
              <a:t/>
            </a:r>
            <a:br>
              <a:rPr lang="en-US" dirty="0"/>
            </a:br>
            <a:endParaRPr lang="en-US" dirty="0"/>
          </a:p>
        </p:txBody>
      </p:sp>
      <p:sp>
        <p:nvSpPr>
          <p:cNvPr id="3" name="Content Placeholder 2"/>
          <p:cNvSpPr>
            <a:spLocks noGrp="1"/>
          </p:cNvSpPr>
          <p:nvPr>
            <p:ph idx="1"/>
          </p:nvPr>
        </p:nvSpPr>
        <p:spPr>
          <a:xfrm>
            <a:off x="228600" y="914400"/>
            <a:ext cx="8610600" cy="5715000"/>
          </a:xfrm>
        </p:spPr>
        <p:txBody>
          <a:bodyPr>
            <a:normAutofit fontScale="77500" lnSpcReduction="20000"/>
          </a:bodyPr>
          <a:lstStyle/>
          <a:p>
            <a:pPr lvl="0"/>
            <a:r>
              <a:rPr lang="en-US" dirty="0"/>
              <a:t>Keep a true record of the doings of his assembly upon books approved by the Board of Directors and furnished by the Supreme Secretary at the expense of the assembly.</a:t>
            </a:r>
          </a:p>
          <a:p>
            <a:pPr lvl="0"/>
            <a:r>
              <a:rPr lang="en-US" dirty="0">
                <a:solidFill>
                  <a:srgbClr val="000099"/>
                </a:solidFill>
              </a:rPr>
              <a:t>Conduct all correspondence of the assembly and perform such other duties as the assembly or the Order may direct.</a:t>
            </a:r>
          </a:p>
          <a:p>
            <a:endParaRPr lang="en-US" dirty="0"/>
          </a:p>
          <a:p>
            <a:pPr marL="0" indent="0">
              <a:buNone/>
            </a:pPr>
            <a:r>
              <a:rPr lang="en-US" b="1" dirty="0"/>
              <a:t>I</a:t>
            </a:r>
            <a:r>
              <a:rPr lang="en-US" b="1" dirty="0" smtClean="0"/>
              <a:t>n </a:t>
            </a:r>
            <a:r>
              <a:rPr lang="en-US" b="1" dirty="0"/>
              <a:t>other </a:t>
            </a:r>
            <a:r>
              <a:rPr lang="en-US" b="1" dirty="0" smtClean="0"/>
              <a:t>words</a:t>
            </a:r>
            <a:r>
              <a:rPr lang="en-US" b="1" dirty="0"/>
              <a:t> </a:t>
            </a:r>
            <a:r>
              <a:rPr lang="en-US" b="1" dirty="0" smtClean="0"/>
              <a:t> - The </a:t>
            </a:r>
            <a:r>
              <a:rPr lang="en-US" b="1" dirty="0"/>
              <a:t>Faithful Scribe:</a:t>
            </a:r>
          </a:p>
          <a:p>
            <a:pPr lvl="0"/>
            <a:r>
              <a:rPr lang="en-US" dirty="0"/>
              <a:t>Takes notes at all Assembly Functions, and makes and keeps a permanent hard copy record of the proceedings of the Assembly in the Official Fourth Degree Minute Book from Supreme form # 437E.</a:t>
            </a:r>
          </a:p>
          <a:p>
            <a:pPr lvl="0"/>
            <a:r>
              <a:rPr lang="en-US" dirty="0">
                <a:solidFill>
                  <a:srgbClr val="000099"/>
                </a:solidFill>
              </a:rPr>
              <a:t>Writes correspondence for the Assembly, to include Invites, Thank-you letters/cards, condolences, and alike.</a:t>
            </a:r>
          </a:p>
          <a:p>
            <a:pPr lvl="0"/>
            <a:r>
              <a:rPr lang="en-US" dirty="0"/>
              <a:t>Typically is the Newsletter editor  </a:t>
            </a:r>
          </a:p>
          <a:p>
            <a:pPr lvl="0"/>
            <a:r>
              <a:rPr lang="en-US" dirty="0">
                <a:solidFill>
                  <a:srgbClr val="000099"/>
                </a:solidFill>
              </a:rPr>
              <a:t>Is the keeper of Supreme forms and certificates</a:t>
            </a:r>
          </a:p>
          <a:p>
            <a:endParaRPr lang="en-US" dirty="0"/>
          </a:p>
        </p:txBody>
      </p:sp>
      <p:pic>
        <p:nvPicPr>
          <p:cNvPr id="15362" name="Picture 2" descr="C:\Users\g7750787\AppData\Local\Microsoft\Windows\Temporary Internet Files\Content.IE5\7IWP0KFQ\MC90032457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3719" y="134007"/>
            <a:ext cx="615358" cy="762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g7750787\AppData\Local\Microsoft\Windows\Temporary Internet Files\Content.IE5\WODZKQ09\MC90008983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4791" y="5257800"/>
            <a:ext cx="1073214" cy="106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1543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Faithful Sentinels shall:</a:t>
            </a:r>
            <a:r>
              <a:rPr lang="en-US" dirty="0"/>
              <a:t/>
            </a:r>
            <a:br>
              <a:rPr lang="en-US" dirty="0"/>
            </a:br>
            <a:endParaRPr lang="en-US" dirty="0"/>
          </a:p>
        </p:txBody>
      </p:sp>
      <p:sp>
        <p:nvSpPr>
          <p:cNvPr id="3" name="Content Placeholder 2"/>
          <p:cNvSpPr>
            <a:spLocks noGrp="1"/>
          </p:cNvSpPr>
          <p:nvPr>
            <p:ph idx="1"/>
          </p:nvPr>
        </p:nvSpPr>
        <p:spPr>
          <a:xfrm>
            <a:off x="228600" y="1066800"/>
            <a:ext cx="8610600" cy="5562600"/>
          </a:xfrm>
        </p:spPr>
        <p:txBody>
          <a:bodyPr>
            <a:normAutofit/>
          </a:bodyPr>
          <a:lstStyle/>
          <a:p>
            <a:pPr lvl="0"/>
            <a:r>
              <a:rPr lang="en-US" dirty="0"/>
              <a:t>The Faithful Inner and Outer Sentinels are specifically entrusted with the responsibility of seeing that all in attendance at an assembly function are in possession of both a Third and Fourth Degree Membership Card and so report to the Faithful Pilot.</a:t>
            </a:r>
          </a:p>
          <a:p>
            <a:pPr lvl="0"/>
            <a:r>
              <a:rPr lang="en-US" dirty="0">
                <a:solidFill>
                  <a:srgbClr val="000099"/>
                </a:solidFill>
              </a:rPr>
              <a:t>They shall perform such other duties as may be imposed upon them by the Faithful Pilot.</a:t>
            </a:r>
          </a:p>
          <a:p>
            <a:r>
              <a:rPr lang="en-US" dirty="0"/>
              <a:t> </a:t>
            </a:r>
            <a:r>
              <a:rPr lang="en-US" dirty="0" smtClean="0"/>
              <a:t>Secure </a:t>
            </a:r>
            <a:r>
              <a:rPr lang="en-US" dirty="0"/>
              <a:t>the entrances to the chamber during the transaction of the business of the Assembly</a:t>
            </a:r>
          </a:p>
          <a:p>
            <a:endParaRPr lang="en-US" dirty="0"/>
          </a:p>
        </p:txBody>
      </p:sp>
      <p:pic>
        <p:nvPicPr>
          <p:cNvPr id="16386" name="Picture 2" descr="C:\Users\g7750787\AppData\Local\Microsoft\Windows\Temporary Internet Files\Content.IE5\8C18QWGA\MM900309774[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524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5035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a:t>The Faithful Admiral shall:</a:t>
            </a:r>
            <a:r>
              <a:rPr lang="en-US" dirty="0"/>
              <a:t/>
            </a:r>
            <a:br>
              <a:rPr lang="en-US" dirty="0"/>
            </a:br>
            <a:endParaRPr lang="en-US" dirty="0"/>
          </a:p>
        </p:txBody>
      </p:sp>
      <p:sp>
        <p:nvSpPr>
          <p:cNvPr id="3" name="Content Placeholder 2"/>
          <p:cNvSpPr>
            <a:spLocks noGrp="1"/>
          </p:cNvSpPr>
          <p:nvPr>
            <p:ph idx="1"/>
          </p:nvPr>
        </p:nvSpPr>
        <p:spPr>
          <a:xfrm>
            <a:off x="457200" y="838200"/>
            <a:ext cx="8229600" cy="5486400"/>
          </a:xfrm>
        </p:spPr>
        <p:txBody>
          <a:bodyPr>
            <a:normAutofit fontScale="85000" lnSpcReduction="20000"/>
          </a:bodyPr>
          <a:lstStyle/>
          <a:p>
            <a:pPr lvl="0"/>
            <a:r>
              <a:rPr lang="en-US" dirty="0" smtClean="0"/>
              <a:t>Preside </a:t>
            </a:r>
            <a:r>
              <a:rPr lang="en-US" dirty="0"/>
              <a:t>at all meetings of his assembly in the absence of the Faithful Navigator and Faithful Captain.</a:t>
            </a:r>
          </a:p>
          <a:p>
            <a:pPr lvl="0"/>
            <a:r>
              <a:rPr lang="en-US" dirty="0">
                <a:solidFill>
                  <a:srgbClr val="000099"/>
                </a:solidFill>
              </a:rPr>
              <a:t>In the absence of the Faithful Friar, perform his duties at assembly meetings.</a:t>
            </a:r>
          </a:p>
          <a:p>
            <a:pPr lvl="0"/>
            <a:r>
              <a:rPr lang="en-US" i="1" dirty="0"/>
              <a:t> </a:t>
            </a:r>
            <a:r>
              <a:rPr lang="en-US" dirty="0"/>
              <a:t>Perform any other duties assigned to him by the Faithful Navigator.</a:t>
            </a:r>
          </a:p>
          <a:p>
            <a:endParaRPr lang="en-US" dirty="0"/>
          </a:p>
          <a:p>
            <a:pPr marL="0" marR="0">
              <a:spcBef>
                <a:spcPts val="0"/>
              </a:spcBef>
              <a:spcAft>
                <a:spcPts val="0"/>
              </a:spcAft>
            </a:pPr>
            <a:r>
              <a:rPr lang="en-US" b="1" dirty="0" smtClean="0"/>
              <a:t>The Faithful Admiral is also </a:t>
            </a:r>
          </a:p>
          <a:p>
            <a:pPr marL="0" indent="0">
              <a:buNone/>
            </a:pPr>
            <a:endParaRPr lang="en-US" dirty="0"/>
          </a:p>
          <a:p>
            <a:pPr lvl="0"/>
            <a:r>
              <a:rPr lang="en-US" dirty="0"/>
              <a:t>Is the immediate Past Faithful Navigator (MUST have served as a Faithful Navigator)</a:t>
            </a:r>
          </a:p>
          <a:p>
            <a:pPr lvl="0"/>
            <a:r>
              <a:rPr lang="en-US" dirty="0">
                <a:solidFill>
                  <a:srgbClr val="000099"/>
                </a:solidFill>
              </a:rPr>
              <a:t>Is the senior advisor to the Faithful Navigator</a:t>
            </a:r>
          </a:p>
          <a:p>
            <a:pPr lvl="0"/>
            <a:r>
              <a:rPr lang="en-US" sz="3800" dirty="0">
                <a:solidFill>
                  <a:srgbClr val="FF0000"/>
                </a:solidFill>
              </a:rPr>
              <a:t>Is the Membership Director for the Assembly</a:t>
            </a:r>
          </a:p>
          <a:p>
            <a:endParaRPr lang="en-US" dirty="0"/>
          </a:p>
        </p:txBody>
      </p:sp>
    </p:spTree>
    <p:extLst>
      <p:ext uri="{BB962C8B-B14F-4D97-AF65-F5344CB8AC3E}">
        <p14:creationId xmlns:p14="http://schemas.microsoft.com/office/powerpoint/2010/main" val="14199130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Board of Trustees</a:t>
            </a:r>
            <a:endParaRPr lang="en-US" dirty="0"/>
          </a:p>
        </p:txBody>
      </p:sp>
      <p:sp>
        <p:nvSpPr>
          <p:cNvPr id="3" name="Content Placeholder 2"/>
          <p:cNvSpPr>
            <a:spLocks noGrp="1"/>
          </p:cNvSpPr>
          <p:nvPr>
            <p:ph idx="1"/>
          </p:nvPr>
        </p:nvSpPr>
        <p:spPr>
          <a:xfrm>
            <a:off x="228600" y="1219200"/>
            <a:ext cx="8686800" cy="5410200"/>
          </a:xfrm>
        </p:spPr>
        <p:txBody>
          <a:bodyPr>
            <a:normAutofit fontScale="70000" lnSpcReduction="20000"/>
          </a:bodyPr>
          <a:lstStyle/>
          <a:p>
            <a:pPr lvl="0"/>
            <a:r>
              <a:rPr lang="en-US" dirty="0"/>
              <a:t>The Board of Trustees shall consist of the Faithful Navigator and three members to be elected by the assembly. </a:t>
            </a:r>
          </a:p>
          <a:p>
            <a:pPr lvl="0"/>
            <a:r>
              <a:rPr lang="en-US" b="1" dirty="0">
                <a:solidFill>
                  <a:srgbClr val="000099"/>
                </a:solidFill>
              </a:rPr>
              <a:t>The Faithful Navigator shall be its Chairman. </a:t>
            </a:r>
          </a:p>
          <a:p>
            <a:pPr lvl="0"/>
            <a:r>
              <a:rPr lang="en-US" dirty="0"/>
              <a:t>At the first election of a new assembly three Trustees shall be elected; one to hold office for</a:t>
            </a:r>
          </a:p>
          <a:p>
            <a:pPr lvl="0"/>
            <a:r>
              <a:rPr lang="en-US" dirty="0">
                <a:solidFill>
                  <a:srgbClr val="000099"/>
                </a:solidFill>
              </a:rPr>
              <a:t>one year or until the second next regular election, one for two years or until the second next regular election; and the other for three years or until the third next regular election; as determined by lot among themselves. Thereafter, at each succeeding election one Trustee shall be chosen for a term of three years. </a:t>
            </a:r>
          </a:p>
          <a:p>
            <a:pPr lvl="0"/>
            <a:r>
              <a:rPr lang="en-US" dirty="0"/>
              <a:t>The Trustees shall have supervision of all the financial business of the assembly and their approval shall be necessary for the payment of all moneys, except demands of the Supreme Council, initiation fees due the District Master, regular and usual payments of the assembly, and payments authorized by the assembly after resolution and vote in accordance with Section 24(k). </a:t>
            </a:r>
          </a:p>
        </p:txBody>
      </p:sp>
      <p:pic>
        <p:nvPicPr>
          <p:cNvPr id="27650" name="Picture 2" descr="C:\Users\g7750787\AppData\Local\Microsoft\Windows\Temporary Internet Files\Content.IE5\7G2CPTH7\MC90038438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04800"/>
            <a:ext cx="1036514" cy="65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0096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31"/>
            <a:ext cx="8229600" cy="1143000"/>
          </a:xfrm>
        </p:spPr>
        <p:txBody>
          <a:bodyPr/>
          <a:lstStyle/>
          <a:p>
            <a:r>
              <a:rPr lang="en-US" dirty="0" smtClean="0">
                <a:solidFill>
                  <a:srgbClr val="FF0000"/>
                </a:solidFill>
              </a:rPr>
              <a:t>More for the Board to do…</a:t>
            </a:r>
            <a:endParaRPr lang="en-US" dirty="0">
              <a:solidFill>
                <a:srgbClr val="FF0000"/>
              </a:solidFill>
            </a:endParaRPr>
          </a:p>
        </p:txBody>
      </p:sp>
      <p:sp>
        <p:nvSpPr>
          <p:cNvPr id="3" name="Content Placeholder 2"/>
          <p:cNvSpPr>
            <a:spLocks noGrp="1"/>
          </p:cNvSpPr>
          <p:nvPr>
            <p:ph idx="1"/>
          </p:nvPr>
        </p:nvSpPr>
        <p:spPr>
          <a:xfrm>
            <a:off x="228600" y="1143000"/>
            <a:ext cx="8610600" cy="5257800"/>
          </a:xfrm>
        </p:spPr>
        <p:txBody>
          <a:bodyPr>
            <a:normAutofit fontScale="70000" lnSpcReduction="20000"/>
          </a:bodyPr>
          <a:lstStyle/>
          <a:p>
            <a:pPr lvl="0"/>
            <a:r>
              <a:rPr lang="en-US" sz="3400" dirty="0"/>
              <a:t>They shall audit the accounts of the Comptroller and Purser annually as of June 30 and report thereon to their assembly, the Supreme Secretary, Supreme Master, Vice Supreme Master, and Master upon blanks approved by the Board of Directors and furnished by the Supreme Assembly. </a:t>
            </a:r>
          </a:p>
          <a:p>
            <a:pPr lvl="0"/>
            <a:r>
              <a:rPr lang="en-US" sz="3400" dirty="0">
                <a:solidFill>
                  <a:srgbClr val="000099"/>
                </a:solidFill>
              </a:rPr>
              <a:t>They shall see that the Faithful Comptroller and Faithful Purser give proper bonds running to the Knights of Columbus in trust for their particular assembly and in amounts fixed by said Trustees, and they shall be the custodians of such bonds. But in case the Supreme Board of Directors shall bond such officers, the Trustees shall be charged only with fixing the amount of such bonds in excess of the amount provided for by said Board of Directors and in such case they shall have evidence that said officers shall have been bonded in such excess amount. </a:t>
            </a:r>
          </a:p>
          <a:p>
            <a:pPr lvl="0"/>
            <a:r>
              <a:rPr lang="en-US" sz="3400" dirty="0"/>
              <a:t>They shall perform such other duties as their assembly or the District Master or Vice Supreme Master or the officers of the Order may direct.</a:t>
            </a:r>
          </a:p>
          <a:p>
            <a:endParaRPr lang="en-US" sz="3400" dirty="0"/>
          </a:p>
          <a:p>
            <a:endParaRPr lang="en-US" dirty="0"/>
          </a:p>
        </p:txBody>
      </p:sp>
      <p:pic>
        <p:nvPicPr>
          <p:cNvPr id="28674" name="Picture 2" descr="C:\Users\g7750787\AppData\Local\Microsoft\Windows\Temporary Internet Files\Content.IE5\XTBIWLZK\MC90009034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28600"/>
            <a:ext cx="1210146" cy="90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93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other words The Board of Trustees:</a:t>
            </a:r>
            <a:br>
              <a:rPr lang="en-US" dirty="0"/>
            </a:br>
            <a:endParaRPr lang="en-US" dirty="0"/>
          </a:p>
        </p:txBody>
      </p:sp>
      <p:sp>
        <p:nvSpPr>
          <p:cNvPr id="3" name="Content Placeholder 2"/>
          <p:cNvSpPr>
            <a:spLocks noGrp="1"/>
          </p:cNvSpPr>
          <p:nvPr>
            <p:ph idx="1"/>
          </p:nvPr>
        </p:nvSpPr>
        <p:spPr>
          <a:xfrm>
            <a:off x="457200" y="914400"/>
            <a:ext cx="8229600" cy="5562600"/>
          </a:xfrm>
        </p:spPr>
        <p:txBody>
          <a:bodyPr>
            <a:normAutofit fontScale="85000" lnSpcReduction="20000"/>
          </a:bodyPr>
          <a:lstStyle/>
          <a:p>
            <a:pPr lvl="0"/>
            <a:r>
              <a:rPr lang="en-US" dirty="0"/>
              <a:t>Consists of a Three year Trustee, who serves 3 (6) years, a Two year Trustee, who serves 2 (4) years a One year Trustee who serves 1 (2) years </a:t>
            </a:r>
            <a:r>
              <a:rPr lang="en-US" dirty="0">
                <a:solidFill>
                  <a:srgbClr val="FF0000"/>
                </a:solidFill>
              </a:rPr>
              <a:t>and the serving Faithful Navigator.</a:t>
            </a:r>
          </a:p>
          <a:p>
            <a:pPr lvl="0"/>
            <a:r>
              <a:rPr lang="en-US" dirty="0">
                <a:solidFill>
                  <a:srgbClr val="000099"/>
                </a:solidFill>
              </a:rPr>
              <a:t>The Board of Trustees is typically made up of Past Faithful Navigators</a:t>
            </a:r>
          </a:p>
          <a:p>
            <a:pPr lvl="0"/>
            <a:r>
              <a:rPr lang="en-US" dirty="0"/>
              <a:t>The Board of Trustees reviews all financial transactions of the Assembly, reviews all expenditures with the exception of Budgeted Items, requirements of the Supreme Council, initiation fees due the District Master, and funds taken by the Faithful Navigator under $500.01 for charitable acts to Brother Sir Knights and makes recommendations to the Faithful Navigator and the Assembly</a:t>
            </a:r>
          </a:p>
          <a:p>
            <a:pPr lvl="0"/>
            <a:r>
              <a:rPr lang="en-US" dirty="0">
                <a:solidFill>
                  <a:srgbClr val="000099"/>
                </a:solidFill>
              </a:rPr>
              <a:t>They perform and sign the Annual Assembly Audit </a:t>
            </a:r>
          </a:p>
          <a:p>
            <a:endParaRPr lang="en-US" dirty="0">
              <a:solidFill>
                <a:srgbClr val="000099"/>
              </a:solidFill>
            </a:endParaRPr>
          </a:p>
        </p:txBody>
      </p:sp>
      <p:pic>
        <p:nvPicPr>
          <p:cNvPr id="29698" name="Picture 2" descr="C:\Users\g7750787\AppData\Local\Microsoft\Windows\Temporary Internet Files\Content.IE5\7G2CPTH7\MP9004009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562600"/>
            <a:ext cx="886659" cy="110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6588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FF0000"/>
                </a:solidFill>
              </a:rPr>
              <a:t>The Appointed Positions:</a:t>
            </a:r>
            <a:endParaRPr lang="en-US" sz="5400" b="1" dirty="0">
              <a:solidFill>
                <a:srgbClr val="FF0000"/>
              </a:solidFill>
            </a:endParaRPr>
          </a:p>
        </p:txBody>
      </p:sp>
      <p:sp>
        <p:nvSpPr>
          <p:cNvPr id="3" name="Content Placeholder 2"/>
          <p:cNvSpPr>
            <a:spLocks noGrp="1"/>
          </p:cNvSpPr>
          <p:nvPr>
            <p:ph idx="1"/>
          </p:nvPr>
        </p:nvSpPr>
        <p:spPr/>
        <p:txBody>
          <a:bodyPr>
            <a:normAutofit/>
          </a:bodyPr>
          <a:lstStyle/>
          <a:p>
            <a:r>
              <a:rPr lang="en-US" sz="4800" b="1" dirty="0" smtClean="0"/>
              <a:t>The </a:t>
            </a:r>
            <a:r>
              <a:rPr lang="en-US" sz="4800" b="1" dirty="0"/>
              <a:t>Council </a:t>
            </a:r>
            <a:r>
              <a:rPr lang="en-US" sz="4800" b="1" dirty="0" smtClean="0"/>
              <a:t>Liaison</a:t>
            </a:r>
          </a:p>
          <a:p>
            <a:r>
              <a:rPr lang="en-US" sz="4800" b="1" dirty="0" smtClean="0">
                <a:solidFill>
                  <a:srgbClr val="000099"/>
                </a:solidFill>
              </a:rPr>
              <a:t>The Faithful Friar</a:t>
            </a:r>
          </a:p>
          <a:p>
            <a:r>
              <a:rPr lang="en-US" sz="4800" b="1" dirty="0" smtClean="0"/>
              <a:t>The Honor Guard Commander</a:t>
            </a:r>
            <a:endParaRPr lang="en-US" sz="4800" dirty="0"/>
          </a:p>
        </p:txBody>
      </p:sp>
      <p:pic>
        <p:nvPicPr>
          <p:cNvPr id="30722" name="Picture 2" descr="C:\Users\g7750787\AppData\Local\Microsoft\Windows\Temporary Internet Files\Content.IE5\TJ5CTQ4Z\MP9004392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1910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g7750787\AppData\Local\Microsoft\Windows\Temporary Internet Files\Content.IE5\7IWP0KFQ\MC9002974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359859"/>
            <a:ext cx="1679753" cy="18617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g7750787\AppData\Local\Microsoft\Windows\Temporary Internet Files\Content.Word\PICT084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91000"/>
            <a:ext cx="685800" cy="2362200"/>
          </a:xfrm>
          <a:prstGeom prst="rect">
            <a:avLst/>
          </a:prstGeom>
          <a:noFill/>
          <a:ln>
            <a:noFill/>
          </a:ln>
        </p:spPr>
      </p:pic>
    </p:spTree>
    <p:extLst>
      <p:ext uri="{BB962C8B-B14F-4D97-AF65-F5344CB8AC3E}">
        <p14:creationId xmlns:p14="http://schemas.microsoft.com/office/powerpoint/2010/main" val="3126805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Council Liaison</a:t>
            </a:r>
            <a:br>
              <a:rPr lang="en-US" b="1" dirty="0"/>
            </a:br>
            <a:endParaRPr lang="en-US" dirty="0"/>
          </a:p>
        </p:txBody>
      </p:sp>
      <p:sp>
        <p:nvSpPr>
          <p:cNvPr id="3" name="Content Placeholder 2"/>
          <p:cNvSpPr>
            <a:spLocks noGrp="1"/>
          </p:cNvSpPr>
          <p:nvPr>
            <p:ph idx="1"/>
          </p:nvPr>
        </p:nvSpPr>
        <p:spPr>
          <a:xfrm>
            <a:off x="457200" y="1066800"/>
            <a:ext cx="8229600" cy="5334000"/>
          </a:xfrm>
        </p:spPr>
        <p:txBody>
          <a:bodyPr/>
          <a:lstStyle/>
          <a:p>
            <a:pPr lvl="0"/>
            <a:r>
              <a:rPr lang="en-US" dirty="0"/>
              <a:t>Attend all Council Meetings and make a report on the activities of Fourth Degree</a:t>
            </a:r>
          </a:p>
          <a:p>
            <a:pPr lvl="0"/>
            <a:r>
              <a:rPr lang="en-US" dirty="0">
                <a:solidFill>
                  <a:srgbClr val="000099"/>
                </a:solidFill>
              </a:rPr>
              <a:t>Attend all Assembly Meetings and Make a report on the activities of your Third Degree Council</a:t>
            </a:r>
          </a:p>
          <a:p>
            <a:pPr lvl="0"/>
            <a:r>
              <a:rPr lang="en-US" dirty="0"/>
              <a:t>Organize and conduct Fourth Degree recruitment activities at your assigned Council</a:t>
            </a:r>
          </a:p>
          <a:p>
            <a:pPr lvl="0"/>
            <a:r>
              <a:rPr lang="en-US" dirty="0">
                <a:solidFill>
                  <a:srgbClr val="000099"/>
                </a:solidFill>
              </a:rPr>
              <a:t>Provide a copy of the Council Roster (obtained from the Financial Secretary) to the Assembly Comptroller and Membership Director.</a:t>
            </a:r>
          </a:p>
          <a:p>
            <a:endParaRPr lang="en-US" dirty="0">
              <a:solidFill>
                <a:srgbClr val="000099"/>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8758"/>
            <a:ext cx="838200" cy="1161758"/>
          </a:xfrm>
          <a:prstGeom prst="rect">
            <a:avLst/>
          </a:prstGeom>
        </p:spPr>
      </p:pic>
      <p:pic>
        <p:nvPicPr>
          <p:cNvPr id="21506" name="Picture 2" descr="Image result for pictures of a newspaper delivery b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275" y="60889"/>
            <a:ext cx="1279525" cy="100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72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Faithful Friar</a:t>
            </a:r>
            <a:endParaRPr lang="en-US" b="1" dirty="0"/>
          </a:p>
        </p:txBody>
      </p:sp>
      <p:sp>
        <p:nvSpPr>
          <p:cNvPr id="3" name="Content Placeholder 2"/>
          <p:cNvSpPr>
            <a:spLocks noGrp="1"/>
          </p:cNvSpPr>
          <p:nvPr>
            <p:ph idx="1"/>
          </p:nvPr>
        </p:nvSpPr>
        <p:spPr/>
        <p:txBody>
          <a:bodyPr/>
          <a:lstStyle/>
          <a:p>
            <a:pPr lvl="0"/>
            <a:r>
              <a:rPr lang="en-US" dirty="0"/>
              <a:t>Your Faithful Friar is your confidant, and confessor</a:t>
            </a:r>
          </a:p>
          <a:p>
            <a:pPr lvl="0"/>
            <a:r>
              <a:rPr lang="en-US" dirty="0">
                <a:solidFill>
                  <a:srgbClr val="000099"/>
                </a:solidFill>
              </a:rPr>
              <a:t>Writes a monthly article for your newsletter</a:t>
            </a:r>
          </a:p>
          <a:p>
            <a:pPr lvl="0"/>
            <a:r>
              <a:rPr lang="en-US" dirty="0"/>
              <a:t>Makes determination of a Brother’s standing in the Church</a:t>
            </a:r>
          </a:p>
          <a:p>
            <a:pPr lvl="0"/>
            <a:r>
              <a:rPr lang="en-US" dirty="0">
                <a:solidFill>
                  <a:srgbClr val="000099"/>
                </a:solidFill>
              </a:rPr>
              <a:t>Attends Business and Officer meetings as his schedule will allow</a:t>
            </a:r>
          </a:p>
          <a:p>
            <a:pPr lvl="0"/>
            <a:r>
              <a:rPr lang="en-US" dirty="0"/>
              <a:t>Provides Spiritual Guidance for the Assembly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304799"/>
            <a:ext cx="1008126" cy="12707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1" y="76200"/>
            <a:ext cx="990600" cy="1575833"/>
          </a:xfrm>
          <a:prstGeom prst="rect">
            <a:avLst/>
          </a:prstGeom>
        </p:spPr>
      </p:pic>
    </p:spTree>
    <p:extLst>
      <p:ext uri="{BB962C8B-B14F-4D97-AF65-F5344CB8AC3E}">
        <p14:creationId xmlns:p14="http://schemas.microsoft.com/office/powerpoint/2010/main" val="31157071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534400" cy="1143000"/>
          </a:xfrm>
        </p:spPr>
        <p:txBody>
          <a:bodyPr/>
          <a:lstStyle/>
          <a:p>
            <a:pPr algn="l"/>
            <a:r>
              <a:rPr lang="en-US" b="1" dirty="0" smtClean="0">
                <a:solidFill>
                  <a:srgbClr val="7030A0"/>
                </a:solidFill>
              </a:rPr>
              <a:t> The Honor Guard Commander</a:t>
            </a:r>
            <a:endParaRPr lang="en-US" b="1" dirty="0">
              <a:solidFill>
                <a:srgbClr val="7030A0"/>
              </a:solidFill>
            </a:endParaRPr>
          </a:p>
        </p:txBody>
      </p:sp>
      <p:sp>
        <p:nvSpPr>
          <p:cNvPr id="3" name="Content Placeholder 2"/>
          <p:cNvSpPr>
            <a:spLocks noGrp="1"/>
          </p:cNvSpPr>
          <p:nvPr>
            <p:ph idx="1"/>
          </p:nvPr>
        </p:nvSpPr>
        <p:spPr>
          <a:xfrm>
            <a:off x="228600" y="1066800"/>
            <a:ext cx="8686800" cy="5562600"/>
          </a:xfrm>
        </p:spPr>
        <p:txBody>
          <a:bodyPr>
            <a:normAutofit fontScale="85000" lnSpcReduction="10000"/>
          </a:bodyPr>
          <a:lstStyle/>
          <a:p>
            <a:pPr lvl="0"/>
            <a:r>
              <a:rPr lang="en-US" sz="3100" dirty="0"/>
              <a:t>Recruits and Trains the Assembly </a:t>
            </a:r>
            <a:r>
              <a:rPr lang="en-US" sz="3100" dirty="0" smtClean="0"/>
              <a:t>Honor Guard</a:t>
            </a:r>
            <a:endParaRPr lang="en-US" sz="3100" dirty="0"/>
          </a:p>
          <a:p>
            <a:pPr lvl="0"/>
            <a:r>
              <a:rPr lang="en-US" sz="3100" b="1" dirty="0">
                <a:solidFill>
                  <a:srgbClr val="7030A0"/>
                </a:solidFill>
              </a:rPr>
              <a:t>Commands the Assembly </a:t>
            </a:r>
            <a:r>
              <a:rPr lang="en-US" sz="3100" b="1" dirty="0" smtClean="0">
                <a:solidFill>
                  <a:srgbClr val="7030A0"/>
                </a:solidFill>
              </a:rPr>
              <a:t>Honor Guard</a:t>
            </a:r>
            <a:endParaRPr lang="en-US" sz="3100" b="1" dirty="0">
              <a:solidFill>
                <a:srgbClr val="7030A0"/>
              </a:solidFill>
            </a:endParaRPr>
          </a:p>
          <a:p>
            <a:pPr lvl="0"/>
            <a:r>
              <a:rPr lang="en-US" sz="3100" dirty="0"/>
              <a:t>Maintains a Roster of the members of the Assembly </a:t>
            </a:r>
            <a:r>
              <a:rPr lang="en-US" sz="3100" dirty="0" smtClean="0"/>
              <a:t>CC</a:t>
            </a:r>
            <a:endParaRPr lang="en-US" sz="3100" dirty="0"/>
          </a:p>
          <a:p>
            <a:pPr lvl="0"/>
            <a:r>
              <a:rPr lang="en-US" sz="3100" b="1" dirty="0">
                <a:solidFill>
                  <a:srgbClr val="7030A0"/>
                </a:solidFill>
              </a:rPr>
              <a:t>Maintains a record of Assignments and who attended</a:t>
            </a:r>
          </a:p>
          <a:p>
            <a:pPr lvl="0"/>
            <a:r>
              <a:rPr lang="en-US" sz="3100" dirty="0"/>
              <a:t>Maintains the </a:t>
            </a:r>
            <a:r>
              <a:rPr lang="en-US" sz="3100" dirty="0" smtClean="0"/>
              <a:t>Honor Guard Calendar</a:t>
            </a:r>
            <a:endParaRPr lang="en-US" sz="3100" dirty="0"/>
          </a:p>
          <a:p>
            <a:pPr lvl="0"/>
            <a:r>
              <a:rPr lang="en-US" sz="3100" b="1" dirty="0">
                <a:solidFill>
                  <a:srgbClr val="7030A0"/>
                </a:solidFill>
              </a:rPr>
              <a:t>On the behalf of the FN accepts </a:t>
            </a:r>
            <a:r>
              <a:rPr lang="en-US" sz="3100" b="1" dirty="0" smtClean="0">
                <a:solidFill>
                  <a:srgbClr val="7030A0"/>
                </a:solidFill>
              </a:rPr>
              <a:t>Honor Guard assignments</a:t>
            </a:r>
            <a:endParaRPr lang="en-US" sz="3100" b="1" dirty="0">
              <a:solidFill>
                <a:srgbClr val="7030A0"/>
              </a:solidFill>
            </a:endParaRPr>
          </a:p>
          <a:p>
            <a:pPr lvl="0"/>
            <a:r>
              <a:rPr lang="en-US" sz="3100" dirty="0"/>
              <a:t>Meets with local Parish Pastors on a routine basis to review CC procedures and to determine what the Pastor wishes are.</a:t>
            </a:r>
          </a:p>
          <a:p>
            <a:pPr lvl="0"/>
            <a:r>
              <a:rPr lang="en-US" sz="3100" b="1" dirty="0">
                <a:solidFill>
                  <a:srgbClr val="7030A0"/>
                </a:solidFill>
              </a:rPr>
              <a:t>Meets with the Celebrant before </a:t>
            </a:r>
            <a:r>
              <a:rPr lang="en-US" sz="3100" b="1" dirty="0">
                <a:solidFill>
                  <a:srgbClr val="FF0000"/>
                </a:solidFill>
              </a:rPr>
              <a:t>EVERY</a:t>
            </a:r>
            <a:r>
              <a:rPr lang="en-US" sz="3100" b="1" dirty="0">
                <a:solidFill>
                  <a:srgbClr val="7030A0"/>
                </a:solidFill>
              </a:rPr>
              <a:t> </a:t>
            </a:r>
            <a:r>
              <a:rPr lang="en-US" sz="3100" b="1" dirty="0" smtClean="0">
                <a:solidFill>
                  <a:srgbClr val="7030A0"/>
                </a:solidFill>
              </a:rPr>
              <a:t>Honor Guard event </a:t>
            </a:r>
            <a:r>
              <a:rPr lang="en-US" sz="3100" b="1" dirty="0">
                <a:solidFill>
                  <a:srgbClr val="7030A0"/>
                </a:solidFill>
              </a:rPr>
              <a:t>in a Church or where the ceremonies will be presided over by a member of the Clergy</a:t>
            </a:r>
          </a:p>
          <a:p>
            <a:pPr lvl="0"/>
            <a:r>
              <a:rPr lang="en-US" sz="3100" dirty="0"/>
              <a:t>Meets with local Funeral homes to insure they are contacted when a Brother Knight or Lady dies.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1265"/>
            <a:ext cx="1321456" cy="1600200"/>
          </a:xfrm>
          <a:prstGeom prst="rect">
            <a:avLst/>
          </a:prstGeom>
        </p:spPr>
      </p:pic>
    </p:spTree>
    <p:extLst>
      <p:ext uri="{BB962C8B-B14F-4D97-AF65-F5344CB8AC3E}">
        <p14:creationId xmlns:p14="http://schemas.microsoft.com/office/powerpoint/2010/main" val="960055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!!A WORD OF CAUTION!!</a:t>
            </a:r>
            <a:endParaRPr lang="en-US"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533400" y="1295400"/>
            <a:ext cx="8001000" cy="5078313"/>
          </a:xfrm>
          <a:prstGeom prst="rect">
            <a:avLst/>
          </a:prstGeom>
          <a:noFill/>
        </p:spPr>
        <p:txBody>
          <a:bodyPr wrap="square" rtlCol="0">
            <a:spAutoFit/>
          </a:bodyPr>
          <a:lstStyle/>
          <a:p>
            <a:r>
              <a:rPr lang="en-US" sz="3600" dirty="0" smtClean="0"/>
              <a:t>The following slides contains Directives from our Supreme Master</a:t>
            </a:r>
          </a:p>
          <a:p>
            <a:endParaRPr lang="en-US" sz="3600" dirty="0" smtClean="0"/>
          </a:p>
          <a:p>
            <a:r>
              <a:rPr lang="en-US" sz="3600" b="1" dirty="0" smtClean="0"/>
              <a:t>They are not for discussion or debate</a:t>
            </a:r>
          </a:p>
          <a:p>
            <a:endParaRPr lang="en-US" sz="3600" dirty="0" smtClean="0"/>
          </a:p>
          <a:p>
            <a:r>
              <a:rPr lang="en-US" sz="3600" dirty="0" smtClean="0"/>
              <a:t>Neither I, your current Master, or our Vice Supreme Master issued these Directives, however we all (including you) are tasked with enforcing them.</a:t>
            </a:r>
            <a:endParaRPr lang="en-US" sz="3600" dirty="0"/>
          </a:p>
        </p:txBody>
      </p:sp>
    </p:spTree>
    <p:extLst>
      <p:ext uri="{BB962C8B-B14F-4D97-AF65-F5344CB8AC3E}">
        <p14:creationId xmlns:p14="http://schemas.microsoft.com/office/powerpoint/2010/main" val="8486753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That is </a:t>
            </a:r>
            <a:r>
              <a:rPr lang="en-US" b="1" i="1" u="sng" dirty="0" smtClean="0">
                <a:solidFill>
                  <a:srgbClr val="FF0000"/>
                </a:solidFill>
              </a:rPr>
              <a:t>YOUR</a:t>
            </a:r>
            <a:r>
              <a:rPr lang="en-US" b="1" dirty="0" smtClean="0">
                <a:solidFill>
                  <a:srgbClr val="FF0000"/>
                </a:solidFill>
              </a:rPr>
              <a:t> Leadership Team</a:t>
            </a:r>
            <a:endParaRPr lang="en-US" b="1" dirty="0">
              <a:solidFill>
                <a:srgbClr val="FF0000"/>
              </a:solidFill>
            </a:endParaRPr>
          </a:p>
        </p:txBody>
      </p:sp>
      <p:sp>
        <p:nvSpPr>
          <p:cNvPr id="3" name="Content Placeholder 2"/>
          <p:cNvSpPr>
            <a:spLocks noGrp="1"/>
          </p:cNvSpPr>
          <p:nvPr>
            <p:ph idx="1"/>
          </p:nvPr>
        </p:nvSpPr>
        <p:spPr>
          <a:xfrm>
            <a:off x="457200" y="1524000"/>
            <a:ext cx="8229600" cy="5029200"/>
          </a:xfrm>
        </p:spPr>
        <p:txBody>
          <a:bodyPr>
            <a:normAutofit fontScale="92500" lnSpcReduction="10000"/>
          </a:bodyPr>
          <a:lstStyle/>
          <a:p>
            <a:pPr marL="0" indent="0">
              <a:buNone/>
            </a:pPr>
            <a:r>
              <a:rPr lang="en-US" sz="4000" dirty="0" smtClean="0"/>
              <a:t>OK so now we have a team in place, what do we do?</a:t>
            </a:r>
            <a:endParaRPr lang="en-US" sz="1200" dirty="0" smtClean="0"/>
          </a:p>
          <a:p>
            <a:pPr marL="0" indent="0">
              <a:buNone/>
            </a:pPr>
            <a:endParaRPr lang="en-US" sz="1200" dirty="0" smtClean="0"/>
          </a:p>
          <a:p>
            <a:pPr marL="514350" indent="-514350">
              <a:buAutoNum type="arabicPeriod"/>
            </a:pPr>
            <a:r>
              <a:rPr lang="en-US" dirty="0" smtClean="0">
                <a:solidFill>
                  <a:srgbClr val="000099"/>
                </a:solidFill>
              </a:rPr>
              <a:t>Set Goals</a:t>
            </a:r>
          </a:p>
          <a:p>
            <a:pPr marL="0" indent="0">
              <a:buNone/>
            </a:pPr>
            <a:r>
              <a:rPr lang="en-US" dirty="0"/>
              <a:t>	</a:t>
            </a:r>
            <a:r>
              <a:rPr lang="en-US" dirty="0" smtClean="0">
                <a:solidFill>
                  <a:srgbClr val="000099"/>
                </a:solidFill>
              </a:rPr>
              <a:t>a</a:t>
            </a:r>
            <a:r>
              <a:rPr lang="en-US" dirty="0">
                <a:solidFill>
                  <a:srgbClr val="000099"/>
                </a:solidFill>
              </a:rPr>
              <a:t>.</a:t>
            </a:r>
            <a:r>
              <a:rPr lang="en-US" dirty="0">
                <a:solidFill>
                  <a:srgbClr val="006600"/>
                </a:solidFill>
              </a:rPr>
              <a:t> </a:t>
            </a:r>
            <a:r>
              <a:rPr lang="en-US" dirty="0">
                <a:solidFill>
                  <a:srgbClr val="000099"/>
                </a:solidFill>
              </a:rPr>
              <a:t>Program </a:t>
            </a:r>
            <a:endParaRPr lang="en-US" dirty="0" smtClean="0">
              <a:solidFill>
                <a:srgbClr val="000099"/>
              </a:solidFill>
            </a:endParaRPr>
          </a:p>
          <a:p>
            <a:pPr marL="0" indent="0">
              <a:buNone/>
            </a:pPr>
            <a:r>
              <a:rPr lang="en-US" dirty="0">
                <a:solidFill>
                  <a:srgbClr val="000099"/>
                </a:solidFill>
              </a:rPr>
              <a:t>	</a:t>
            </a:r>
            <a:r>
              <a:rPr lang="en-US" dirty="0" smtClean="0">
                <a:solidFill>
                  <a:srgbClr val="FF0000"/>
                </a:solidFill>
              </a:rPr>
              <a:t>b.</a:t>
            </a:r>
            <a:r>
              <a:rPr lang="en-US" dirty="0" smtClean="0"/>
              <a:t> </a:t>
            </a:r>
            <a:r>
              <a:rPr lang="en-US" dirty="0" smtClean="0">
                <a:solidFill>
                  <a:srgbClr val="FF0000"/>
                </a:solidFill>
              </a:rPr>
              <a:t>Membership</a:t>
            </a:r>
          </a:p>
          <a:p>
            <a:pPr marL="0" indent="0">
              <a:buNone/>
            </a:pPr>
            <a:r>
              <a:rPr lang="en-US" dirty="0"/>
              <a:t>	</a:t>
            </a:r>
            <a:r>
              <a:rPr lang="en-US" dirty="0">
                <a:solidFill>
                  <a:srgbClr val="006600"/>
                </a:solidFill>
              </a:rPr>
              <a:t>c</a:t>
            </a:r>
            <a:r>
              <a:rPr lang="en-US" dirty="0" smtClean="0">
                <a:solidFill>
                  <a:srgbClr val="006600"/>
                </a:solidFill>
              </a:rPr>
              <a:t>.</a:t>
            </a:r>
            <a:r>
              <a:rPr lang="en-US" dirty="0" smtClean="0"/>
              <a:t> </a:t>
            </a:r>
            <a:r>
              <a:rPr lang="en-US" dirty="0" smtClean="0">
                <a:solidFill>
                  <a:srgbClr val="006600"/>
                </a:solidFill>
              </a:rPr>
              <a:t>Financial</a:t>
            </a:r>
          </a:p>
          <a:p>
            <a:pPr marL="0" indent="0">
              <a:buNone/>
            </a:pPr>
            <a:r>
              <a:rPr lang="en-US" dirty="0">
                <a:solidFill>
                  <a:srgbClr val="006600"/>
                </a:solidFill>
              </a:rPr>
              <a:t>	</a:t>
            </a:r>
            <a:endParaRPr lang="en-US" dirty="0" smtClean="0">
              <a:solidFill>
                <a:srgbClr val="000099"/>
              </a:solidFill>
            </a:endParaRPr>
          </a:p>
          <a:p>
            <a:pPr marL="0" indent="0">
              <a:buNone/>
            </a:pPr>
            <a:r>
              <a:rPr lang="en-US" dirty="0" smtClean="0"/>
              <a:t>2.  Develop a plan to Accomplish those Goals</a:t>
            </a:r>
          </a:p>
          <a:p>
            <a:pPr marL="0" indent="0">
              <a:buNone/>
            </a:pPr>
            <a:r>
              <a:rPr lang="en-US" dirty="0" smtClean="0"/>
              <a:t>3.  </a:t>
            </a:r>
            <a:r>
              <a:rPr lang="en-US" sz="4000" dirty="0" smtClean="0">
                <a:solidFill>
                  <a:srgbClr val="FF0000"/>
                </a:solidFill>
              </a:rPr>
              <a:t>Leave the Assembly in better shape </a:t>
            </a:r>
            <a:endParaRPr lang="en-US" sz="4000" dirty="0">
              <a:solidFill>
                <a:srgbClr val="FF0000"/>
              </a:solidFill>
            </a:endParaRPr>
          </a:p>
          <a:p>
            <a:pPr marL="0" indent="0">
              <a:buNone/>
            </a:pPr>
            <a:endParaRPr lang="en-US" dirty="0"/>
          </a:p>
        </p:txBody>
      </p:sp>
      <p:pic>
        <p:nvPicPr>
          <p:cNvPr id="9219" name="Picture 3" descr="C:\Users\g7750787\AppData\Local\Microsoft\Windows\Temporary Internet Files\Content.IE5\NWRT7592\MC90007883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438400"/>
            <a:ext cx="2341764" cy="220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40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Set Your Assembly Goals</a:t>
            </a:r>
            <a:endParaRPr lang="en-US" dirty="0">
              <a:solidFill>
                <a:srgbClr val="FF0000"/>
              </a:solidFill>
            </a:endParaRPr>
          </a:p>
        </p:txBody>
      </p:sp>
      <p:sp>
        <p:nvSpPr>
          <p:cNvPr id="3" name="Content Placeholder 2"/>
          <p:cNvSpPr>
            <a:spLocks noGrp="1"/>
          </p:cNvSpPr>
          <p:nvPr>
            <p:ph idx="1"/>
          </p:nvPr>
        </p:nvSpPr>
        <p:spPr>
          <a:xfrm>
            <a:off x="304800" y="1295400"/>
            <a:ext cx="8458200" cy="5105400"/>
          </a:xfrm>
        </p:spPr>
        <p:txBody>
          <a:bodyPr>
            <a:normAutofit fontScale="92500"/>
          </a:bodyPr>
          <a:lstStyle/>
          <a:p>
            <a:r>
              <a:rPr lang="en-US" dirty="0" smtClean="0"/>
              <a:t>In June/July Officers meet to establish Assembly Goals and Calendar for the Fraternal Year</a:t>
            </a:r>
          </a:p>
          <a:p>
            <a:r>
              <a:rPr lang="en-US" dirty="0" smtClean="0">
                <a:solidFill>
                  <a:srgbClr val="000099"/>
                </a:solidFill>
              </a:rPr>
              <a:t>Faith Navigator Sets the Meeting Times, Dates, and Location(s)- Plans the Installation of Officers and sets a date for the Audit (Due August 1</a:t>
            </a:r>
            <a:r>
              <a:rPr lang="en-US" baseline="30000" dirty="0" smtClean="0">
                <a:solidFill>
                  <a:srgbClr val="000099"/>
                </a:solidFill>
              </a:rPr>
              <a:t>st</a:t>
            </a:r>
            <a:r>
              <a:rPr lang="en-US" dirty="0" smtClean="0">
                <a:solidFill>
                  <a:srgbClr val="000099"/>
                </a:solidFill>
              </a:rPr>
              <a:t>)</a:t>
            </a:r>
          </a:p>
          <a:p>
            <a:r>
              <a:rPr lang="en-US" dirty="0" smtClean="0"/>
              <a:t>Faithful Captain provides suggested Patriotic Activities</a:t>
            </a:r>
          </a:p>
          <a:p>
            <a:r>
              <a:rPr lang="en-US" b="1" dirty="0" smtClean="0">
                <a:solidFill>
                  <a:srgbClr val="7030A0"/>
                </a:solidFill>
              </a:rPr>
              <a:t>Honor Guard Commander schedules Practices</a:t>
            </a:r>
          </a:p>
          <a:p>
            <a:r>
              <a:rPr lang="en-US" dirty="0" smtClean="0"/>
              <a:t>Membership Goal is set by Supreme as 10% of the July 1</a:t>
            </a:r>
            <a:r>
              <a:rPr lang="en-US" baseline="30000" dirty="0" smtClean="0"/>
              <a:t>st</a:t>
            </a:r>
            <a:r>
              <a:rPr lang="en-US" dirty="0" smtClean="0"/>
              <a:t> Assembly Membership</a:t>
            </a:r>
          </a:p>
          <a:p>
            <a:pPr marL="0" indent="0">
              <a:buNone/>
            </a:pPr>
            <a:endParaRPr lang="en-US" dirty="0"/>
          </a:p>
        </p:txBody>
      </p:sp>
    </p:spTree>
    <p:extLst>
      <p:ext uri="{BB962C8B-B14F-4D97-AF65-F5344CB8AC3E}">
        <p14:creationId xmlns:p14="http://schemas.microsoft.com/office/powerpoint/2010/main" val="27634791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21"/>
            <a:ext cx="8229600" cy="1143000"/>
          </a:xfrm>
        </p:spPr>
        <p:txBody>
          <a:bodyPr/>
          <a:lstStyle/>
          <a:p>
            <a:r>
              <a:rPr lang="en-US" dirty="0" smtClean="0">
                <a:solidFill>
                  <a:srgbClr val="FF0000"/>
                </a:solidFill>
              </a:rPr>
              <a:t>DO NOT FORGET YOUR LADIES</a:t>
            </a:r>
            <a:endParaRPr lang="en-US" dirty="0">
              <a:solidFill>
                <a:srgbClr val="FF0000"/>
              </a:solidFill>
            </a:endParaRPr>
          </a:p>
        </p:txBody>
      </p:sp>
      <p:sp>
        <p:nvSpPr>
          <p:cNvPr id="3" name="Content Placeholder 2"/>
          <p:cNvSpPr>
            <a:spLocks noGrp="1"/>
          </p:cNvSpPr>
          <p:nvPr>
            <p:ph idx="1"/>
          </p:nvPr>
        </p:nvSpPr>
        <p:spPr>
          <a:xfrm>
            <a:off x="304800" y="1219200"/>
            <a:ext cx="8610600" cy="5486400"/>
          </a:xfrm>
        </p:spPr>
        <p:txBody>
          <a:bodyPr>
            <a:normAutofit fontScale="70000" lnSpcReduction="20000"/>
          </a:bodyPr>
          <a:lstStyle/>
          <a:p>
            <a:pPr marL="0" indent="0">
              <a:buNone/>
            </a:pPr>
            <a:r>
              <a:rPr lang="en-US" dirty="0" smtClean="0"/>
              <a:t>Our </a:t>
            </a:r>
            <a:r>
              <a:rPr lang="en-US" dirty="0"/>
              <a:t>Ladies are a part of the Fourth Degree and as such are a part of your Assembly.  As you are a part of the District Assembly, so is your Lady.</a:t>
            </a:r>
          </a:p>
          <a:p>
            <a:pPr marL="0" indent="0">
              <a:buNone/>
            </a:pPr>
            <a:r>
              <a:rPr lang="en-US" dirty="0"/>
              <a:t> </a:t>
            </a:r>
          </a:p>
          <a:p>
            <a:pPr marL="0" indent="0">
              <a:buNone/>
            </a:pPr>
            <a:r>
              <a:rPr lang="en-US" dirty="0">
                <a:solidFill>
                  <a:srgbClr val="000099"/>
                </a:solidFill>
              </a:rPr>
              <a:t>The Ladies of your Assembly should feel as though they are a significant part of your Assembly and your Assembly Programs, this goes especially for the widows of fallen Sir Knights.  Every Assembly should have a Ladies program as does the District and as the Faithful Navigator you need to encourage the active participation of the Ladies of your Assembly.</a:t>
            </a:r>
          </a:p>
          <a:p>
            <a:endParaRPr lang="en-US" dirty="0">
              <a:solidFill>
                <a:srgbClr val="000099"/>
              </a:solidFill>
            </a:endParaRPr>
          </a:p>
          <a:p>
            <a:pPr marL="0" indent="0">
              <a:buNone/>
            </a:pPr>
            <a:r>
              <a:rPr lang="en-US" dirty="0"/>
              <a:t>Our Ladies add a softer, kinder, and gentler aspect to all we are and do as Sir Knights.  They are also extremely strong assets in recruiting.  We all know that if a Third Degree Brother’s wife wants him to complete his journey, it shall happen. Remember to use this great asset and include your Ladies in your recruiting program.</a:t>
            </a:r>
          </a:p>
          <a:p>
            <a:pPr marL="0" indent="0">
              <a:buNone/>
            </a:pPr>
            <a:r>
              <a:rPr lang="en-US" dirty="0"/>
              <a:t> </a:t>
            </a:r>
            <a:endParaRPr lang="en-US" dirty="0">
              <a:solidFill>
                <a:srgbClr val="000099"/>
              </a:solidFill>
            </a:endParaRPr>
          </a:p>
          <a:p>
            <a:pPr marL="0" indent="0">
              <a:buNone/>
            </a:pPr>
            <a:r>
              <a:rPr lang="en-US" dirty="0">
                <a:solidFill>
                  <a:srgbClr val="000099"/>
                </a:solidFill>
              </a:rPr>
              <a:t>If your Assembly does not have a Ladies Program, let this be a part of you legacy, as you will leave a stronger Assembly if you establish a viable Ladies program.</a:t>
            </a:r>
          </a:p>
          <a:p>
            <a:endParaRPr lang="en-US" dirty="0">
              <a:solidFill>
                <a:srgbClr val="000099"/>
              </a:solidFill>
            </a:endParaRPr>
          </a:p>
          <a:p>
            <a:endParaRPr lang="en-US" dirty="0"/>
          </a:p>
        </p:txBody>
      </p:sp>
      <p:pic>
        <p:nvPicPr>
          <p:cNvPr id="8194" name="Picture 2" descr="C:\Users\g7750787\AppData\Local\Microsoft\Windows\Temporary Internet Files\Content.IE5\TJ5CTQ4Z\MC90043441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152400"/>
            <a:ext cx="787274"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g7750787\AppData\Local\Microsoft\Windows\Temporary Internet Files\Content.IE5\8C18QWGA\MC90044042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79" y="133538"/>
            <a:ext cx="838200" cy="1104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9111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00"/>
                </a:solidFill>
              </a:rPr>
              <a:t>The Honor Guard</a:t>
            </a:r>
            <a:endParaRPr lang="en-US" dirty="0">
              <a:solidFill>
                <a:srgbClr val="FF0000"/>
              </a:solidFill>
            </a:endParaRPr>
          </a:p>
        </p:txBody>
      </p:sp>
      <p:sp>
        <p:nvSpPr>
          <p:cNvPr id="3" name="Content Placeholder 2"/>
          <p:cNvSpPr>
            <a:spLocks noGrp="1"/>
          </p:cNvSpPr>
          <p:nvPr>
            <p:ph idx="1"/>
          </p:nvPr>
        </p:nvSpPr>
        <p:spPr>
          <a:xfrm>
            <a:off x="152400" y="1066800"/>
            <a:ext cx="8839200" cy="5867400"/>
          </a:xfrm>
        </p:spPr>
        <p:txBody>
          <a:bodyPr>
            <a:normAutofit fontScale="62500" lnSpcReduction="20000"/>
          </a:bodyPr>
          <a:lstStyle/>
          <a:p>
            <a:pPr marL="0" indent="0">
              <a:buNone/>
            </a:pPr>
            <a:r>
              <a:rPr lang="en-US" dirty="0"/>
              <a:t>The Fourth Degree is the “visible arm” of our Order and it is our </a:t>
            </a:r>
            <a:r>
              <a:rPr lang="en-US" dirty="0" smtClean="0"/>
              <a:t>Honor Guard that </a:t>
            </a:r>
            <a:r>
              <a:rPr lang="en-US" dirty="0"/>
              <a:t>give us that visibility.  As the Faithful Navigator it is your duty to insure your Assembly’s </a:t>
            </a:r>
            <a:r>
              <a:rPr lang="en-US" dirty="0" smtClean="0"/>
              <a:t>Honor Guard </a:t>
            </a:r>
            <a:r>
              <a:rPr lang="en-US" dirty="0"/>
              <a:t>is dressed properly, and is well trained.  </a:t>
            </a:r>
          </a:p>
          <a:p>
            <a:pPr marL="0" indent="0">
              <a:buNone/>
            </a:pPr>
            <a:r>
              <a:rPr lang="en-US" dirty="0">
                <a:solidFill>
                  <a:srgbClr val="000099"/>
                </a:solidFill>
              </a:rPr>
              <a:t>Your diligence in selecting your </a:t>
            </a:r>
            <a:r>
              <a:rPr lang="en-US" dirty="0" smtClean="0">
                <a:solidFill>
                  <a:srgbClr val="000099"/>
                </a:solidFill>
              </a:rPr>
              <a:t>Honor Guard Commander </a:t>
            </a:r>
            <a:r>
              <a:rPr lang="en-US" dirty="0">
                <a:solidFill>
                  <a:srgbClr val="000099"/>
                </a:solidFill>
              </a:rPr>
              <a:t>will weigh heavily on the success of the </a:t>
            </a:r>
            <a:r>
              <a:rPr lang="en-US" dirty="0" smtClean="0">
                <a:solidFill>
                  <a:srgbClr val="000099"/>
                </a:solidFill>
              </a:rPr>
              <a:t>Honor Guard</a:t>
            </a:r>
            <a:r>
              <a:rPr lang="en-US" dirty="0" smtClean="0"/>
              <a:t>.  </a:t>
            </a:r>
            <a:endParaRPr lang="en-US" dirty="0"/>
          </a:p>
          <a:p>
            <a:pPr marL="0" indent="0">
              <a:buNone/>
            </a:pPr>
            <a:r>
              <a:rPr lang="en-US" dirty="0"/>
              <a:t>Always inspect your </a:t>
            </a:r>
            <a:r>
              <a:rPr lang="en-US" dirty="0" smtClean="0"/>
              <a:t>Honor Guard prior </a:t>
            </a:r>
            <a:r>
              <a:rPr lang="en-US" dirty="0"/>
              <a:t>to any function to insure everything is in ship shape and it shows that you care how they look.</a:t>
            </a:r>
          </a:p>
          <a:p>
            <a:pPr marL="0" indent="0">
              <a:buNone/>
            </a:pPr>
            <a:r>
              <a:rPr lang="en-US" dirty="0">
                <a:solidFill>
                  <a:srgbClr val="000099"/>
                </a:solidFill>
              </a:rPr>
              <a:t>Uniformity is a key to success, follow the procedures in the Fourth Degree Drill Manual, and as shown in the Color Corps Training guide “Boot Camp with a Sword” as follows.</a:t>
            </a:r>
          </a:p>
          <a:p>
            <a:pPr marL="0" indent="0">
              <a:buNone/>
            </a:pPr>
            <a:r>
              <a:rPr lang="en-US" dirty="0"/>
              <a:t>Remembering the old time commercial for razor blades:</a:t>
            </a:r>
          </a:p>
          <a:p>
            <a:pPr marL="0" indent="0" algn="ctr">
              <a:buNone/>
            </a:pPr>
            <a:r>
              <a:rPr lang="en-US" dirty="0"/>
              <a:t>Look Sharp – </a:t>
            </a:r>
            <a:r>
              <a:rPr lang="en-US" dirty="0" smtClean="0"/>
              <a:t>Feel </a:t>
            </a:r>
            <a:r>
              <a:rPr lang="en-US" dirty="0"/>
              <a:t>Sharp – </a:t>
            </a:r>
            <a:r>
              <a:rPr lang="en-US" dirty="0" smtClean="0"/>
              <a:t>Be </a:t>
            </a:r>
            <a:r>
              <a:rPr lang="en-US" dirty="0"/>
              <a:t>Sharp</a:t>
            </a:r>
          </a:p>
          <a:p>
            <a:pPr marL="0" indent="0">
              <a:buNone/>
            </a:pPr>
            <a:r>
              <a:rPr lang="en-US" dirty="0"/>
              <a:t> </a:t>
            </a:r>
          </a:p>
          <a:p>
            <a:pPr marL="0" indent="0">
              <a:buNone/>
            </a:pPr>
            <a:r>
              <a:rPr lang="en-US" dirty="0">
                <a:solidFill>
                  <a:srgbClr val="000099"/>
                </a:solidFill>
              </a:rPr>
              <a:t>As the Ultimate leader of your Assembly you must have a good knowledge of the Color Corps Drill Manual and be able to demonstrate your Knowledge as a member of the </a:t>
            </a:r>
            <a:r>
              <a:rPr lang="en-US" dirty="0" smtClean="0">
                <a:solidFill>
                  <a:srgbClr val="000099"/>
                </a:solidFill>
              </a:rPr>
              <a:t>Honor Guard.   </a:t>
            </a:r>
            <a:r>
              <a:rPr lang="en-US" dirty="0">
                <a:solidFill>
                  <a:srgbClr val="000099"/>
                </a:solidFill>
              </a:rPr>
              <a:t>It is strongly recommended that you with your </a:t>
            </a:r>
            <a:r>
              <a:rPr lang="en-US" dirty="0" smtClean="0">
                <a:solidFill>
                  <a:srgbClr val="000099"/>
                </a:solidFill>
              </a:rPr>
              <a:t>Honor Guard Commander.</a:t>
            </a:r>
            <a:endParaRPr lang="en-US" dirty="0"/>
          </a:p>
          <a:p>
            <a:pPr marL="0" indent="0">
              <a:buNone/>
            </a:pPr>
            <a:r>
              <a:rPr lang="en-US" dirty="0"/>
              <a:t> </a:t>
            </a:r>
            <a:r>
              <a:rPr lang="en-US" dirty="0">
                <a:solidFill>
                  <a:srgbClr val="FF0000"/>
                </a:solidFill>
              </a:rPr>
              <a:t>Remember that during a </a:t>
            </a:r>
            <a:r>
              <a:rPr lang="en-US" dirty="0" smtClean="0">
                <a:solidFill>
                  <a:srgbClr val="FF0000"/>
                </a:solidFill>
              </a:rPr>
              <a:t>Honor Guard event </a:t>
            </a:r>
            <a:r>
              <a:rPr lang="en-US" dirty="0">
                <a:solidFill>
                  <a:srgbClr val="FF0000"/>
                </a:solidFill>
              </a:rPr>
              <a:t>you are only second in Command as the </a:t>
            </a:r>
            <a:r>
              <a:rPr lang="en-US" dirty="0" smtClean="0">
                <a:solidFill>
                  <a:srgbClr val="FF0000"/>
                </a:solidFill>
              </a:rPr>
              <a:t>Honor Guard Commander </a:t>
            </a:r>
            <a:r>
              <a:rPr lang="en-US" dirty="0">
                <a:solidFill>
                  <a:srgbClr val="FF0000"/>
                </a:solidFill>
              </a:rPr>
              <a:t>is in Charge and you are to follow his lead. (Therefore as you choose your </a:t>
            </a:r>
            <a:r>
              <a:rPr lang="en-US" dirty="0" smtClean="0">
                <a:solidFill>
                  <a:srgbClr val="FF0000"/>
                </a:solidFill>
              </a:rPr>
              <a:t>Honor Guard Commander </a:t>
            </a:r>
            <a:r>
              <a:rPr lang="en-US" dirty="0">
                <a:solidFill>
                  <a:srgbClr val="FF0000"/>
                </a:solidFill>
              </a:rPr>
              <a:t>choose wisely</a:t>
            </a:r>
            <a:r>
              <a:rPr lang="en-US" dirty="0" smtClean="0">
                <a:solidFill>
                  <a:srgbClr val="FF0000"/>
                </a:solidFill>
              </a:rPr>
              <a:t>.)</a:t>
            </a:r>
            <a:endParaRPr lang="en-US" dirty="0">
              <a:solidFill>
                <a:srgbClr val="FF0000"/>
              </a:solidFill>
            </a:endParaRPr>
          </a:p>
        </p:txBody>
      </p:sp>
      <p:pic>
        <p:nvPicPr>
          <p:cNvPr id="7" name="Picture 6" descr="New Fourth Degree Unifor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76200"/>
            <a:ext cx="609601" cy="990600"/>
          </a:xfrm>
          <a:prstGeom prst="rect">
            <a:avLst/>
          </a:prstGeom>
          <a:noFill/>
          <a:ln>
            <a:noFill/>
          </a:ln>
        </p:spPr>
      </p:pic>
      <p:pic>
        <p:nvPicPr>
          <p:cNvPr id="8" name="Picture 2" descr="Picture of 4th Degree Official Dress Unif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76200"/>
            <a:ext cx="406399" cy="88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1240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 Recruitment</a:t>
            </a:r>
            <a:endParaRPr lang="en-US" dirty="0"/>
          </a:p>
        </p:txBody>
      </p:sp>
      <p:sp>
        <p:nvSpPr>
          <p:cNvPr id="3" name="Content Placeholder 2"/>
          <p:cNvSpPr>
            <a:spLocks noGrp="1"/>
          </p:cNvSpPr>
          <p:nvPr>
            <p:ph idx="1"/>
          </p:nvPr>
        </p:nvSpPr>
        <p:spPr>
          <a:xfrm>
            <a:off x="457200" y="1295400"/>
            <a:ext cx="8229600" cy="5257800"/>
          </a:xfrm>
        </p:spPr>
        <p:txBody>
          <a:bodyPr>
            <a:normAutofit lnSpcReduction="10000"/>
          </a:bodyPr>
          <a:lstStyle/>
          <a:p>
            <a:pPr marL="0" indent="0">
              <a:buNone/>
            </a:pPr>
            <a:r>
              <a:rPr lang="en-US" sz="3600" dirty="0" smtClean="0">
                <a:solidFill>
                  <a:srgbClr val="FF0000"/>
                </a:solidFill>
              </a:rPr>
              <a:t>Membership is the lifeblood of our Order</a:t>
            </a:r>
          </a:p>
          <a:p>
            <a:pPr marL="0" indent="0">
              <a:buNone/>
            </a:pPr>
            <a:endParaRPr lang="en-US" sz="3600" dirty="0" smtClean="0"/>
          </a:p>
          <a:p>
            <a:pPr marL="0" indent="0">
              <a:buNone/>
            </a:pPr>
            <a:r>
              <a:rPr lang="en-US" sz="3600" dirty="0" smtClean="0"/>
              <a:t>If we are not Growing we are DIEING</a:t>
            </a:r>
          </a:p>
          <a:p>
            <a:pPr marL="0" indent="0">
              <a:buNone/>
            </a:pPr>
            <a:endParaRPr lang="en-US" sz="2800" dirty="0"/>
          </a:p>
          <a:p>
            <a:pPr marL="0" indent="0">
              <a:buNone/>
            </a:pPr>
            <a:r>
              <a:rPr lang="en-US" sz="3600" dirty="0" smtClean="0">
                <a:solidFill>
                  <a:srgbClr val="000099"/>
                </a:solidFill>
              </a:rPr>
              <a:t>We need to Recruit younger Brothers to be Sir Knights and Honor Guard Members</a:t>
            </a:r>
          </a:p>
          <a:p>
            <a:pPr marL="0" indent="0">
              <a:buNone/>
            </a:pPr>
            <a:endParaRPr lang="en-US" dirty="0"/>
          </a:p>
          <a:p>
            <a:pPr marL="0" indent="0">
              <a:buNone/>
            </a:pPr>
            <a:r>
              <a:rPr lang="en-US" dirty="0" smtClean="0"/>
              <a:t>The following Slides contain some tips on Membership Recruitment:</a:t>
            </a:r>
          </a:p>
          <a:p>
            <a:pPr marL="0" indent="0">
              <a:buNone/>
            </a:pPr>
            <a:endParaRPr lang="en-US" dirty="0"/>
          </a:p>
        </p:txBody>
      </p:sp>
    </p:spTree>
    <p:extLst>
      <p:ext uri="{BB962C8B-B14F-4D97-AF65-F5344CB8AC3E}">
        <p14:creationId xmlns:p14="http://schemas.microsoft.com/office/powerpoint/2010/main" val="17647461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Recruiting Tips</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pPr marL="514350" indent="-514350">
              <a:buAutoNum type="arabicPeriod"/>
            </a:pPr>
            <a:r>
              <a:rPr lang="en-US" dirty="0" smtClean="0"/>
              <a:t>Recruiting is a 24 hour, 7 day, 12 Month, 365 Day Continuous process.</a:t>
            </a:r>
          </a:p>
          <a:p>
            <a:pPr marL="514350" indent="-514350">
              <a:buAutoNum type="arabicPeriod"/>
            </a:pPr>
            <a:r>
              <a:rPr lang="en-US" dirty="0" smtClean="0">
                <a:solidFill>
                  <a:srgbClr val="000099"/>
                </a:solidFill>
              </a:rPr>
              <a:t>Collect $70.00 when you get the Form 4, explaining that additional funds will be required depending on the program set by the Master for the District</a:t>
            </a:r>
          </a:p>
          <a:p>
            <a:pPr marL="514350" indent="-514350">
              <a:buAutoNum type="arabicPeriod"/>
            </a:pPr>
            <a:r>
              <a:rPr lang="en-US" dirty="0" smtClean="0"/>
              <a:t>Have Admiral report at each meeting:</a:t>
            </a:r>
          </a:p>
          <a:p>
            <a:pPr marL="914400" lvl="1" indent="-514350">
              <a:buAutoNum type="arabicPeriod"/>
            </a:pPr>
            <a:r>
              <a:rPr lang="en-US" dirty="0" smtClean="0"/>
              <a:t>Number of Candidates</a:t>
            </a:r>
          </a:p>
          <a:p>
            <a:pPr marL="914400" lvl="1" indent="-514350">
              <a:buAutoNum type="arabicPeriod"/>
            </a:pPr>
            <a:r>
              <a:rPr lang="en-US" dirty="0" smtClean="0"/>
              <a:t>Current Program/Drive</a:t>
            </a:r>
          </a:p>
        </p:txBody>
      </p:sp>
    </p:spTree>
    <p:extLst>
      <p:ext uri="{BB962C8B-B14F-4D97-AF65-F5344CB8AC3E}">
        <p14:creationId xmlns:p14="http://schemas.microsoft.com/office/powerpoint/2010/main" val="35953608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143000"/>
          </a:xfrm>
        </p:spPr>
        <p:txBody>
          <a:bodyPr/>
          <a:lstStyle/>
          <a:p>
            <a:pPr algn="l"/>
            <a:r>
              <a:rPr lang="en-US" b="1" dirty="0" smtClean="0">
                <a:solidFill>
                  <a:srgbClr val="FF0000"/>
                </a:solidFill>
              </a:rPr>
              <a:t>The Form 4</a:t>
            </a:r>
            <a:endParaRPr lang="en-US" b="1" dirty="0">
              <a:solidFill>
                <a:srgbClr val="FF0000"/>
              </a:solidFill>
            </a:endParaRP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813572834"/>
              </p:ext>
            </p:extLst>
          </p:nvPr>
        </p:nvGraphicFramePr>
        <p:xfrm>
          <a:off x="3659188" y="381000"/>
          <a:ext cx="4826000" cy="5878513"/>
        </p:xfrm>
        <a:graphic>
          <a:graphicData uri="http://schemas.openxmlformats.org/presentationml/2006/ole">
            <mc:AlternateContent xmlns:mc="http://schemas.openxmlformats.org/markup-compatibility/2006">
              <mc:Choice xmlns:v="urn:schemas-microsoft-com:vml" Requires="v">
                <p:oleObj spid="_x0000_s17473" name="Document" r:id="rId4" imgW="7422531" imgH="9042075" progId="Word.Document.12">
                  <p:embed/>
                </p:oleObj>
              </mc:Choice>
              <mc:Fallback>
                <p:oleObj name="Document" r:id="rId4" imgW="7422531" imgH="9042075" progId="Word.Document.12">
                  <p:embed/>
                  <p:pic>
                    <p:nvPicPr>
                      <p:cNvPr id="0" name=""/>
                      <p:cNvPicPr/>
                      <p:nvPr/>
                    </p:nvPicPr>
                    <p:blipFill>
                      <a:blip r:embed="rId5"/>
                      <a:stretch>
                        <a:fillRect/>
                      </a:stretch>
                    </p:blipFill>
                    <p:spPr>
                      <a:xfrm>
                        <a:off x="3659188" y="381000"/>
                        <a:ext cx="4826000" cy="5878513"/>
                      </a:xfrm>
                      <a:prstGeom prst="rect">
                        <a:avLst/>
                      </a:prstGeom>
                    </p:spPr>
                  </p:pic>
                </p:oleObj>
              </mc:Fallback>
            </mc:AlternateContent>
          </a:graphicData>
        </a:graphic>
      </p:graphicFrame>
      <p:sp>
        <p:nvSpPr>
          <p:cNvPr id="6" name="TextBox 5"/>
          <p:cNvSpPr txBox="1"/>
          <p:nvPr/>
        </p:nvSpPr>
        <p:spPr>
          <a:xfrm>
            <a:off x="457200" y="1295400"/>
            <a:ext cx="2743200" cy="2677656"/>
          </a:xfrm>
          <a:prstGeom prst="rect">
            <a:avLst/>
          </a:prstGeom>
          <a:noFill/>
        </p:spPr>
        <p:txBody>
          <a:bodyPr wrap="square" rtlCol="0">
            <a:spAutoFit/>
          </a:bodyPr>
          <a:lstStyle/>
          <a:p>
            <a:r>
              <a:rPr lang="en-US" sz="2800" dirty="0" smtClean="0"/>
              <a:t>The Form 4 MUST be filled out Completely and Correctly to be processed by Supreme</a:t>
            </a:r>
            <a:endParaRPr lang="en-US" sz="2800" dirty="0"/>
          </a:p>
        </p:txBody>
      </p:sp>
      <p:sp>
        <p:nvSpPr>
          <p:cNvPr id="7" name="TextBox 6"/>
          <p:cNvSpPr txBox="1"/>
          <p:nvPr/>
        </p:nvSpPr>
        <p:spPr>
          <a:xfrm>
            <a:off x="304800" y="4114800"/>
            <a:ext cx="3505200" cy="1938992"/>
          </a:xfrm>
          <a:prstGeom prst="rect">
            <a:avLst/>
          </a:prstGeom>
          <a:noFill/>
        </p:spPr>
        <p:txBody>
          <a:bodyPr wrap="square" rtlCol="0">
            <a:spAutoFit/>
          </a:bodyPr>
          <a:lstStyle/>
          <a:p>
            <a:r>
              <a:rPr lang="en-US" sz="2000" b="1" dirty="0" smtClean="0"/>
              <a:t>Must have the </a:t>
            </a:r>
          </a:p>
          <a:p>
            <a:r>
              <a:rPr lang="en-US" sz="2000" b="1" dirty="0" smtClean="0">
                <a:solidFill>
                  <a:srgbClr val="FF0000"/>
                </a:solidFill>
              </a:rPr>
              <a:t>Membership Number</a:t>
            </a:r>
          </a:p>
          <a:p>
            <a:r>
              <a:rPr lang="en-US" sz="2000" b="1" dirty="0" smtClean="0"/>
              <a:t>Be signed by</a:t>
            </a:r>
          </a:p>
          <a:p>
            <a:r>
              <a:rPr lang="en-US" sz="2000" b="1" dirty="0" smtClean="0">
                <a:solidFill>
                  <a:srgbClr val="FF0000"/>
                </a:solidFill>
              </a:rPr>
              <a:t>Council Financial Secretary</a:t>
            </a:r>
          </a:p>
          <a:p>
            <a:r>
              <a:rPr lang="en-US" sz="2000" b="1" dirty="0" smtClean="0">
                <a:solidFill>
                  <a:srgbClr val="000099"/>
                </a:solidFill>
              </a:rPr>
              <a:t>Faithful Navigator</a:t>
            </a:r>
          </a:p>
          <a:p>
            <a:r>
              <a:rPr lang="en-US" sz="2000" b="1" dirty="0" smtClean="0">
                <a:solidFill>
                  <a:srgbClr val="FF0000"/>
                </a:solidFill>
              </a:rPr>
              <a:t>Faithful Comptroller</a:t>
            </a:r>
            <a:endParaRPr lang="en-US" sz="2000" b="1" dirty="0">
              <a:solidFill>
                <a:srgbClr val="FF0000"/>
              </a:solidFill>
            </a:endParaRPr>
          </a:p>
        </p:txBody>
      </p:sp>
    </p:spTree>
    <p:extLst>
      <p:ext uri="{BB962C8B-B14F-4D97-AF65-F5344CB8AC3E}">
        <p14:creationId xmlns:p14="http://schemas.microsoft.com/office/powerpoint/2010/main" val="28475575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Recruiting Tools</a:t>
            </a:r>
            <a:endParaRPr lang="en-US" dirty="0">
              <a:solidFill>
                <a:srgbClr val="FF0000"/>
              </a:solidFill>
            </a:endParaRP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4214596693"/>
              </p:ext>
            </p:extLst>
          </p:nvPr>
        </p:nvGraphicFramePr>
        <p:xfrm>
          <a:off x="381000" y="914400"/>
          <a:ext cx="3886200" cy="5539779"/>
        </p:xfrm>
        <a:graphic>
          <a:graphicData uri="http://schemas.openxmlformats.org/presentationml/2006/ole">
            <mc:AlternateContent xmlns:mc="http://schemas.openxmlformats.org/markup-compatibility/2006">
              <mc:Choice xmlns:v="urn:schemas-microsoft-com:vml" Requires="v">
                <p:oleObj spid="_x0000_s19582" name="Document" r:id="rId3" imgW="6476946" imgH="9233102" progId="Word.Document.8">
                  <p:embed/>
                </p:oleObj>
              </mc:Choice>
              <mc:Fallback>
                <p:oleObj name="Document" r:id="rId3" imgW="6476946" imgH="9233102" progId="Word.Document.8">
                  <p:embed/>
                  <p:pic>
                    <p:nvPicPr>
                      <p:cNvPr id="0" name=""/>
                      <p:cNvPicPr/>
                      <p:nvPr/>
                    </p:nvPicPr>
                    <p:blipFill>
                      <a:blip r:embed="rId4"/>
                      <a:stretch>
                        <a:fillRect/>
                      </a:stretch>
                    </p:blipFill>
                    <p:spPr>
                      <a:xfrm>
                        <a:off x="381000" y="914400"/>
                        <a:ext cx="3886200" cy="553977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09865226"/>
              </p:ext>
            </p:extLst>
          </p:nvPr>
        </p:nvGraphicFramePr>
        <p:xfrm>
          <a:off x="4572000" y="1143000"/>
          <a:ext cx="4306887" cy="5668706"/>
        </p:xfrm>
        <a:graphic>
          <a:graphicData uri="http://schemas.openxmlformats.org/presentationml/2006/ole">
            <mc:AlternateContent xmlns:mc="http://schemas.openxmlformats.org/markup-compatibility/2006">
              <mc:Choice xmlns:v="urn:schemas-microsoft-com:vml" Requires="v">
                <p:oleObj spid="_x0000_s19583" name="Document" r:id="rId5" imgW="7025320" imgH="9247879" progId="Word.Document.8">
                  <p:embed/>
                </p:oleObj>
              </mc:Choice>
              <mc:Fallback>
                <p:oleObj name="Document" r:id="rId5" imgW="7025320" imgH="9247879" progId="Word.Document.8">
                  <p:embed/>
                  <p:pic>
                    <p:nvPicPr>
                      <p:cNvPr id="0" name=""/>
                      <p:cNvPicPr/>
                      <p:nvPr/>
                    </p:nvPicPr>
                    <p:blipFill>
                      <a:blip r:embed="rId6"/>
                      <a:stretch>
                        <a:fillRect/>
                      </a:stretch>
                    </p:blipFill>
                    <p:spPr>
                      <a:xfrm>
                        <a:off x="4572000" y="1143000"/>
                        <a:ext cx="4306887" cy="5668706"/>
                      </a:xfrm>
                      <a:prstGeom prst="rect">
                        <a:avLst/>
                      </a:prstGeom>
                    </p:spPr>
                  </p:pic>
                </p:oleObj>
              </mc:Fallback>
            </mc:AlternateContent>
          </a:graphicData>
        </a:graphic>
      </p:graphicFrame>
    </p:spTree>
    <p:extLst>
      <p:ext uri="{BB962C8B-B14F-4D97-AF65-F5344CB8AC3E}">
        <p14:creationId xmlns:p14="http://schemas.microsoft.com/office/powerpoint/2010/main" val="41132145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24hour Sir Knight</a:t>
            </a:r>
            <a:endParaRPr lang="en-US" b="1" dirty="0">
              <a:solidFill>
                <a:srgbClr val="FF0000"/>
              </a:solidFill>
            </a:endParaRPr>
          </a:p>
        </p:txBody>
      </p:sp>
      <p:pic>
        <p:nvPicPr>
          <p:cNvPr id="18435" name="Picture 3" descr="C:\Users\g7750787\AppData\Local\Microsoft\Windows\Temporary Internet Files\Content.IE5\8C18QWGA\MP90044244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1000"/>
            <a:ext cx="1308539" cy="91660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Program Files (x86)\Microsoft Office\MEDIA\CAGCAT10\j02341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167838"/>
            <a:ext cx="1262902" cy="13429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901259465"/>
              </p:ext>
            </p:extLst>
          </p:nvPr>
        </p:nvGraphicFramePr>
        <p:xfrm>
          <a:off x="2667000" y="1066800"/>
          <a:ext cx="3810000" cy="5657454"/>
        </p:xfrm>
        <a:graphic>
          <a:graphicData uri="http://schemas.openxmlformats.org/presentationml/2006/ole">
            <mc:AlternateContent xmlns:mc="http://schemas.openxmlformats.org/markup-compatibility/2006">
              <mc:Choice xmlns:v="urn:schemas-microsoft-com:vml" Requires="v">
                <p:oleObj spid="_x0000_s18499" name="Document" r:id="rId5" imgW="6990325" imgH="10377463" progId="Word.Document.8">
                  <p:embed/>
                </p:oleObj>
              </mc:Choice>
              <mc:Fallback>
                <p:oleObj name="Document" r:id="rId5" imgW="6990325" imgH="10377463" progId="Word.Document.8">
                  <p:embed/>
                  <p:pic>
                    <p:nvPicPr>
                      <p:cNvPr id="0" name=""/>
                      <p:cNvPicPr/>
                      <p:nvPr/>
                    </p:nvPicPr>
                    <p:blipFill>
                      <a:blip r:embed="rId6"/>
                      <a:stretch>
                        <a:fillRect/>
                      </a:stretch>
                    </p:blipFill>
                    <p:spPr>
                      <a:xfrm>
                        <a:off x="2667000" y="1066800"/>
                        <a:ext cx="3810000" cy="5657454"/>
                      </a:xfrm>
                      <a:prstGeom prst="rect">
                        <a:avLst/>
                      </a:prstGeom>
                    </p:spPr>
                  </p:pic>
                </p:oleObj>
              </mc:Fallback>
            </mc:AlternateContent>
          </a:graphicData>
        </a:graphic>
      </p:graphicFrame>
    </p:spTree>
    <p:extLst>
      <p:ext uri="{BB962C8B-B14F-4D97-AF65-F5344CB8AC3E}">
        <p14:creationId xmlns:p14="http://schemas.microsoft.com/office/powerpoint/2010/main" val="3517416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Candidate Letter</a:t>
            </a:r>
            <a:endParaRPr lang="en-US" b="1" dirty="0">
              <a:solidFill>
                <a:srgbClr val="FF0000"/>
              </a:solidFill>
            </a:endParaRPr>
          </a:p>
        </p:txBody>
      </p:sp>
      <p:pic>
        <p:nvPicPr>
          <p:cNvPr id="20482" name="Picture 2" descr="C:\Users\g7750787\AppData\Local\Microsoft\Windows\Temporary Internet Files\Content.IE5\XTBIWLZK\MC900088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66533"/>
            <a:ext cx="1164294" cy="144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716318701"/>
              </p:ext>
            </p:extLst>
          </p:nvPr>
        </p:nvGraphicFramePr>
        <p:xfrm>
          <a:off x="2514600" y="1098737"/>
          <a:ext cx="4114533" cy="5530663"/>
        </p:xfrm>
        <a:graphic>
          <a:graphicData uri="http://schemas.openxmlformats.org/presentationml/2006/ole">
            <mc:AlternateContent xmlns:mc="http://schemas.openxmlformats.org/markup-compatibility/2006">
              <mc:Choice xmlns:v="urn:schemas-microsoft-com:vml" Requires="v">
                <p:oleObj spid="_x0000_s20545" name="Document" r:id="rId4" imgW="5743857" imgH="7720022" progId="Word.Document.8">
                  <p:embed/>
                </p:oleObj>
              </mc:Choice>
              <mc:Fallback>
                <p:oleObj name="Document" r:id="rId4" imgW="5743857" imgH="7720022" progId="Word.Document.8">
                  <p:embed/>
                  <p:pic>
                    <p:nvPicPr>
                      <p:cNvPr id="0" name=""/>
                      <p:cNvPicPr/>
                      <p:nvPr/>
                    </p:nvPicPr>
                    <p:blipFill>
                      <a:blip r:embed="rId5"/>
                      <a:stretch>
                        <a:fillRect/>
                      </a:stretch>
                    </p:blipFill>
                    <p:spPr>
                      <a:xfrm>
                        <a:off x="2514600" y="1098737"/>
                        <a:ext cx="4114533" cy="5530663"/>
                      </a:xfrm>
                      <a:prstGeom prst="rect">
                        <a:avLst/>
                      </a:prstGeom>
                    </p:spPr>
                  </p:pic>
                </p:oleObj>
              </mc:Fallback>
            </mc:AlternateContent>
          </a:graphicData>
        </a:graphic>
      </p:graphicFrame>
    </p:spTree>
    <p:extLst>
      <p:ext uri="{BB962C8B-B14F-4D97-AF65-F5344CB8AC3E}">
        <p14:creationId xmlns:p14="http://schemas.microsoft.com/office/powerpoint/2010/main" val="3263954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our Supreme Master:</a:t>
            </a:r>
            <a:endParaRPr lang="en-US" dirty="0"/>
          </a:p>
        </p:txBody>
      </p:sp>
      <p:sp>
        <p:nvSpPr>
          <p:cNvPr id="3" name="Rectangle 2"/>
          <p:cNvSpPr/>
          <p:nvPr/>
        </p:nvSpPr>
        <p:spPr>
          <a:xfrm>
            <a:off x="152400" y="1490007"/>
            <a:ext cx="8534400" cy="4678204"/>
          </a:xfrm>
          <a:prstGeom prst="rect">
            <a:avLst/>
          </a:prstGeom>
        </p:spPr>
        <p:txBody>
          <a:bodyPr wrap="square">
            <a:spAutoFit/>
          </a:bodyPr>
          <a:lstStyle/>
          <a:p>
            <a:pPr marL="342900" indent="-342900">
              <a:buFont typeface="+mj-lt"/>
              <a:buAutoNum type="arabicPeriod"/>
            </a:pPr>
            <a:r>
              <a:rPr lang="en-US" sz="2800" dirty="0">
                <a:latin typeface="Times New Roman" panose="02020603050405020304" pitchFamily="18" charset="0"/>
                <a:cs typeface="Times New Roman" panose="02020603050405020304" pitchFamily="18" charset="0"/>
              </a:rPr>
              <a:t>The “Classic Regalia was retired effective July 1, 2019. </a:t>
            </a:r>
            <a:endParaRPr lang="en-US" sz="2800" dirty="0" smtClean="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800" dirty="0" smtClean="0">
                <a:latin typeface="Times New Roman" panose="02020603050405020304" pitchFamily="18" charset="0"/>
                <a:cs typeface="Times New Roman" panose="02020603050405020304" pitchFamily="18" charset="0"/>
              </a:rPr>
              <a:t> </a:t>
            </a:r>
            <a:r>
              <a:rPr lang="en-US" sz="2800" dirty="0">
                <a:solidFill>
                  <a:srgbClr val="000099"/>
                </a:solidFill>
                <a:latin typeface="Times New Roman" panose="02020603050405020304" pitchFamily="18" charset="0"/>
                <a:cs typeface="Times New Roman" panose="02020603050405020304" pitchFamily="18" charset="0"/>
              </a:rPr>
              <a:t>The PG113 pin is the only pin allowed to be worn on the new uniform</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800" dirty="0" smtClean="0">
                <a:solidFill>
                  <a:srgbClr val="FF0000"/>
                </a:solidFill>
                <a:latin typeface="Times New Roman" panose="02020603050405020304" pitchFamily="18" charset="0"/>
                <a:cs typeface="Times New Roman" panose="02020603050405020304" pitchFamily="18" charset="0"/>
              </a:rPr>
              <a:t>We </a:t>
            </a:r>
            <a:r>
              <a:rPr lang="en-US" sz="2800" dirty="0">
                <a:solidFill>
                  <a:srgbClr val="FF0000"/>
                </a:solidFill>
                <a:latin typeface="Times New Roman" panose="02020603050405020304" pitchFamily="18" charset="0"/>
                <a:cs typeface="Times New Roman" panose="02020603050405020304" pitchFamily="18" charset="0"/>
              </a:rPr>
              <a:t>obey our Priests</a:t>
            </a:r>
            <a:r>
              <a:rPr lang="en-US" sz="2800" dirty="0">
                <a:latin typeface="Times New Roman" panose="02020603050405020304" pitchFamily="18" charset="0"/>
                <a:cs typeface="Times New Roman" panose="02020603050405020304" pitchFamily="18" charset="0"/>
              </a:rPr>
              <a:t>. Any member who is refused entry into Church because he is in the new uniform should obey the Priest. </a:t>
            </a:r>
            <a:r>
              <a:rPr lang="en-US" sz="2800" dirty="0">
                <a:solidFill>
                  <a:srgbClr val="000099"/>
                </a:solidFill>
                <a:latin typeface="Times New Roman" panose="02020603050405020304" pitchFamily="18" charset="0"/>
                <a:cs typeface="Times New Roman" panose="02020603050405020304" pitchFamily="18" charset="0"/>
              </a:rPr>
              <a:t>The District Master should be contacted. </a:t>
            </a:r>
            <a:r>
              <a:rPr lang="en-US" sz="2800" dirty="0">
                <a:latin typeface="Times New Roman" panose="02020603050405020304" pitchFamily="18" charset="0"/>
                <a:cs typeface="Times New Roman" panose="02020603050405020304" pitchFamily="18" charset="0"/>
              </a:rPr>
              <a:t>The District Master will make the determination if the Diocesan Bishop should be contacted to discuss this incident and the refusal of the Sacraments over an article of clothing</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0612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Forms (Ugh!)</a:t>
            </a:r>
            <a:endParaRPr lang="en-US" b="1" dirty="0">
              <a:solidFill>
                <a:srgbClr val="FF0000"/>
              </a:solidFill>
            </a:endParaRPr>
          </a:p>
        </p:txBody>
      </p:sp>
      <p:sp>
        <p:nvSpPr>
          <p:cNvPr id="3" name="Content Placeholder 2"/>
          <p:cNvSpPr>
            <a:spLocks noGrp="1"/>
          </p:cNvSpPr>
          <p:nvPr>
            <p:ph idx="1"/>
          </p:nvPr>
        </p:nvSpPr>
        <p:spPr>
          <a:xfrm>
            <a:off x="228600" y="1371600"/>
            <a:ext cx="8686800" cy="5257800"/>
          </a:xfrm>
        </p:spPr>
        <p:txBody>
          <a:bodyPr>
            <a:normAutofit fontScale="70000" lnSpcReduction="20000"/>
          </a:bodyPr>
          <a:lstStyle/>
          <a:p>
            <a:pPr marL="0" indent="0">
              <a:buNone/>
            </a:pPr>
            <a:r>
              <a:rPr lang="en-US" dirty="0"/>
              <a:t>A wise man once said the job is not done until the paperwork is done; this is never more true than in the role of the Faithful Navigator, as you are responsible to insure all your Assembly’s paperwork is done, done properly and ON TIME</a:t>
            </a:r>
            <a:r>
              <a:rPr lang="en-US" dirty="0" smtClean="0"/>
              <a:t>.</a:t>
            </a:r>
          </a:p>
          <a:p>
            <a:pPr marL="0" indent="0">
              <a:buNone/>
            </a:pPr>
            <a:endParaRPr lang="en-US" sz="1800" dirty="0"/>
          </a:p>
          <a:p>
            <a:pPr marL="0" indent="0">
              <a:buNone/>
            </a:pPr>
            <a:r>
              <a:rPr lang="en-US" dirty="0">
                <a:solidFill>
                  <a:srgbClr val="000099"/>
                </a:solidFill>
              </a:rPr>
              <a:t>Your performance as a Faithful Navigator as determined by those higher in rank in our Order is basically determined by two factors, membership growth, and the timeliness and accuracy of your paperwork</a:t>
            </a:r>
            <a:r>
              <a:rPr lang="en-US" dirty="0" smtClean="0">
                <a:solidFill>
                  <a:srgbClr val="000099"/>
                </a:solidFill>
              </a:rPr>
              <a:t>.</a:t>
            </a:r>
          </a:p>
          <a:p>
            <a:pPr marL="0" indent="0">
              <a:buNone/>
            </a:pPr>
            <a:endParaRPr lang="en-US" sz="1600" dirty="0">
              <a:solidFill>
                <a:srgbClr val="000099"/>
              </a:solidFill>
            </a:endParaRPr>
          </a:p>
          <a:p>
            <a:pPr marL="0" indent="0">
              <a:buNone/>
            </a:pPr>
            <a:r>
              <a:rPr lang="en-US" dirty="0"/>
              <a:t>More and more the traditional forms are being replaced by the Member Management program and other online tools supplied by Supreme. Most forms may now be completed on line or in the case of the Form 186 through the Member Management program.  However, the Assembly Audit form and To Be a Patriot Form still may </a:t>
            </a:r>
            <a:r>
              <a:rPr lang="en-US" u="sng" dirty="0"/>
              <a:t>only</a:t>
            </a:r>
            <a:r>
              <a:rPr lang="en-US" dirty="0"/>
              <a:t> be completed by hand and submitted through the US Postal Service mail</a:t>
            </a:r>
            <a:r>
              <a:rPr lang="en-US" dirty="0" smtClean="0"/>
              <a:t>.</a:t>
            </a:r>
          </a:p>
          <a:p>
            <a:pPr marL="0" indent="0">
              <a:buNone/>
            </a:pPr>
            <a:endParaRPr lang="en-US" sz="1600" dirty="0"/>
          </a:p>
          <a:p>
            <a:pPr marL="0" indent="0">
              <a:buNone/>
            </a:pPr>
            <a:r>
              <a:rPr lang="en-US" b="1" u="sng" dirty="0">
                <a:solidFill>
                  <a:srgbClr val="000099"/>
                </a:solidFill>
              </a:rPr>
              <a:t>All</a:t>
            </a:r>
            <a:r>
              <a:rPr lang="en-US" u="sng" dirty="0">
                <a:solidFill>
                  <a:srgbClr val="000099"/>
                </a:solidFill>
              </a:rPr>
              <a:t> </a:t>
            </a:r>
            <a:r>
              <a:rPr lang="en-US" dirty="0">
                <a:solidFill>
                  <a:srgbClr val="000099"/>
                </a:solidFill>
              </a:rPr>
              <a:t>forms submitted to the State Council or Supreme </a:t>
            </a:r>
            <a:r>
              <a:rPr lang="en-US" b="1" u="sng" dirty="0">
                <a:solidFill>
                  <a:srgbClr val="000099"/>
                </a:solidFill>
              </a:rPr>
              <a:t>must</a:t>
            </a:r>
            <a:r>
              <a:rPr lang="en-US" dirty="0">
                <a:solidFill>
                  <a:srgbClr val="000099"/>
                </a:solidFill>
              </a:rPr>
              <a:t> be also sent to the Master for the District and the Vice Supreme Master.</a:t>
            </a:r>
          </a:p>
          <a:p>
            <a:pPr marL="0" indent="0">
              <a:buNone/>
            </a:pPr>
            <a:endParaRPr lang="en-US" dirty="0"/>
          </a:p>
        </p:txBody>
      </p:sp>
      <p:pic>
        <p:nvPicPr>
          <p:cNvPr id="22530" name="Picture 2" descr="C:\Users\g7750787\AppData\Local\Microsoft\Windows\Temporary Internet Files\Content.IE5\TJ5CTQ4Z\MP9004486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76200"/>
            <a:ext cx="762000" cy="1145023"/>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g7750787\AppData\Local\Microsoft\Windows\Temporary Internet Files\Content.IE5\WODZKQ09\MP9003414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202"/>
            <a:ext cx="924052"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061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solidFill>
                  <a:srgbClr val="FF0000"/>
                </a:solidFill>
              </a:rPr>
              <a:t>	More Information on Forms</a:t>
            </a:r>
            <a:endParaRPr lang="en-US" sz="4000" b="1" dirty="0">
              <a:solidFill>
                <a:srgbClr val="FF0000"/>
              </a:solidFill>
            </a:endParaRPr>
          </a:p>
        </p:txBody>
      </p:sp>
      <p:sp>
        <p:nvSpPr>
          <p:cNvPr id="3" name="Content Placeholder 2"/>
          <p:cNvSpPr>
            <a:spLocks noGrp="1"/>
          </p:cNvSpPr>
          <p:nvPr>
            <p:ph idx="1"/>
          </p:nvPr>
        </p:nvSpPr>
        <p:spPr>
          <a:xfrm>
            <a:off x="457200" y="1219200"/>
            <a:ext cx="8229600" cy="5562599"/>
          </a:xfrm>
        </p:spPr>
        <p:txBody>
          <a:bodyPr>
            <a:normAutofit fontScale="55000" lnSpcReduction="20000"/>
          </a:bodyPr>
          <a:lstStyle/>
          <a:p>
            <a:pPr marL="0" indent="0">
              <a:buNone/>
            </a:pPr>
            <a:r>
              <a:rPr lang="en-US" dirty="0"/>
              <a:t>The Forms the Assembly must submit this Fraternal year are:</a:t>
            </a:r>
          </a:p>
          <a:p>
            <a:pPr marL="0" indent="0">
              <a:buNone/>
            </a:pPr>
            <a:r>
              <a:rPr lang="en-US" dirty="0" smtClean="0"/>
              <a:t>2019</a:t>
            </a:r>
            <a:endParaRPr lang="en-US" dirty="0"/>
          </a:p>
          <a:p>
            <a:pPr marL="0" indent="0">
              <a:buNone/>
            </a:pPr>
            <a:r>
              <a:rPr lang="en-US" dirty="0"/>
              <a:t>July 15 		Assembly Annual Audit Report due to Master</a:t>
            </a:r>
          </a:p>
          <a:p>
            <a:pPr marL="0" indent="0">
              <a:buNone/>
            </a:pPr>
            <a:r>
              <a:rPr lang="en-US" dirty="0"/>
              <a:t>August 1		Assembly Annual Audit Report due to Supreme</a:t>
            </a:r>
          </a:p>
          <a:p>
            <a:pPr marL="0" indent="0">
              <a:buNone/>
            </a:pPr>
            <a:r>
              <a:rPr lang="en-US" dirty="0"/>
              <a:t>September 1		1. Registration forms for Provincial </a:t>
            </a:r>
          </a:p>
          <a:p>
            <a:pPr marL="0" indent="0">
              <a:buNone/>
            </a:pPr>
            <a:r>
              <a:rPr lang="en-US" dirty="0"/>
              <a:t>			2. Provincial in </a:t>
            </a:r>
            <a:r>
              <a:rPr lang="en-US" dirty="0" smtClean="0"/>
              <a:t>Memorial </a:t>
            </a:r>
            <a:r>
              <a:rPr lang="en-US" dirty="0"/>
              <a:t>Form </a:t>
            </a:r>
          </a:p>
          <a:p>
            <a:pPr marL="0" indent="0">
              <a:buNone/>
            </a:pPr>
            <a:r>
              <a:rPr lang="en-US" dirty="0"/>
              <a:t>November 30 	Send out Dues Notices and individual Fraternal Survey</a:t>
            </a:r>
          </a:p>
          <a:p>
            <a:pPr marL="0" indent="0">
              <a:buNone/>
            </a:pPr>
            <a:r>
              <a:rPr lang="en-US" dirty="0"/>
              <a:t> </a:t>
            </a:r>
          </a:p>
          <a:p>
            <a:pPr marL="0" indent="0">
              <a:buNone/>
            </a:pPr>
            <a:r>
              <a:rPr lang="en-US" dirty="0" smtClean="0"/>
              <a:t>2020</a:t>
            </a:r>
            <a:endParaRPr lang="en-US" dirty="0"/>
          </a:p>
          <a:p>
            <a:pPr marL="0" indent="0">
              <a:buNone/>
            </a:pPr>
            <a:r>
              <a:rPr lang="en-US" dirty="0"/>
              <a:t>January </a:t>
            </a:r>
            <a:r>
              <a:rPr lang="en-US" dirty="0" smtClean="0"/>
              <a:t>15</a:t>
            </a:r>
            <a:r>
              <a:rPr lang="en-US" dirty="0"/>
              <a:t>	Fraternal Survey Due to Master</a:t>
            </a:r>
          </a:p>
          <a:p>
            <a:pPr marL="0" indent="0">
              <a:buNone/>
            </a:pPr>
            <a:r>
              <a:rPr lang="en-US" dirty="0"/>
              <a:t>January 31	Fraternal Survey Due at Supreme</a:t>
            </a:r>
          </a:p>
          <a:p>
            <a:pPr marL="0" indent="0">
              <a:buNone/>
            </a:pPr>
            <a:r>
              <a:rPr lang="en-US" dirty="0"/>
              <a:t>May 1 	</a:t>
            </a:r>
            <a:r>
              <a:rPr lang="en-US" dirty="0" smtClean="0"/>
              <a:t>	To </a:t>
            </a:r>
            <a:r>
              <a:rPr lang="en-US" dirty="0"/>
              <a:t>be a Patriot Award Packets due to Master</a:t>
            </a:r>
          </a:p>
          <a:p>
            <a:pPr marL="0" indent="0">
              <a:buNone/>
            </a:pPr>
            <a:r>
              <a:rPr lang="en-US" dirty="0"/>
              <a:t>June 1	</a:t>
            </a:r>
            <a:r>
              <a:rPr lang="en-US" dirty="0" smtClean="0"/>
              <a:t>	1. </a:t>
            </a:r>
            <a:r>
              <a:rPr lang="en-US" dirty="0"/>
              <a:t>Form 186 Report of Assembly Officers Due to Master</a:t>
            </a:r>
          </a:p>
          <a:p>
            <a:pPr marL="0" indent="0">
              <a:buNone/>
            </a:pPr>
            <a:r>
              <a:rPr lang="en-US" dirty="0"/>
              <a:t>		2. Key Officers Report Due to Master</a:t>
            </a:r>
          </a:p>
          <a:p>
            <a:pPr marL="0" indent="0">
              <a:buNone/>
            </a:pPr>
            <a:r>
              <a:rPr lang="en-US" dirty="0"/>
              <a:t>		3. Civic Award due to Master</a:t>
            </a:r>
          </a:p>
          <a:p>
            <a:pPr marL="0" indent="0">
              <a:buNone/>
            </a:pPr>
            <a:r>
              <a:rPr lang="en-US" dirty="0"/>
              <a:t>		4. Sir </a:t>
            </a:r>
            <a:r>
              <a:rPr lang="en-US" dirty="0" smtClean="0"/>
              <a:t>Knight </a:t>
            </a:r>
            <a:r>
              <a:rPr lang="en-US" dirty="0"/>
              <a:t>of the Year Due to Master</a:t>
            </a:r>
          </a:p>
          <a:p>
            <a:pPr marL="0" indent="0">
              <a:buNone/>
            </a:pPr>
            <a:r>
              <a:rPr lang="en-US" dirty="0"/>
              <a:t>		5. Newsletter of the Year Due to </a:t>
            </a:r>
            <a:r>
              <a:rPr lang="en-US" dirty="0" smtClean="0"/>
              <a:t>Master</a:t>
            </a:r>
            <a:endParaRPr lang="en-US" sz="800" dirty="0" smtClean="0"/>
          </a:p>
          <a:p>
            <a:pPr marL="0" indent="0">
              <a:buNone/>
            </a:pPr>
            <a:endParaRPr lang="en-US" dirty="0" smtClean="0"/>
          </a:p>
          <a:p>
            <a:pPr marL="0" indent="0">
              <a:buNone/>
            </a:pPr>
            <a:r>
              <a:rPr lang="en-US" dirty="0" smtClean="0">
                <a:solidFill>
                  <a:srgbClr val="FF0000"/>
                </a:solidFill>
              </a:rPr>
              <a:t>If </a:t>
            </a:r>
            <a:r>
              <a:rPr lang="en-US" dirty="0">
                <a:solidFill>
                  <a:srgbClr val="FF0000"/>
                </a:solidFill>
              </a:rPr>
              <a:t>you have any questions as to the Forms please call the Master for the District.</a:t>
            </a:r>
          </a:p>
          <a:p>
            <a:pPr marL="0" indent="0">
              <a:buNone/>
            </a:pPr>
            <a:endParaRPr lang="en-US" dirty="0"/>
          </a:p>
        </p:txBody>
      </p:sp>
      <p:pic>
        <p:nvPicPr>
          <p:cNvPr id="21507" name="Picture 3" descr="C:\Users\g7750787\AppData\Local\Microsoft\Windows\Temporary Internet Files\Content.IE5\NWRT7592\MC90007870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0"/>
            <a:ext cx="1236350" cy="151869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g7750787\AppData\Local\Microsoft\Windows\Temporary Internet Files\Content.IE5\TJ5CTQ4Z\MP9004486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178981"/>
            <a:ext cx="641544" cy="96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68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Chain of Command</a:t>
            </a:r>
            <a:endParaRPr lang="en-US" dirty="0">
              <a:solidFill>
                <a:srgbClr val="FF0000"/>
              </a:solidFill>
            </a:endParaRPr>
          </a:p>
        </p:txBody>
      </p:sp>
      <p:sp>
        <p:nvSpPr>
          <p:cNvPr id="3" name="Content Placeholder 2"/>
          <p:cNvSpPr>
            <a:spLocks noGrp="1"/>
          </p:cNvSpPr>
          <p:nvPr>
            <p:ph idx="1"/>
          </p:nvPr>
        </p:nvSpPr>
        <p:spPr>
          <a:xfrm>
            <a:off x="533400" y="990600"/>
            <a:ext cx="8229600" cy="5638800"/>
          </a:xfrm>
        </p:spPr>
        <p:txBody>
          <a:bodyPr>
            <a:normAutofit fontScale="92500" lnSpcReduction="10000"/>
          </a:bodyPr>
          <a:lstStyle/>
          <a:p>
            <a:pPr marL="0" indent="0" algn="ctr">
              <a:buNone/>
            </a:pPr>
            <a:r>
              <a:rPr lang="en-US" dirty="0" smtClean="0"/>
              <a:t>Board of Directors of the Knights of Columbus</a:t>
            </a:r>
          </a:p>
          <a:p>
            <a:pPr marL="0" indent="0" algn="ctr">
              <a:buNone/>
            </a:pPr>
            <a:r>
              <a:rPr lang="en-US" dirty="0" smtClean="0"/>
              <a:t>Supreme Knight</a:t>
            </a:r>
          </a:p>
          <a:p>
            <a:pPr marL="0" indent="0" algn="ctr">
              <a:buNone/>
            </a:pPr>
            <a:r>
              <a:rPr lang="en-US" dirty="0" smtClean="0"/>
              <a:t>Supreme Master</a:t>
            </a:r>
          </a:p>
          <a:p>
            <a:pPr marL="0" indent="0" algn="ctr">
              <a:buNone/>
            </a:pPr>
            <a:r>
              <a:rPr lang="en-US" dirty="0" smtClean="0"/>
              <a:t>Vice Supreme Master</a:t>
            </a:r>
          </a:p>
          <a:p>
            <a:pPr marL="0" indent="0" algn="ctr">
              <a:buNone/>
            </a:pPr>
            <a:r>
              <a:rPr lang="en-US" dirty="0" smtClean="0"/>
              <a:t>Master for the District</a:t>
            </a:r>
          </a:p>
          <a:p>
            <a:pPr marL="0" indent="0" algn="ctr">
              <a:buNone/>
            </a:pPr>
            <a:r>
              <a:rPr lang="en-US" dirty="0" smtClean="0"/>
              <a:t>Faithful Navigator</a:t>
            </a:r>
          </a:p>
          <a:p>
            <a:pPr marL="0" indent="0" algn="ctr">
              <a:buNone/>
            </a:pPr>
            <a:r>
              <a:rPr lang="en-US" dirty="0" smtClean="0"/>
              <a:t>Sir Knights</a:t>
            </a:r>
          </a:p>
          <a:p>
            <a:pPr marL="0" indent="0">
              <a:buNone/>
            </a:pPr>
            <a:r>
              <a:rPr lang="en-US" dirty="0" smtClean="0">
                <a:solidFill>
                  <a:srgbClr val="FF0000"/>
                </a:solidFill>
              </a:rPr>
              <a:t>Always Follow the Chain of Command</a:t>
            </a:r>
          </a:p>
          <a:p>
            <a:pPr marL="0" indent="0">
              <a:buNone/>
            </a:pPr>
            <a:r>
              <a:rPr lang="en-US" b="1" dirty="0" smtClean="0">
                <a:solidFill>
                  <a:srgbClr val="FF00FF"/>
                </a:solidFill>
              </a:rPr>
              <a:t>NEVER Call the Supreme Fourth Degree Office unless you have first called the Master for the District, and Vice Supreme Master!!!!</a:t>
            </a:r>
            <a:endParaRPr lang="en-US" b="1" dirty="0">
              <a:solidFill>
                <a:srgbClr val="FF00FF"/>
              </a:solidFill>
            </a:endParaRPr>
          </a:p>
        </p:txBody>
      </p:sp>
      <p:sp>
        <p:nvSpPr>
          <p:cNvPr id="5" name="Up Arrow 4"/>
          <p:cNvSpPr/>
          <p:nvPr/>
        </p:nvSpPr>
        <p:spPr>
          <a:xfrm>
            <a:off x="1600200" y="1512481"/>
            <a:ext cx="533400" cy="28194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Down Arrow 5"/>
          <p:cNvSpPr/>
          <p:nvPr/>
        </p:nvSpPr>
        <p:spPr>
          <a:xfrm>
            <a:off x="7315200" y="1752600"/>
            <a:ext cx="457200" cy="27432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5066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normAutofit/>
          </a:bodyPr>
          <a:lstStyle/>
          <a:p>
            <a:r>
              <a:rPr lang="en-US" dirty="0" smtClean="0"/>
              <a:t>Everything you have seen today is on the Provincial Website as Navigator Training 2019</a:t>
            </a:r>
          </a:p>
          <a:p>
            <a:pPr marL="0" indent="0" algn="ctr">
              <a:buNone/>
            </a:pPr>
            <a:r>
              <a:rPr lang="en-US" dirty="0" smtClean="0">
                <a:hlinkClick r:id="rId2"/>
              </a:rPr>
              <a:t>www.hennepinprovincial.org</a:t>
            </a:r>
            <a:endParaRPr lang="en-US" dirty="0">
              <a:hlinkClick r:id="rId2"/>
            </a:endParaRPr>
          </a:p>
          <a:p>
            <a:r>
              <a:rPr lang="en-US" dirty="0" smtClean="0">
                <a:solidFill>
                  <a:srgbClr val="FF0000"/>
                </a:solidFill>
              </a:rPr>
              <a:t>As the Faithful Navigator you will leave your mark upon your Assembly, </a:t>
            </a:r>
            <a:r>
              <a:rPr lang="en-US" i="1" u="sng" dirty="0" smtClean="0">
                <a:solidFill>
                  <a:srgbClr val="FF0000"/>
                </a:solidFill>
              </a:rPr>
              <a:t>it is up to you what that mark will be.</a:t>
            </a:r>
          </a:p>
          <a:p>
            <a:r>
              <a:rPr lang="en-US" dirty="0" smtClean="0"/>
              <a:t>Work Hard and Have Fun</a:t>
            </a:r>
          </a:p>
          <a:p>
            <a:endParaRPr lang="en-US" dirty="0"/>
          </a:p>
        </p:txBody>
      </p:sp>
      <p:pic>
        <p:nvPicPr>
          <p:cNvPr id="23554" name="Picture 2" descr="C:\Users\g7750787\AppData\Local\Microsoft\Windows\Temporary Internet Files\Content.IE5\QOPLHY9O\MC90043438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28600"/>
            <a:ext cx="872378" cy="1375144"/>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g7750787\AppData\Local\Microsoft\Windows\Temporary Internet Files\Content.IE5\QOPLHY9O\MC90043438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445" y="205562"/>
            <a:ext cx="901608" cy="1421219"/>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Users\g7750787\AppData\Local\Microsoft\Windows\Temporary Internet Files\Content.IE5\7G2CPTH7\MC90043437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5029200"/>
            <a:ext cx="1797050" cy="167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99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g7750787\AppData\Local\Microsoft\Windows\Temporary Internet Files\Content.IE5\7IWP0KFQ\MC900434403[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04800"/>
            <a:ext cx="2667000" cy="37362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4038600"/>
            <a:ext cx="8228086" cy="1200329"/>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72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??Any Questions??</a:t>
            </a:r>
            <a:endParaRPr lang="en-US" sz="7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4579" name="Picture 3" descr="C:\Users\g7750787\AppData\Local\Microsoft\Windows\Temporary Internet Files\Content.IE5\NWRT7592\MC90038330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81000"/>
            <a:ext cx="2885699" cy="1842096"/>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g7750787\AppData\Local\Microsoft\Windows\Temporary Internet Files\Content.IE5\XTBIWLZK\MC90037107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8234" y="5181600"/>
            <a:ext cx="1190002" cy="1583457"/>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descr="C:\Users\g7750787\AppData\Local\Microsoft\Windows\Temporary Internet Files\Content.IE5\WODZKQ09\MC90007862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75074"/>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C:\Users\g7750787\AppData\Local\Microsoft\Windows\Temporary Internet Files\Content.IE5\QOPLHY9O\MM90017814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292290"/>
            <a:ext cx="123825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437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our Supreme Master:</a:t>
            </a:r>
            <a:endParaRPr lang="en-US" dirty="0"/>
          </a:p>
        </p:txBody>
      </p:sp>
      <p:sp>
        <p:nvSpPr>
          <p:cNvPr id="4" name="Rectangle 3"/>
          <p:cNvSpPr/>
          <p:nvPr/>
        </p:nvSpPr>
        <p:spPr>
          <a:xfrm>
            <a:off x="228600" y="1371600"/>
            <a:ext cx="8458200" cy="5109091"/>
          </a:xfrm>
          <a:prstGeom prst="rect">
            <a:avLst/>
          </a:prstGeom>
        </p:spPr>
        <p:txBody>
          <a:bodyPr wrap="square">
            <a:spAutoFit/>
          </a:bodyPr>
          <a:lstStyle/>
          <a:p>
            <a:pPr marL="342900" indent="-342900">
              <a:buFont typeface="+mj-lt"/>
              <a:buAutoNum type="arabicPeriod"/>
            </a:pPr>
            <a:endParaRPr lang="en-US" dirty="0" smtClean="0">
              <a:latin typeface="Times New Roman" panose="02020603050405020304" pitchFamily="18" charset="0"/>
              <a:cs typeface="Times New Roman" panose="02020603050405020304" pitchFamily="18" charset="0"/>
            </a:endParaRPr>
          </a:p>
          <a:p>
            <a:pPr marL="342900" indent="-342900">
              <a:buAutoNum type="arabicPeriod" startAt="4"/>
            </a:pPr>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“Classic Regalia” cannot be worn at a Casket Watch. </a:t>
            </a:r>
            <a:r>
              <a:rPr lang="en-US" sz="2800" dirty="0">
                <a:solidFill>
                  <a:srgbClr val="003300"/>
                </a:solidFill>
                <a:latin typeface="Times New Roman" panose="02020603050405020304" pitchFamily="18" charset="0"/>
                <a:cs typeface="Times New Roman" panose="02020603050405020304" pitchFamily="18" charset="0"/>
              </a:rPr>
              <a:t>The deceased may wear his “Classic Regalia” if the family so wishes. </a:t>
            </a:r>
            <a:endParaRPr lang="en-US" sz="2800" dirty="0" smtClean="0">
              <a:solidFill>
                <a:srgbClr val="003300"/>
              </a:solidFill>
              <a:latin typeface="Times New Roman" panose="02020603050405020304" pitchFamily="18" charset="0"/>
              <a:cs typeface="Times New Roman" panose="02020603050405020304" pitchFamily="18" charset="0"/>
            </a:endParaRPr>
          </a:p>
          <a:p>
            <a:pPr marL="342900" indent="-342900">
              <a:buAutoNum type="arabicPeriod" startAt="4"/>
            </a:pPr>
            <a:r>
              <a:rPr lang="en-US" sz="2800" dirty="0" smtClean="0">
                <a:latin typeface="Times New Roman" panose="02020603050405020304" pitchFamily="18" charset="0"/>
                <a:cs typeface="Times New Roman" panose="02020603050405020304" pitchFamily="18" charset="0"/>
              </a:rPr>
              <a:t> </a:t>
            </a:r>
            <a:r>
              <a:rPr lang="en-US" sz="2800" dirty="0">
                <a:solidFill>
                  <a:srgbClr val="000099"/>
                </a:solidFill>
                <a:latin typeface="Times New Roman" panose="02020603050405020304" pitchFamily="18" charset="0"/>
                <a:cs typeface="Times New Roman" panose="02020603050405020304" pitchFamily="18" charset="0"/>
              </a:rPr>
              <a:t>Social Baldric is worn over the tie. </a:t>
            </a:r>
            <a:endParaRPr lang="en-US" sz="2800" dirty="0" smtClean="0">
              <a:solidFill>
                <a:srgbClr val="000099"/>
              </a:solidFill>
              <a:latin typeface="Times New Roman" panose="02020603050405020304" pitchFamily="18" charset="0"/>
              <a:cs typeface="Times New Roman" panose="02020603050405020304" pitchFamily="18" charset="0"/>
            </a:endParaRPr>
          </a:p>
          <a:p>
            <a:pPr marL="342900" indent="-342900">
              <a:buAutoNum type="arabicPeriod" startAt="4"/>
            </a:pP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Social baldric is never worn with the new uniform</a:t>
            </a:r>
            <a:r>
              <a:rPr lang="en-US" sz="2800" dirty="0" smtClean="0">
                <a:latin typeface="Times New Roman" panose="02020603050405020304" pitchFamily="18" charset="0"/>
                <a:cs typeface="Times New Roman" panose="02020603050405020304" pitchFamily="18" charset="0"/>
              </a:rPr>
              <a:t>.</a:t>
            </a:r>
          </a:p>
          <a:p>
            <a:pPr marL="342900" indent="-342900">
              <a:buAutoNum type="arabicPeriod" startAt="4"/>
            </a:pPr>
            <a:r>
              <a:rPr lang="en-US" sz="2800" dirty="0" smtClean="0">
                <a:latin typeface="Times New Roman" panose="02020603050405020304" pitchFamily="18" charset="0"/>
                <a:cs typeface="Times New Roman" panose="02020603050405020304" pitchFamily="18" charset="0"/>
              </a:rPr>
              <a:t> </a:t>
            </a:r>
            <a:r>
              <a:rPr lang="en-US" sz="2800" dirty="0">
                <a:solidFill>
                  <a:srgbClr val="000099"/>
                </a:solidFill>
                <a:latin typeface="Times New Roman" panose="02020603050405020304" pitchFamily="18" charset="0"/>
                <a:cs typeface="Times New Roman" panose="02020603050405020304" pitchFamily="18" charset="0"/>
              </a:rPr>
              <a:t>The colored beret patch can be procured by sending an email to either; suprememaster@kofc.org or patches@kofcuniform.com stating your name, membership #, your address for the patch to be mailed to, position held, and the color of the patch needed. </a:t>
            </a:r>
          </a:p>
          <a:p>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3665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our Supreme Master:</a:t>
            </a:r>
            <a:endParaRPr lang="en-US" dirty="0"/>
          </a:p>
        </p:txBody>
      </p:sp>
      <p:sp>
        <p:nvSpPr>
          <p:cNvPr id="4" name="Rectangle 3"/>
          <p:cNvSpPr/>
          <p:nvPr/>
        </p:nvSpPr>
        <p:spPr>
          <a:xfrm>
            <a:off x="228600" y="1997839"/>
            <a:ext cx="8610600" cy="3108543"/>
          </a:xfrm>
          <a:prstGeom prst="rect">
            <a:avLst/>
          </a:prstGeom>
        </p:spPr>
        <p:txBody>
          <a:bodyPr wrap="square">
            <a:spAutoFit/>
          </a:bodyPr>
          <a:lstStyle/>
          <a:p>
            <a:pPr marL="342900" indent="-342900">
              <a:buAutoNum type="arabicPeriod" startAt="8"/>
            </a:pPr>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beret is placed underneath the belt on the right side between the first belt loop and your pants </a:t>
            </a:r>
            <a:r>
              <a:rPr lang="en-US" sz="2800" dirty="0" smtClean="0">
                <a:latin typeface="Times New Roman" panose="02020603050405020304" pitchFamily="18" charset="0"/>
                <a:cs typeface="Times New Roman" panose="02020603050405020304" pitchFamily="18" charset="0"/>
              </a:rPr>
              <a:t>pocket.</a:t>
            </a:r>
          </a:p>
          <a:p>
            <a:pPr marL="342900" indent="-342900">
              <a:buAutoNum type="arabicPeriod" startAt="8"/>
            </a:pPr>
            <a:r>
              <a:rPr lang="en-US" sz="2800" dirty="0" smtClean="0">
                <a:solidFill>
                  <a:srgbClr val="002060"/>
                </a:solidFill>
                <a:latin typeface="Times New Roman" panose="02020603050405020304" pitchFamily="18" charset="0"/>
                <a:cs typeface="Times New Roman" panose="02020603050405020304" pitchFamily="18" charset="0"/>
              </a:rPr>
              <a:t>The </a:t>
            </a:r>
            <a:r>
              <a:rPr lang="en-US" sz="2800" dirty="0">
                <a:solidFill>
                  <a:srgbClr val="002060"/>
                </a:solidFill>
                <a:latin typeface="Times New Roman" panose="02020603050405020304" pitchFamily="18" charset="0"/>
                <a:cs typeface="Times New Roman" panose="02020603050405020304" pitchFamily="18" charset="0"/>
              </a:rPr>
              <a:t>4th Degree Team members should all wear the same color business suit when the robes can no longer be used. Supreme is considering sometime in the future that all team members will be required to wear the new uniform, but not mandatory at this time. </a:t>
            </a:r>
          </a:p>
        </p:txBody>
      </p:sp>
    </p:spTree>
    <p:extLst>
      <p:ext uri="{BB962C8B-B14F-4D97-AF65-F5344CB8AC3E}">
        <p14:creationId xmlns:p14="http://schemas.microsoft.com/office/powerpoint/2010/main" val="1018071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48902737"/>
              </p:ext>
            </p:extLst>
          </p:nvPr>
        </p:nvGraphicFramePr>
        <p:xfrm>
          <a:off x="1676400" y="371756"/>
          <a:ext cx="5562600" cy="6804836"/>
        </p:xfrm>
        <a:graphic>
          <a:graphicData uri="http://schemas.openxmlformats.org/presentationml/2006/ole">
            <mc:AlternateContent xmlns:mc="http://schemas.openxmlformats.org/markup-compatibility/2006">
              <mc:Choice xmlns:v="urn:schemas-microsoft-com:vml" Requires="v">
                <p:oleObj spid="_x0000_s21519" name="Acrobat Document" r:id="rId3" imgW="5829298" imgH="7543753" progId="AcroExch.Document.7">
                  <p:embed/>
                </p:oleObj>
              </mc:Choice>
              <mc:Fallback>
                <p:oleObj name="Acrobat Document" r:id="rId3" imgW="5829298" imgH="7543753" progId="AcroExch.Document.7">
                  <p:embed/>
                  <p:pic>
                    <p:nvPicPr>
                      <p:cNvPr id="0" name=""/>
                      <p:cNvPicPr/>
                      <p:nvPr/>
                    </p:nvPicPr>
                    <p:blipFill>
                      <a:blip r:embed="rId4"/>
                      <a:stretch>
                        <a:fillRect/>
                      </a:stretch>
                    </p:blipFill>
                    <p:spPr>
                      <a:xfrm>
                        <a:off x="1676400" y="371756"/>
                        <a:ext cx="5562600" cy="6804836"/>
                      </a:xfrm>
                      <a:prstGeom prst="rect">
                        <a:avLst/>
                      </a:prstGeom>
                    </p:spPr>
                  </p:pic>
                </p:oleObj>
              </mc:Fallback>
            </mc:AlternateContent>
          </a:graphicData>
        </a:graphic>
      </p:graphicFrame>
      <p:sp>
        <p:nvSpPr>
          <p:cNvPr id="2" name="Title 1"/>
          <p:cNvSpPr>
            <a:spLocks noGrp="1"/>
          </p:cNvSpPr>
          <p:nvPr>
            <p:ph type="title"/>
          </p:nvPr>
        </p:nvSpPr>
        <p:spPr>
          <a:xfrm>
            <a:off x="457200" y="152400"/>
            <a:ext cx="8229600" cy="792162"/>
          </a:xfrm>
        </p:spPr>
        <p:txBody>
          <a:bodyPr/>
          <a:lstStyle/>
          <a:p>
            <a:r>
              <a:rPr lang="en-US" dirty="0" smtClean="0"/>
              <a:t>From our Supreme Master:</a:t>
            </a:r>
            <a:endParaRPr lang="en-US" dirty="0"/>
          </a:p>
        </p:txBody>
      </p:sp>
    </p:spTree>
    <p:extLst>
      <p:ext uri="{BB962C8B-B14F-4D97-AF65-F5344CB8AC3E}">
        <p14:creationId xmlns:p14="http://schemas.microsoft.com/office/powerpoint/2010/main" val="141978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solidFill>
                  <a:srgbClr val="FFFF00"/>
                </a:solidFill>
                <a:effectLst>
                  <a:outerShdw blurRad="38100" dist="38100" dir="2700000" algn="tl">
                    <a:srgbClr val="000000">
                      <a:alpha val="43137"/>
                    </a:srgbClr>
                  </a:outerShdw>
                </a:effectLst>
              </a:rPr>
              <a:t>A Light at the end of the Tunnel?</a:t>
            </a:r>
            <a:endParaRPr lang="en-US" dirty="0">
              <a:solidFill>
                <a:srgbClr val="FFFF00"/>
              </a:solidFill>
              <a:effectLst>
                <a:outerShdw blurRad="38100" dist="38100" dir="2700000" algn="tl">
                  <a:srgbClr val="000000">
                    <a:alpha val="43137"/>
                  </a:srgbClr>
                </a:outerShdw>
              </a:effectLst>
            </a:endParaRPr>
          </a:p>
        </p:txBody>
      </p:sp>
      <p:pic>
        <p:nvPicPr>
          <p:cNvPr id="22532" name="Picture 4" descr="C:\Users\George\AppData\Local\Microsoft\Windows\INetCache\IE\21TO4W8F\light-at-end-of-tunne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8382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C:\Users\George\AppData\Local\Microsoft\Windows\INetCache\IE\1L32WYPY\the_light_at_the_end_of_the_tunnel_by_kleineputchen-d4oima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581400"/>
            <a:ext cx="234315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2541" name="Picture 13" descr="C:\Users\George\AppData\Local\Microsoft\Windows\INetCache\IE\1L32WYPY\2659916853_22199937c3_z[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51830"/>
            <a:ext cx="24003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52776" y="4191000"/>
            <a:ext cx="1721946" cy="1569660"/>
          </a:xfrm>
          <a:prstGeom prst="rect">
            <a:avLst/>
          </a:prstGeom>
          <a:noFill/>
          <a:scene3d>
            <a:camera prst="isometricOffAxis2Left"/>
            <a:lightRig rig="threePt" dir="t"/>
          </a:scene3d>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a:t>
            </a:r>
            <a:endParaRPr lang="en-US"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19778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3001</TotalTime>
  <Words>3720</Words>
  <Application>Microsoft Office PowerPoint</Application>
  <PresentationFormat>On-screen Show (4:3)</PresentationFormat>
  <Paragraphs>337</Paragraphs>
  <Slides>54</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57" baseType="lpstr">
      <vt:lpstr>Office Theme</vt:lpstr>
      <vt:lpstr>Acrobat Document</vt:lpstr>
      <vt:lpstr>Document</vt:lpstr>
      <vt:lpstr>Faithful Navigator Training 2019</vt:lpstr>
      <vt:lpstr>PowerPoint Presentation</vt:lpstr>
      <vt:lpstr>We interrupt our regularly scheduled Training as the Elephant has Arrived</vt:lpstr>
      <vt:lpstr>!!A WORD OF CAUTION!!</vt:lpstr>
      <vt:lpstr>From our Supreme Master:</vt:lpstr>
      <vt:lpstr>From our Supreme Master:</vt:lpstr>
      <vt:lpstr>From our Supreme Master:</vt:lpstr>
      <vt:lpstr>From our Supreme Master:</vt:lpstr>
      <vt:lpstr>A Light at the end of the Tunnel?</vt:lpstr>
      <vt:lpstr>PowerPoint Presentation</vt:lpstr>
      <vt:lpstr>PowerPoint Presentation</vt:lpstr>
      <vt:lpstr>As Navigator Just what is your Job?</vt:lpstr>
      <vt:lpstr>Translate PLEASE!</vt:lpstr>
      <vt:lpstr>AND</vt:lpstr>
      <vt:lpstr>And And?</vt:lpstr>
      <vt:lpstr>And More?</vt:lpstr>
      <vt:lpstr>And Still More!</vt:lpstr>
      <vt:lpstr>WOW,                      That is a LOT I NEED HELP!!!</vt:lpstr>
      <vt:lpstr>What do the other Officers do?</vt:lpstr>
      <vt:lpstr>Say What?</vt:lpstr>
      <vt:lpstr>The Faithful Pilot: </vt:lpstr>
      <vt:lpstr>In Other Words: </vt:lpstr>
      <vt:lpstr>The Faithful Comptroller is the CFO of the Assembly</vt:lpstr>
      <vt:lpstr>AND …</vt:lpstr>
      <vt:lpstr>Still More…</vt:lpstr>
      <vt:lpstr>IN ADDITION </vt:lpstr>
      <vt:lpstr>The Faithful Purser shall: </vt:lpstr>
      <vt:lpstr>More for the Purser to do:</vt:lpstr>
      <vt:lpstr>In Other Words:  The Faithful Purser: </vt:lpstr>
      <vt:lpstr>The Faithful Scribe shall: </vt:lpstr>
      <vt:lpstr>The Faithful Sentinels shall: </vt:lpstr>
      <vt:lpstr>The Faithful Admiral shall: </vt:lpstr>
      <vt:lpstr>The Board of Trustees</vt:lpstr>
      <vt:lpstr>More for the Board to do…</vt:lpstr>
      <vt:lpstr>In other words The Board of Trustees: </vt:lpstr>
      <vt:lpstr>The Appointed Positions:</vt:lpstr>
      <vt:lpstr>The Council Liaison </vt:lpstr>
      <vt:lpstr>The Faithful Friar</vt:lpstr>
      <vt:lpstr> The Honor Guard Commander</vt:lpstr>
      <vt:lpstr>That is YOUR Leadership Team</vt:lpstr>
      <vt:lpstr>Set Your Assembly Goals</vt:lpstr>
      <vt:lpstr>DO NOT FORGET YOUR LADIES</vt:lpstr>
      <vt:lpstr>The Honor Guard</vt:lpstr>
      <vt:lpstr>Membership Recruitment</vt:lpstr>
      <vt:lpstr>Recruiting Tips</vt:lpstr>
      <vt:lpstr>The Form 4</vt:lpstr>
      <vt:lpstr>Recruiting Tools</vt:lpstr>
      <vt:lpstr>The 24hour Sir Knight</vt:lpstr>
      <vt:lpstr>The Candidate Letter</vt:lpstr>
      <vt:lpstr>The Forms (Ugh!)</vt:lpstr>
      <vt:lpstr> More Information on Forms</vt:lpstr>
      <vt:lpstr>Chain of Command</vt:lpstr>
      <vt:lpstr>Final Thoughts</vt:lpstr>
      <vt:lpstr>PowerPoint Presentation</vt:lpstr>
    </vt:vector>
  </TitlesOfParts>
  <Company>SAINT-GOBAIN 1.5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Faithful Navigator Training 2014</dc:title>
  <dc:creator>Walrath, George</dc:creator>
  <cp:lastModifiedBy>George Walrath</cp:lastModifiedBy>
  <cp:revision>90</cp:revision>
  <dcterms:created xsi:type="dcterms:W3CDTF">2014-09-18T19:53:07Z</dcterms:created>
  <dcterms:modified xsi:type="dcterms:W3CDTF">2019-10-16T16:09:20Z</dcterms:modified>
</cp:coreProperties>
</file>